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87" r:id="rId2"/>
    <p:sldId id="419" r:id="rId3"/>
    <p:sldId id="420" r:id="rId4"/>
    <p:sldId id="291" r:id="rId5"/>
    <p:sldId id="411" r:id="rId6"/>
    <p:sldId id="393" r:id="rId7"/>
    <p:sldId id="403" r:id="rId8"/>
    <p:sldId id="293" r:id="rId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52"/>
    <a:srgbClr val="90909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291" autoAdjust="0"/>
  </p:normalViewPr>
  <p:slideViewPr>
    <p:cSldViewPr snapToGrid="0">
      <p:cViewPr varScale="1">
        <p:scale>
          <a:sx n="76" d="100"/>
          <a:sy n="76" d="100"/>
        </p:scale>
        <p:origin x="67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Рыбная продукция</c:v>
                </c:pt>
                <c:pt idx="1">
                  <c:v>Хлебобулочные, макаронные и кондитерские изделия</c:v>
                </c:pt>
                <c:pt idx="2">
                  <c:v>Молоко и продукция его переработки</c:v>
                </c:pt>
                <c:pt idx="3">
                  <c:v>Вино-водочная продукция</c:v>
                </c:pt>
                <c:pt idx="4">
                  <c:v>Мясо, птица и продукция их переработки</c:v>
                </c:pt>
                <c:pt idx="5">
                  <c:v>Безалкогольные напитки, в т.ч. вода</c:v>
                </c:pt>
                <c:pt idx="6">
                  <c:v>Текстильная и швейная продукция</c:v>
                </c:pt>
                <c:pt idx="7">
                  <c:v>Слабоалкогольные напитки, в т.ч. квас</c:v>
                </c:pt>
                <c:pt idx="8">
                  <c:v>Средства индивидуальной защиты</c:v>
                </c:pt>
                <c:pt idx="9">
                  <c:v>Майонезы, соусы, кетчупы,</c:v>
                </c:pt>
                <c:pt idx="10">
                  <c:v>Яйцо и яичная продукция</c:v>
                </c:pt>
                <c:pt idx="11">
                  <c:v>Маргарины и жиры</c:v>
                </c:pt>
                <c:pt idx="12">
                  <c:v>Химическая продукция</c:v>
                </c:pt>
                <c:pt idx="13">
                  <c:v>Продукция деревообработки</c:v>
                </c:pt>
                <c:pt idx="14">
                  <c:v>Растительные масла</c:v>
                </c:pt>
                <c:pt idx="15">
                  <c:v>Бензин и нефтепродукты</c:v>
                </c:pt>
                <c:pt idx="16">
                  <c:v>Соль</c:v>
                </c:pt>
                <c:pt idx="17">
                  <c:v>Продукты переработки овощей фруктов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125</c:v>
                </c:pt>
                <c:pt idx="1">
                  <c:v>97</c:v>
                </c:pt>
                <c:pt idx="2">
                  <c:v>97</c:v>
                </c:pt>
                <c:pt idx="3">
                  <c:v>57</c:v>
                </c:pt>
                <c:pt idx="4">
                  <c:v>25</c:v>
                </c:pt>
                <c:pt idx="5">
                  <c:v>24</c:v>
                </c:pt>
                <c:pt idx="6">
                  <c:v>18</c:v>
                </c:pt>
                <c:pt idx="7">
                  <c:v>15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1746368"/>
        <c:axId val="231745976"/>
      </c:barChart>
      <c:catAx>
        <c:axId val="23174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745976"/>
        <c:crosses val="autoZero"/>
        <c:auto val="1"/>
        <c:lblAlgn val="ctr"/>
        <c:lblOffset val="100"/>
        <c:noMultiLvlLbl val="0"/>
      </c:catAx>
      <c:valAx>
        <c:axId val="231745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74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872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1" y="0"/>
            <a:ext cx="2930574" cy="49872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34D89CF-098B-4852-BA7F-A1179A6F33B5}" type="datetimeFigureOut">
              <a:rPr lang="ru-RU" smtClean="0"/>
              <a:t>09.10.2020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84238"/>
            <a:ext cx="5409562" cy="391626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790"/>
            <a:ext cx="2930574" cy="49872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1" y="9443790"/>
            <a:ext cx="2930574" cy="49872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1623CFE4-DE12-4049-99D7-5A1CEEF388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3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3CFE4-DE12-4049-99D7-5A1CEEF388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3CFE4-DE12-4049-99D7-5A1CEEF388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3CFE4-DE12-4049-99D7-5A1CEEF388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0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715574"/>
            <a:ext cx="7493540" cy="735620"/>
          </a:xfrm>
        </p:spPr>
        <p:txBody>
          <a:bodyPr anchor="t"/>
          <a:lstStyle>
            <a:lvl1pPr algn="l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522692"/>
            <a:ext cx="749354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8094663" y="0"/>
            <a:ext cx="409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094663" y="0"/>
            <a:ext cx="4097337" cy="6858000"/>
          </a:xfrm>
          <a:custGeom>
            <a:avLst/>
            <a:gdLst>
              <a:gd name="T0" fmla="*/ 2581 w 2581"/>
              <a:gd name="T1" fmla="*/ 2789 h 4320"/>
              <a:gd name="T2" fmla="*/ 2502 w 2581"/>
              <a:gd name="T3" fmla="*/ 2730 h 4320"/>
              <a:gd name="T4" fmla="*/ 2581 w 2581"/>
              <a:gd name="T5" fmla="*/ 2623 h 4320"/>
              <a:gd name="T6" fmla="*/ 2581 w 2581"/>
              <a:gd name="T7" fmla="*/ 0 h 4320"/>
              <a:gd name="T8" fmla="*/ 2573 w 2581"/>
              <a:gd name="T9" fmla="*/ 0 h 4320"/>
              <a:gd name="T10" fmla="*/ 42 w 2581"/>
              <a:gd name="T11" fmla="*/ 3401 h 4320"/>
              <a:gd name="T12" fmla="*/ 42 w 2581"/>
              <a:gd name="T13" fmla="*/ 3401 h 4320"/>
              <a:gd name="T14" fmla="*/ 30 w 2581"/>
              <a:gd name="T15" fmla="*/ 3419 h 4320"/>
              <a:gd name="T16" fmla="*/ 20 w 2581"/>
              <a:gd name="T17" fmla="*/ 3438 h 4320"/>
              <a:gd name="T18" fmla="*/ 12 w 2581"/>
              <a:gd name="T19" fmla="*/ 3457 h 4320"/>
              <a:gd name="T20" fmla="*/ 6 w 2581"/>
              <a:gd name="T21" fmla="*/ 3477 h 4320"/>
              <a:gd name="T22" fmla="*/ 2 w 2581"/>
              <a:gd name="T23" fmla="*/ 3497 h 4320"/>
              <a:gd name="T24" fmla="*/ 0 w 2581"/>
              <a:gd name="T25" fmla="*/ 3517 h 4320"/>
              <a:gd name="T26" fmla="*/ 0 w 2581"/>
              <a:gd name="T27" fmla="*/ 3537 h 4320"/>
              <a:gd name="T28" fmla="*/ 2 w 2581"/>
              <a:gd name="T29" fmla="*/ 3557 h 4320"/>
              <a:gd name="T30" fmla="*/ 6 w 2581"/>
              <a:gd name="T31" fmla="*/ 3577 h 4320"/>
              <a:gd name="T32" fmla="*/ 12 w 2581"/>
              <a:gd name="T33" fmla="*/ 3596 h 4320"/>
              <a:gd name="T34" fmla="*/ 20 w 2581"/>
              <a:gd name="T35" fmla="*/ 3615 h 4320"/>
              <a:gd name="T36" fmla="*/ 29 w 2581"/>
              <a:gd name="T37" fmla="*/ 3633 h 4320"/>
              <a:gd name="T38" fmla="*/ 40 w 2581"/>
              <a:gd name="T39" fmla="*/ 3650 h 4320"/>
              <a:gd name="T40" fmla="*/ 53 w 2581"/>
              <a:gd name="T41" fmla="*/ 3666 h 4320"/>
              <a:gd name="T42" fmla="*/ 68 w 2581"/>
              <a:gd name="T43" fmla="*/ 3681 h 4320"/>
              <a:gd name="T44" fmla="*/ 84 w 2581"/>
              <a:gd name="T45" fmla="*/ 3695 h 4320"/>
              <a:gd name="T46" fmla="*/ 84 w 2581"/>
              <a:gd name="T47" fmla="*/ 3695 h 4320"/>
              <a:gd name="T48" fmla="*/ 100 w 2581"/>
              <a:gd name="T49" fmla="*/ 3705 h 4320"/>
              <a:gd name="T50" fmla="*/ 116 w 2581"/>
              <a:gd name="T51" fmla="*/ 3714 h 4320"/>
              <a:gd name="T52" fmla="*/ 133 w 2581"/>
              <a:gd name="T53" fmla="*/ 3722 h 4320"/>
              <a:gd name="T54" fmla="*/ 150 w 2581"/>
              <a:gd name="T55" fmla="*/ 3728 h 4320"/>
              <a:gd name="T56" fmla="*/ 2151 w 2581"/>
              <a:gd name="T57" fmla="*/ 4320 h 4320"/>
              <a:gd name="T58" fmla="*/ 2581 w 2581"/>
              <a:gd name="T59" fmla="*/ 4320 h 4320"/>
              <a:gd name="T60" fmla="*/ 2581 w 2581"/>
              <a:gd name="T61" fmla="*/ 2789 h 4320"/>
              <a:gd name="T62" fmla="*/ 1640 w 2581"/>
              <a:gd name="T63" fmla="*/ 2087 h 4320"/>
              <a:gd name="T64" fmla="*/ 2090 w 2581"/>
              <a:gd name="T65" fmla="*/ 1483 h 4320"/>
              <a:gd name="T66" fmla="*/ 2195 w 2581"/>
              <a:gd name="T67" fmla="*/ 1561 h 4320"/>
              <a:gd name="T68" fmla="*/ 1745 w 2581"/>
              <a:gd name="T69" fmla="*/ 2165 h 4320"/>
              <a:gd name="T70" fmla="*/ 1640 w 2581"/>
              <a:gd name="T71" fmla="*/ 2087 h 4320"/>
              <a:gd name="T72" fmla="*/ 1927 w 2581"/>
              <a:gd name="T73" fmla="*/ 2301 h 4320"/>
              <a:gd name="T74" fmla="*/ 2175 w 2581"/>
              <a:gd name="T75" fmla="*/ 1969 h 4320"/>
              <a:gd name="T76" fmla="*/ 2279 w 2581"/>
              <a:gd name="T77" fmla="*/ 2047 h 4320"/>
              <a:gd name="T78" fmla="*/ 2032 w 2581"/>
              <a:gd name="T79" fmla="*/ 2380 h 4320"/>
              <a:gd name="T80" fmla="*/ 1927 w 2581"/>
              <a:gd name="T81" fmla="*/ 2301 h 4320"/>
              <a:gd name="T82" fmla="*/ 2215 w 2581"/>
              <a:gd name="T83" fmla="*/ 2516 h 4320"/>
              <a:gd name="T84" fmla="*/ 2462 w 2581"/>
              <a:gd name="T85" fmla="*/ 2183 h 4320"/>
              <a:gd name="T86" fmla="*/ 2567 w 2581"/>
              <a:gd name="T87" fmla="*/ 2261 h 4320"/>
              <a:gd name="T88" fmla="*/ 2319 w 2581"/>
              <a:gd name="T89" fmla="*/ 2594 h 4320"/>
              <a:gd name="T90" fmla="*/ 2215 w 2581"/>
              <a:gd name="T91" fmla="*/ 251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81" h="4320">
                <a:moveTo>
                  <a:pt x="2581" y="2789"/>
                </a:moveTo>
                <a:lnTo>
                  <a:pt x="2502" y="2730"/>
                </a:lnTo>
                <a:lnTo>
                  <a:pt x="2581" y="2623"/>
                </a:lnTo>
                <a:lnTo>
                  <a:pt x="2581" y="0"/>
                </a:lnTo>
                <a:lnTo>
                  <a:pt x="2573" y="0"/>
                </a:lnTo>
                <a:lnTo>
                  <a:pt x="42" y="3401"/>
                </a:lnTo>
                <a:lnTo>
                  <a:pt x="42" y="3401"/>
                </a:lnTo>
                <a:lnTo>
                  <a:pt x="30" y="3419"/>
                </a:lnTo>
                <a:lnTo>
                  <a:pt x="20" y="3438"/>
                </a:lnTo>
                <a:lnTo>
                  <a:pt x="12" y="3457"/>
                </a:lnTo>
                <a:lnTo>
                  <a:pt x="6" y="3477"/>
                </a:lnTo>
                <a:lnTo>
                  <a:pt x="2" y="3497"/>
                </a:lnTo>
                <a:lnTo>
                  <a:pt x="0" y="3517"/>
                </a:lnTo>
                <a:lnTo>
                  <a:pt x="0" y="3537"/>
                </a:lnTo>
                <a:lnTo>
                  <a:pt x="2" y="3557"/>
                </a:lnTo>
                <a:lnTo>
                  <a:pt x="6" y="3577"/>
                </a:lnTo>
                <a:lnTo>
                  <a:pt x="12" y="3596"/>
                </a:lnTo>
                <a:lnTo>
                  <a:pt x="20" y="3615"/>
                </a:lnTo>
                <a:lnTo>
                  <a:pt x="29" y="3633"/>
                </a:lnTo>
                <a:lnTo>
                  <a:pt x="40" y="3650"/>
                </a:lnTo>
                <a:lnTo>
                  <a:pt x="53" y="3666"/>
                </a:lnTo>
                <a:lnTo>
                  <a:pt x="68" y="3681"/>
                </a:lnTo>
                <a:lnTo>
                  <a:pt x="84" y="3695"/>
                </a:lnTo>
                <a:lnTo>
                  <a:pt x="84" y="3695"/>
                </a:lnTo>
                <a:lnTo>
                  <a:pt x="100" y="3705"/>
                </a:lnTo>
                <a:lnTo>
                  <a:pt x="116" y="3714"/>
                </a:lnTo>
                <a:lnTo>
                  <a:pt x="133" y="3722"/>
                </a:lnTo>
                <a:lnTo>
                  <a:pt x="150" y="3728"/>
                </a:lnTo>
                <a:lnTo>
                  <a:pt x="2151" y="4320"/>
                </a:lnTo>
                <a:lnTo>
                  <a:pt x="2581" y="4320"/>
                </a:lnTo>
                <a:lnTo>
                  <a:pt x="2581" y="2789"/>
                </a:lnTo>
                <a:close/>
                <a:moveTo>
                  <a:pt x="1640" y="2087"/>
                </a:moveTo>
                <a:lnTo>
                  <a:pt x="2090" y="1483"/>
                </a:lnTo>
                <a:lnTo>
                  <a:pt x="2195" y="1561"/>
                </a:lnTo>
                <a:lnTo>
                  <a:pt x="1745" y="2165"/>
                </a:lnTo>
                <a:lnTo>
                  <a:pt x="1640" y="2087"/>
                </a:lnTo>
                <a:close/>
                <a:moveTo>
                  <a:pt x="1927" y="2301"/>
                </a:moveTo>
                <a:lnTo>
                  <a:pt x="2175" y="1969"/>
                </a:lnTo>
                <a:lnTo>
                  <a:pt x="2279" y="2047"/>
                </a:lnTo>
                <a:lnTo>
                  <a:pt x="2032" y="2380"/>
                </a:lnTo>
                <a:lnTo>
                  <a:pt x="1927" y="2301"/>
                </a:lnTo>
                <a:close/>
                <a:moveTo>
                  <a:pt x="2215" y="2516"/>
                </a:moveTo>
                <a:lnTo>
                  <a:pt x="2462" y="2183"/>
                </a:lnTo>
                <a:lnTo>
                  <a:pt x="2567" y="2261"/>
                </a:lnTo>
                <a:lnTo>
                  <a:pt x="2319" y="2594"/>
                </a:lnTo>
                <a:lnTo>
                  <a:pt x="2215" y="2516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75796"/>
            <a:ext cx="3403060" cy="31434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96" y="5855143"/>
            <a:ext cx="725660" cy="13563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33" y="5855143"/>
            <a:ext cx="725660" cy="13563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40" y="5855143"/>
            <a:ext cx="725660" cy="13563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7" y="5855143"/>
            <a:ext cx="725660" cy="1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7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384425"/>
            <a:ext cx="7493540" cy="1787867"/>
          </a:xfrm>
        </p:spPr>
        <p:txBody>
          <a:bodyPr anchor="t"/>
          <a:lstStyle>
            <a:lvl1pPr algn="l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173437"/>
            <a:ext cx="7493540" cy="11731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8094663" y="0"/>
            <a:ext cx="4097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094663" y="0"/>
            <a:ext cx="4097337" cy="6858000"/>
          </a:xfrm>
          <a:custGeom>
            <a:avLst/>
            <a:gdLst>
              <a:gd name="T0" fmla="*/ 2581 w 2581"/>
              <a:gd name="T1" fmla="*/ 2789 h 4320"/>
              <a:gd name="T2" fmla="*/ 2502 w 2581"/>
              <a:gd name="T3" fmla="*/ 2730 h 4320"/>
              <a:gd name="T4" fmla="*/ 2581 w 2581"/>
              <a:gd name="T5" fmla="*/ 2623 h 4320"/>
              <a:gd name="T6" fmla="*/ 2581 w 2581"/>
              <a:gd name="T7" fmla="*/ 0 h 4320"/>
              <a:gd name="T8" fmla="*/ 2573 w 2581"/>
              <a:gd name="T9" fmla="*/ 0 h 4320"/>
              <a:gd name="T10" fmla="*/ 42 w 2581"/>
              <a:gd name="T11" fmla="*/ 3401 h 4320"/>
              <a:gd name="T12" fmla="*/ 42 w 2581"/>
              <a:gd name="T13" fmla="*/ 3401 h 4320"/>
              <a:gd name="T14" fmla="*/ 30 w 2581"/>
              <a:gd name="T15" fmla="*/ 3419 h 4320"/>
              <a:gd name="T16" fmla="*/ 20 w 2581"/>
              <a:gd name="T17" fmla="*/ 3438 h 4320"/>
              <a:gd name="T18" fmla="*/ 12 w 2581"/>
              <a:gd name="T19" fmla="*/ 3457 h 4320"/>
              <a:gd name="T20" fmla="*/ 6 w 2581"/>
              <a:gd name="T21" fmla="*/ 3477 h 4320"/>
              <a:gd name="T22" fmla="*/ 2 w 2581"/>
              <a:gd name="T23" fmla="*/ 3497 h 4320"/>
              <a:gd name="T24" fmla="*/ 0 w 2581"/>
              <a:gd name="T25" fmla="*/ 3517 h 4320"/>
              <a:gd name="T26" fmla="*/ 0 w 2581"/>
              <a:gd name="T27" fmla="*/ 3537 h 4320"/>
              <a:gd name="T28" fmla="*/ 2 w 2581"/>
              <a:gd name="T29" fmla="*/ 3557 h 4320"/>
              <a:gd name="T30" fmla="*/ 6 w 2581"/>
              <a:gd name="T31" fmla="*/ 3577 h 4320"/>
              <a:gd name="T32" fmla="*/ 12 w 2581"/>
              <a:gd name="T33" fmla="*/ 3596 h 4320"/>
              <a:gd name="T34" fmla="*/ 20 w 2581"/>
              <a:gd name="T35" fmla="*/ 3615 h 4320"/>
              <a:gd name="T36" fmla="*/ 29 w 2581"/>
              <a:gd name="T37" fmla="*/ 3633 h 4320"/>
              <a:gd name="T38" fmla="*/ 40 w 2581"/>
              <a:gd name="T39" fmla="*/ 3650 h 4320"/>
              <a:gd name="T40" fmla="*/ 53 w 2581"/>
              <a:gd name="T41" fmla="*/ 3666 h 4320"/>
              <a:gd name="T42" fmla="*/ 68 w 2581"/>
              <a:gd name="T43" fmla="*/ 3681 h 4320"/>
              <a:gd name="T44" fmla="*/ 84 w 2581"/>
              <a:gd name="T45" fmla="*/ 3695 h 4320"/>
              <a:gd name="T46" fmla="*/ 84 w 2581"/>
              <a:gd name="T47" fmla="*/ 3695 h 4320"/>
              <a:gd name="T48" fmla="*/ 100 w 2581"/>
              <a:gd name="T49" fmla="*/ 3705 h 4320"/>
              <a:gd name="T50" fmla="*/ 116 w 2581"/>
              <a:gd name="T51" fmla="*/ 3714 h 4320"/>
              <a:gd name="T52" fmla="*/ 133 w 2581"/>
              <a:gd name="T53" fmla="*/ 3722 h 4320"/>
              <a:gd name="T54" fmla="*/ 150 w 2581"/>
              <a:gd name="T55" fmla="*/ 3728 h 4320"/>
              <a:gd name="T56" fmla="*/ 2151 w 2581"/>
              <a:gd name="T57" fmla="*/ 4320 h 4320"/>
              <a:gd name="T58" fmla="*/ 2581 w 2581"/>
              <a:gd name="T59" fmla="*/ 4320 h 4320"/>
              <a:gd name="T60" fmla="*/ 2581 w 2581"/>
              <a:gd name="T61" fmla="*/ 2789 h 4320"/>
              <a:gd name="T62" fmla="*/ 1640 w 2581"/>
              <a:gd name="T63" fmla="*/ 2087 h 4320"/>
              <a:gd name="T64" fmla="*/ 2090 w 2581"/>
              <a:gd name="T65" fmla="*/ 1483 h 4320"/>
              <a:gd name="T66" fmla="*/ 2195 w 2581"/>
              <a:gd name="T67" fmla="*/ 1561 h 4320"/>
              <a:gd name="T68" fmla="*/ 1745 w 2581"/>
              <a:gd name="T69" fmla="*/ 2165 h 4320"/>
              <a:gd name="T70" fmla="*/ 1640 w 2581"/>
              <a:gd name="T71" fmla="*/ 2087 h 4320"/>
              <a:gd name="T72" fmla="*/ 1927 w 2581"/>
              <a:gd name="T73" fmla="*/ 2301 h 4320"/>
              <a:gd name="T74" fmla="*/ 2175 w 2581"/>
              <a:gd name="T75" fmla="*/ 1969 h 4320"/>
              <a:gd name="T76" fmla="*/ 2279 w 2581"/>
              <a:gd name="T77" fmla="*/ 2047 h 4320"/>
              <a:gd name="T78" fmla="*/ 2032 w 2581"/>
              <a:gd name="T79" fmla="*/ 2380 h 4320"/>
              <a:gd name="T80" fmla="*/ 1927 w 2581"/>
              <a:gd name="T81" fmla="*/ 2301 h 4320"/>
              <a:gd name="T82" fmla="*/ 2215 w 2581"/>
              <a:gd name="T83" fmla="*/ 2516 h 4320"/>
              <a:gd name="T84" fmla="*/ 2462 w 2581"/>
              <a:gd name="T85" fmla="*/ 2183 h 4320"/>
              <a:gd name="T86" fmla="*/ 2567 w 2581"/>
              <a:gd name="T87" fmla="*/ 2261 h 4320"/>
              <a:gd name="T88" fmla="*/ 2319 w 2581"/>
              <a:gd name="T89" fmla="*/ 2594 h 4320"/>
              <a:gd name="T90" fmla="*/ 2215 w 2581"/>
              <a:gd name="T91" fmla="*/ 251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81" h="4320">
                <a:moveTo>
                  <a:pt x="2581" y="2789"/>
                </a:moveTo>
                <a:lnTo>
                  <a:pt x="2502" y="2730"/>
                </a:lnTo>
                <a:lnTo>
                  <a:pt x="2581" y="2623"/>
                </a:lnTo>
                <a:lnTo>
                  <a:pt x="2581" y="0"/>
                </a:lnTo>
                <a:lnTo>
                  <a:pt x="2573" y="0"/>
                </a:lnTo>
                <a:lnTo>
                  <a:pt x="42" y="3401"/>
                </a:lnTo>
                <a:lnTo>
                  <a:pt x="42" y="3401"/>
                </a:lnTo>
                <a:lnTo>
                  <a:pt x="30" y="3419"/>
                </a:lnTo>
                <a:lnTo>
                  <a:pt x="20" y="3438"/>
                </a:lnTo>
                <a:lnTo>
                  <a:pt x="12" y="3457"/>
                </a:lnTo>
                <a:lnTo>
                  <a:pt x="6" y="3477"/>
                </a:lnTo>
                <a:lnTo>
                  <a:pt x="2" y="3497"/>
                </a:lnTo>
                <a:lnTo>
                  <a:pt x="0" y="3517"/>
                </a:lnTo>
                <a:lnTo>
                  <a:pt x="0" y="3537"/>
                </a:lnTo>
                <a:lnTo>
                  <a:pt x="2" y="3557"/>
                </a:lnTo>
                <a:lnTo>
                  <a:pt x="6" y="3577"/>
                </a:lnTo>
                <a:lnTo>
                  <a:pt x="12" y="3596"/>
                </a:lnTo>
                <a:lnTo>
                  <a:pt x="20" y="3615"/>
                </a:lnTo>
                <a:lnTo>
                  <a:pt x="29" y="3633"/>
                </a:lnTo>
                <a:lnTo>
                  <a:pt x="40" y="3650"/>
                </a:lnTo>
                <a:lnTo>
                  <a:pt x="53" y="3666"/>
                </a:lnTo>
                <a:lnTo>
                  <a:pt x="68" y="3681"/>
                </a:lnTo>
                <a:lnTo>
                  <a:pt x="84" y="3695"/>
                </a:lnTo>
                <a:lnTo>
                  <a:pt x="84" y="3695"/>
                </a:lnTo>
                <a:lnTo>
                  <a:pt x="100" y="3705"/>
                </a:lnTo>
                <a:lnTo>
                  <a:pt x="116" y="3714"/>
                </a:lnTo>
                <a:lnTo>
                  <a:pt x="133" y="3722"/>
                </a:lnTo>
                <a:lnTo>
                  <a:pt x="150" y="3728"/>
                </a:lnTo>
                <a:lnTo>
                  <a:pt x="2151" y="4320"/>
                </a:lnTo>
                <a:lnTo>
                  <a:pt x="2581" y="4320"/>
                </a:lnTo>
                <a:lnTo>
                  <a:pt x="2581" y="2789"/>
                </a:lnTo>
                <a:close/>
                <a:moveTo>
                  <a:pt x="1640" y="2087"/>
                </a:moveTo>
                <a:lnTo>
                  <a:pt x="2090" y="1483"/>
                </a:lnTo>
                <a:lnTo>
                  <a:pt x="2195" y="1561"/>
                </a:lnTo>
                <a:lnTo>
                  <a:pt x="1745" y="2165"/>
                </a:lnTo>
                <a:lnTo>
                  <a:pt x="1640" y="2087"/>
                </a:lnTo>
                <a:close/>
                <a:moveTo>
                  <a:pt x="1927" y="2301"/>
                </a:moveTo>
                <a:lnTo>
                  <a:pt x="2175" y="1969"/>
                </a:lnTo>
                <a:lnTo>
                  <a:pt x="2279" y="2047"/>
                </a:lnTo>
                <a:lnTo>
                  <a:pt x="2032" y="2380"/>
                </a:lnTo>
                <a:lnTo>
                  <a:pt x="1927" y="2301"/>
                </a:lnTo>
                <a:close/>
                <a:moveTo>
                  <a:pt x="2215" y="2516"/>
                </a:moveTo>
                <a:lnTo>
                  <a:pt x="2462" y="2183"/>
                </a:lnTo>
                <a:lnTo>
                  <a:pt x="2567" y="2261"/>
                </a:lnTo>
                <a:lnTo>
                  <a:pt x="2319" y="2594"/>
                </a:lnTo>
                <a:lnTo>
                  <a:pt x="2215" y="2516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93" y="5855143"/>
            <a:ext cx="725660" cy="135639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839788" y="787848"/>
            <a:ext cx="1341438" cy="588502"/>
            <a:chOff x="7459663" y="1016000"/>
            <a:chExt cx="1230313" cy="539751"/>
          </a:xfrm>
        </p:grpSpPr>
        <p:sp>
          <p:nvSpPr>
            <p:cNvPr id="37" name="Rectangle 30"/>
            <p:cNvSpPr>
              <a:spLocks noChangeArrowheads="1"/>
            </p:cNvSpPr>
            <p:nvPr userDrawn="1"/>
          </p:nvSpPr>
          <p:spPr bwMode="auto">
            <a:xfrm>
              <a:off x="7459663" y="1017588"/>
              <a:ext cx="74613" cy="538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Rectangle 31"/>
            <p:cNvSpPr>
              <a:spLocks noChangeArrowheads="1"/>
            </p:cNvSpPr>
            <p:nvPr userDrawn="1"/>
          </p:nvSpPr>
          <p:spPr bwMode="auto">
            <a:xfrm>
              <a:off x="7689850" y="1403350"/>
              <a:ext cx="77788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Rectangle 32"/>
            <p:cNvSpPr>
              <a:spLocks noChangeArrowheads="1"/>
            </p:cNvSpPr>
            <p:nvPr userDrawn="1"/>
          </p:nvSpPr>
          <p:spPr bwMode="auto">
            <a:xfrm>
              <a:off x="7920038" y="1403350"/>
              <a:ext cx="77788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Rectangle 33"/>
            <p:cNvSpPr>
              <a:spLocks noChangeArrowheads="1"/>
            </p:cNvSpPr>
            <p:nvPr userDrawn="1"/>
          </p:nvSpPr>
          <p:spPr bwMode="auto">
            <a:xfrm>
              <a:off x="8151813" y="1403350"/>
              <a:ext cx="77788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Rectangle 34"/>
            <p:cNvSpPr>
              <a:spLocks noChangeArrowheads="1"/>
            </p:cNvSpPr>
            <p:nvPr userDrawn="1"/>
          </p:nvSpPr>
          <p:spPr bwMode="auto">
            <a:xfrm>
              <a:off x="8382000" y="1403350"/>
              <a:ext cx="77788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5"/>
            <p:cNvSpPr>
              <a:spLocks/>
            </p:cNvSpPr>
            <p:nvPr userDrawn="1"/>
          </p:nvSpPr>
          <p:spPr bwMode="auto">
            <a:xfrm>
              <a:off x="8304213" y="1017588"/>
              <a:ext cx="233363" cy="307975"/>
            </a:xfrm>
            <a:custGeom>
              <a:avLst/>
              <a:gdLst>
                <a:gd name="T0" fmla="*/ 147 w 147"/>
                <a:gd name="T1" fmla="*/ 0 h 194"/>
                <a:gd name="T2" fmla="*/ 0 w 147"/>
                <a:gd name="T3" fmla="*/ 0 h 194"/>
                <a:gd name="T4" fmla="*/ 0 w 147"/>
                <a:gd name="T5" fmla="*/ 49 h 194"/>
                <a:gd name="T6" fmla="*/ 49 w 147"/>
                <a:gd name="T7" fmla="*/ 49 h 194"/>
                <a:gd name="T8" fmla="*/ 49 w 147"/>
                <a:gd name="T9" fmla="*/ 194 h 194"/>
                <a:gd name="T10" fmla="*/ 98 w 147"/>
                <a:gd name="T11" fmla="*/ 194 h 194"/>
                <a:gd name="T12" fmla="*/ 98 w 147"/>
                <a:gd name="T13" fmla="*/ 49 h 194"/>
                <a:gd name="T14" fmla="*/ 147 w 147"/>
                <a:gd name="T15" fmla="*/ 49 h 194"/>
                <a:gd name="T16" fmla="*/ 147 w 14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94">
                  <a:moveTo>
                    <a:pt x="147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194"/>
                  </a:lnTo>
                  <a:lnTo>
                    <a:pt x="98" y="194"/>
                  </a:lnTo>
                  <a:lnTo>
                    <a:pt x="98" y="49"/>
                  </a:lnTo>
                  <a:lnTo>
                    <a:pt x="147" y="4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Rectangle 36"/>
            <p:cNvSpPr>
              <a:spLocks noChangeArrowheads="1"/>
            </p:cNvSpPr>
            <p:nvPr userDrawn="1"/>
          </p:nvSpPr>
          <p:spPr bwMode="auto">
            <a:xfrm>
              <a:off x="8612188" y="1017588"/>
              <a:ext cx="77788" cy="538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7689850" y="1017588"/>
              <a:ext cx="230188" cy="307975"/>
            </a:xfrm>
            <a:custGeom>
              <a:avLst/>
              <a:gdLst>
                <a:gd name="T0" fmla="*/ 73 w 145"/>
                <a:gd name="T1" fmla="*/ 0 h 194"/>
                <a:gd name="T2" fmla="*/ 0 w 145"/>
                <a:gd name="T3" fmla="*/ 0 h 194"/>
                <a:gd name="T4" fmla="*/ 0 w 145"/>
                <a:gd name="T5" fmla="*/ 194 h 194"/>
                <a:gd name="T6" fmla="*/ 49 w 145"/>
                <a:gd name="T7" fmla="*/ 194 h 194"/>
                <a:gd name="T8" fmla="*/ 49 w 145"/>
                <a:gd name="T9" fmla="*/ 145 h 194"/>
                <a:gd name="T10" fmla="*/ 73 w 145"/>
                <a:gd name="T11" fmla="*/ 145 h 194"/>
                <a:gd name="T12" fmla="*/ 73 w 145"/>
                <a:gd name="T13" fmla="*/ 145 h 194"/>
                <a:gd name="T14" fmla="*/ 88 w 145"/>
                <a:gd name="T15" fmla="*/ 144 h 194"/>
                <a:gd name="T16" fmla="*/ 101 w 145"/>
                <a:gd name="T17" fmla="*/ 139 h 194"/>
                <a:gd name="T18" fmla="*/ 113 w 145"/>
                <a:gd name="T19" fmla="*/ 134 h 194"/>
                <a:gd name="T20" fmla="*/ 125 w 145"/>
                <a:gd name="T21" fmla="*/ 125 h 194"/>
                <a:gd name="T22" fmla="*/ 134 w 145"/>
                <a:gd name="T23" fmla="*/ 113 h 194"/>
                <a:gd name="T24" fmla="*/ 140 w 145"/>
                <a:gd name="T25" fmla="*/ 101 h 194"/>
                <a:gd name="T26" fmla="*/ 144 w 145"/>
                <a:gd name="T27" fmla="*/ 88 h 194"/>
                <a:gd name="T28" fmla="*/ 145 w 145"/>
                <a:gd name="T29" fmla="*/ 73 h 194"/>
                <a:gd name="T30" fmla="*/ 145 w 145"/>
                <a:gd name="T31" fmla="*/ 73 h 194"/>
                <a:gd name="T32" fmla="*/ 144 w 145"/>
                <a:gd name="T33" fmla="*/ 58 h 194"/>
                <a:gd name="T34" fmla="*/ 140 w 145"/>
                <a:gd name="T35" fmla="*/ 45 h 194"/>
                <a:gd name="T36" fmla="*/ 134 w 145"/>
                <a:gd name="T37" fmla="*/ 33 h 194"/>
                <a:gd name="T38" fmla="*/ 125 w 145"/>
                <a:gd name="T39" fmla="*/ 21 h 194"/>
                <a:gd name="T40" fmla="*/ 113 w 145"/>
                <a:gd name="T41" fmla="*/ 12 h 194"/>
                <a:gd name="T42" fmla="*/ 101 w 145"/>
                <a:gd name="T43" fmla="*/ 6 h 194"/>
                <a:gd name="T44" fmla="*/ 88 w 145"/>
                <a:gd name="T45" fmla="*/ 2 h 194"/>
                <a:gd name="T46" fmla="*/ 73 w 145"/>
                <a:gd name="T47" fmla="*/ 0 h 194"/>
                <a:gd name="T48" fmla="*/ 73 w 145"/>
                <a:gd name="T49" fmla="*/ 97 h 194"/>
                <a:gd name="T50" fmla="*/ 49 w 145"/>
                <a:gd name="T51" fmla="*/ 97 h 194"/>
                <a:gd name="T52" fmla="*/ 49 w 145"/>
                <a:gd name="T53" fmla="*/ 49 h 194"/>
                <a:gd name="T54" fmla="*/ 73 w 145"/>
                <a:gd name="T55" fmla="*/ 49 h 194"/>
                <a:gd name="T56" fmla="*/ 73 w 145"/>
                <a:gd name="T57" fmla="*/ 49 h 194"/>
                <a:gd name="T58" fmla="*/ 77 w 145"/>
                <a:gd name="T59" fmla="*/ 49 h 194"/>
                <a:gd name="T60" fmla="*/ 82 w 145"/>
                <a:gd name="T61" fmla="*/ 51 h 194"/>
                <a:gd name="T62" fmla="*/ 86 w 145"/>
                <a:gd name="T63" fmla="*/ 54 h 194"/>
                <a:gd name="T64" fmla="*/ 89 w 145"/>
                <a:gd name="T65" fmla="*/ 57 h 194"/>
                <a:gd name="T66" fmla="*/ 92 w 145"/>
                <a:gd name="T67" fmla="*/ 60 h 194"/>
                <a:gd name="T68" fmla="*/ 95 w 145"/>
                <a:gd name="T69" fmla="*/ 64 h 194"/>
                <a:gd name="T70" fmla="*/ 97 w 145"/>
                <a:gd name="T71" fmla="*/ 68 h 194"/>
                <a:gd name="T72" fmla="*/ 97 w 145"/>
                <a:gd name="T73" fmla="*/ 73 h 194"/>
                <a:gd name="T74" fmla="*/ 97 w 145"/>
                <a:gd name="T75" fmla="*/ 73 h 194"/>
                <a:gd name="T76" fmla="*/ 97 w 145"/>
                <a:gd name="T77" fmla="*/ 77 h 194"/>
                <a:gd name="T78" fmla="*/ 95 w 145"/>
                <a:gd name="T79" fmla="*/ 82 h 194"/>
                <a:gd name="T80" fmla="*/ 92 w 145"/>
                <a:gd name="T81" fmla="*/ 86 h 194"/>
                <a:gd name="T82" fmla="*/ 89 w 145"/>
                <a:gd name="T83" fmla="*/ 91 h 194"/>
                <a:gd name="T84" fmla="*/ 86 w 145"/>
                <a:gd name="T85" fmla="*/ 94 h 194"/>
                <a:gd name="T86" fmla="*/ 82 w 145"/>
                <a:gd name="T87" fmla="*/ 95 h 194"/>
                <a:gd name="T88" fmla="*/ 77 w 145"/>
                <a:gd name="T89" fmla="*/ 97 h 194"/>
                <a:gd name="T90" fmla="*/ 73 w 145"/>
                <a:gd name="T91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194">
                  <a:moveTo>
                    <a:pt x="73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49" y="194"/>
                  </a:lnTo>
                  <a:lnTo>
                    <a:pt x="49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88" y="144"/>
                  </a:lnTo>
                  <a:lnTo>
                    <a:pt x="101" y="139"/>
                  </a:lnTo>
                  <a:lnTo>
                    <a:pt x="113" y="134"/>
                  </a:lnTo>
                  <a:lnTo>
                    <a:pt x="125" y="125"/>
                  </a:lnTo>
                  <a:lnTo>
                    <a:pt x="134" y="113"/>
                  </a:lnTo>
                  <a:lnTo>
                    <a:pt x="140" y="101"/>
                  </a:lnTo>
                  <a:lnTo>
                    <a:pt x="144" y="88"/>
                  </a:lnTo>
                  <a:lnTo>
                    <a:pt x="145" y="73"/>
                  </a:lnTo>
                  <a:lnTo>
                    <a:pt x="145" y="73"/>
                  </a:lnTo>
                  <a:lnTo>
                    <a:pt x="144" y="58"/>
                  </a:lnTo>
                  <a:lnTo>
                    <a:pt x="140" y="45"/>
                  </a:lnTo>
                  <a:lnTo>
                    <a:pt x="134" y="33"/>
                  </a:lnTo>
                  <a:lnTo>
                    <a:pt x="125" y="21"/>
                  </a:lnTo>
                  <a:lnTo>
                    <a:pt x="113" y="12"/>
                  </a:lnTo>
                  <a:lnTo>
                    <a:pt x="101" y="6"/>
                  </a:lnTo>
                  <a:lnTo>
                    <a:pt x="88" y="2"/>
                  </a:lnTo>
                  <a:lnTo>
                    <a:pt x="73" y="0"/>
                  </a:lnTo>
                  <a:close/>
                  <a:moveTo>
                    <a:pt x="73" y="97"/>
                  </a:moveTo>
                  <a:lnTo>
                    <a:pt x="49" y="97"/>
                  </a:lnTo>
                  <a:lnTo>
                    <a:pt x="49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7" y="49"/>
                  </a:lnTo>
                  <a:lnTo>
                    <a:pt x="82" y="51"/>
                  </a:lnTo>
                  <a:lnTo>
                    <a:pt x="86" y="54"/>
                  </a:lnTo>
                  <a:lnTo>
                    <a:pt x="89" y="57"/>
                  </a:lnTo>
                  <a:lnTo>
                    <a:pt x="92" y="60"/>
                  </a:lnTo>
                  <a:lnTo>
                    <a:pt x="95" y="64"/>
                  </a:lnTo>
                  <a:lnTo>
                    <a:pt x="97" y="68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7"/>
                  </a:lnTo>
                  <a:lnTo>
                    <a:pt x="95" y="82"/>
                  </a:lnTo>
                  <a:lnTo>
                    <a:pt x="92" y="86"/>
                  </a:lnTo>
                  <a:lnTo>
                    <a:pt x="89" y="91"/>
                  </a:lnTo>
                  <a:lnTo>
                    <a:pt x="86" y="94"/>
                  </a:lnTo>
                  <a:lnTo>
                    <a:pt x="82" y="95"/>
                  </a:lnTo>
                  <a:lnTo>
                    <a:pt x="77" y="97"/>
                  </a:lnTo>
                  <a:lnTo>
                    <a:pt x="73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8"/>
            <p:cNvSpPr>
              <a:spLocks/>
            </p:cNvSpPr>
            <p:nvPr userDrawn="1"/>
          </p:nvSpPr>
          <p:spPr bwMode="auto">
            <a:xfrm>
              <a:off x="7689850" y="1017588"/>
              <a:ext cx="230188" cy="307975"/>
            </a:xfrm>
            <a:custGeom>
              <a:avLst/>
              <a:gdLst>
                <a:gd name="T0" fmla="*/ 73 w 145"/>
                <a:gd name="T1" fmla="*/ 0 h 194"/>
                <a:gd name="T2" fmla="*/ 0 w 145"/>
                <a:gd name="T3" fmla="*/ 0 h 194"/>
                <a:gd name="T4" fmla="*/ 0 w 145"/>
                <a:gd name="T5" fmla="*/ 194 h 194"/>
                <a:gd name="T6" fmla="*/ 49 w 145"/>
                <a:gd name="T7" fmla="*/ 194 h 194"/>
                <a:gd name="T8" fmla="*/ 49 w 145"/>
                <a:gd name="T9" fmla="*/ 145 h 194"/>
                <a:gd name="T10" fmla="*/ 73 w 145"/>
                <a:gd name="T11" fmla="*/ 145 h 194"/>
                <a:gd name="T12" fmla="*/ 73 w 145"/>
                <a:gd name="T13" fmla="*/ 145 h 194"/>
                <a:gd name="T14" fmla="*/ 88 w 145"/>
                <a:gd name="T15" fmla="*/ 144 h 194"/>
                <a:gd name="T16" fmla="*/ 101 w 145"/>
                <a:gd name="T17" fmla="*/ 139 h 194"/>
                <a:gd name="T18" fmla="*/ 113 w 145"/>
                <a:gd name="T19" fmla="*/ 134 h 194"/>
                <a:gd name="T20" fmla="*/ 125 w 145"/>
                <a:gd name="T21" fmla="*/ 125 h 194"/>
                <a:gd name="T22" fmla="*/ 134 w 145"/>
                <a:gd name="T23" fmla="*/ 113 h 194"/>
                <a:gd name="T24" fmla="*/ 140 w 145"/>
                <a:gd name="T25" fmla="*/ 101 h 194"/>
                <a:gd name="T26" fmla="*/ 144 w 145"/>
                <a:gd name="T27" fmla="*/ 88 h 194"/>
                <a:gd name="T28" fmla="*/ 145 w 145"/>
                <a:gd name="T29" fmla="*/ 73 h 194"/>
                <a:gd name="T30" fmla="*/ 145 w 145"/>
                <a:gd name="T31" fmla="*/ 73 h 194"/>
                <a:gd name="T32" fmla="*/ 144 w 145"/>
                <a:gd name="T33" fmla="*/ 58 h 194"/>
                <a:gd name="T34" fmla="*/ 140 w 145"/>
                <a:gd name="T35" fmla="*/ 45 h 194"/>
                <a:gd name="T36" fmla="*/ 134 w 145"/>
                <a:gd name="T37" fmla="*/ 33 h 194"/>
                <a:gd name="T38" fmla="*/ 125 w 145"/>
                <a:gd name="T39" fmla="*/ 21 h 194"/>
                <a:gd name="T40" fmla="*/ 113 w 145"/>
                <a:gd name="T41" fmla="*/ 12 h 194"/>
                <a:gd name="T42" fmla="*/ 101 w 145"/>
                <a:gd name="T43" fmla="*/ 6 h 194"/>
                <a:gd name="T44" fmla="*/ 88 w 145"/>
                <a:gd name="T45" fmla="*/ 2 h 194"/>
                <a:gd name="T46" fmla="*/ 73 w 145"/>
                <a:gd name="T4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94">
                  <a:moveTo>
                    <a:pt x="73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49" y="194"/>
                  </a:lnTo>
                  <a:lnTo>
                    <a:pt x="49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88" y="144"/>
                  </a:lnTo>
                  <a:lnTo>
                    <a:pt x="101" y="139"/>
                  </a:lnTo>
                  <a:lnTo>
                    <a:pt x="113" y="134"/>
                  </a:lnTo>
                  <a:lnTo>
                    <a:pt x="125" y="125"/>
                  </a:lnTo>
                  <a:lnTo>
                    <a:pt x="134" y="113"/>
                  </a:lnTo>
                  <a:lnTo>
                    <a:pt x="140" y="101"/>
                  </a:lnTo>
                  <a:lnTo>
                    <a:pt x="144" y="88"/>
                  </a:lnTo>
                  <a:lnTo>
                    <a:pt x="145" y="73"/>
                  </a:lnTo>
                  <a:lnTo>
                    <a:pt x="145" y="73"/>
                  </a:lnTo>
                  <a:lnTo>
                    <a:pt x="144" y="58"/>
                  </a:lnTo>
                  <a:lnTo>
                    <a:pt x="140" y="45"/>
                  </a:lnTo>
                  <a:lnTo>
                    <a:pt x="134" y="33"/>
                  </a:lnTo>
                  <a:lnTo>
                    <a:pt x="125" y="21"/>
                  </a:lnTo>
                  <a:lnTo>
                    <a:pt x="113" y="12"/>
                  </a:lnTo>
                  <a:lnTo>
                    <a:pt x="101" y="6"/>
                  </a:lnTo>
                  <a:lnTo>
                    <a:pt x="88" y="2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7767638" y="1095375"/>
              <a:ext cx="76200" cy="76200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24 w 48"/>
                <a:gd name="T7" fmla="*/ 0 h 48"/>
                <a:gd name="T8" fmla="*/ 24 w 48"/>
                <a:gd name="T9" fmla="*/ 0 h 48"/>
                <a:gd name="T10" fmla="*/ 28 w 48"/>
                <a:gd name="T11" fmla="*/ 0 h 48"/>
                <a:gd name="T12" fmla="*/ 33 w 48"/>
                <a:gd name="T13" fmla="*/ 2 h 48"/>
                <a:gd name="T14" fmla="*/ 37 w 48"/>
                <a:gd name="T15" fmla="*/ 5 h 48"/>
                <a:gd name="T16" fmla="*/ 40 w 48"/>
                <a:gd name="T17" fmla="*/ 8 h 48"/>
                <a:gd name="T18" fmla="*/ 43 w 48"/>
                <a:gd name="T19" fmla="*/ 11 h 48"/>
                <a:gd name="T20" fmla="*/ 46 w 48"/>
                <a:gd name="T21" fmla="*/ 15 h 48"/>
                <a:gd name="T22" fmla="*/ 48 w 48"/>
                <a:gd name="T23" fmla="*/ 19 h 48"/>
                <a:gd name="T24" fmla="*/ 48 w 48"/>
                <a:gd name="T25" fmla="*/ 24 h 48"/>
                <a:gd name="T26" fmla="*/ 48 w 48"/>
                <a:gd name="T27" fmla="*/ 24 h 48"/>
                <a:gd name="T28" fmla="*/ 48 w 48"/>
                <a:gd name="T29" fmla="*/ 28 h 48"/>
                <a:gd name="T30" fmla="*/ 46 w 48"/>
                <a:gd name="T31" fmla="*/ 33 h 48"/>
                <a:gd name="T32" fmla="*/ 43 w 48"/>
                <a:gd name="T33" fmla="*/ 37 h 48"/>
                <a:gd name="T34" fmla="*/ 40 w 48"/>
                <a:gd name="T35" fmla="*/ 42 h 48"/>
                <a:gd name="T36" fmla="*/ 37 w 48"/>
                <a:gd name="T37" fmla="*/ 45 h 48"/>
                <a:gd name="T38" fmla="*/ 33 w 48"/>
                <a:gd name="T39" fmla="*/ 46 h 48"/>
                <a:gd name="T40" fmla="*/ 28 w 48"/>
                <a:gd name="T41" fmla="*/ 48 h 48"/>
                <a:gd name="T42" fmla="*/ 24 w 48"/>
                <a:gd name="T4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6" y="15"/>
                  </a:lnTo>
                  <a:lnTo>
                    <a:pt x="48" y="19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6" y="33"/>
                  </a:lnTo>
                  <a:lnTo>
                    <a:pt x="43" y="37"/>
                  </a:lnTo>
                  <a:lnTo>
                    <a:pt x="40" y="42"/>
                  </a:lnTo>
                  <a:lnTo>
                    <a:pt x="37" y="45"/>
                  </a:lnTo>
                  <a:lnTo>
                    <a:pt x="33" y="46"/>
                  </a:lnTo>
                  <a:lnTo>
                    <a:pt x="28" y="48"/>
                  </a:lnTo>
                  <a:lnTo>
                    <a:pt x="24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7975600" y="1016000"/>
              <a:ext cx="265113" cy="309563"/>
            </a:xfrm>
            <a:custGeom>
              <a:avLst/>
              <a:gdLst>
                <a:gd name="T0" fmla="*/ 97 w 167"/>
                <a:gd name="T1" fmla="*/ 195 h 195"/>
                <a:gd name="T2" fmla="*/ 78 w 167"/>
                <a:gd name="T3" fmla="*/ 194 h 195"/>
                <a:gd name="T4" fmla="*/ 59 w 167"/>
                <a:gd name="T5" fmla="*/ 188 h 195"/>
                <a:gd name="T6" fmla="*/ 43 w 167"/>
                <a:gd name="T7" fmla="*/ 179 h 195"/>
                <a:gd name="T8" fmla="*/ 28 w 167"/>
                <a:gd name="T9" fmla="*/ 167 h 195"/>
                <a:gd name="T10" fmla="*/ 16 w 167"/>
                <a:gd name="T11" fmla="*/ 152 h 195"/>
                <a:gd name="T12" fmla="*/ 7 w 167"/>
                <a:gd name="T13" fmla="*/ 136 h 195"/>
                <a:gd name="T14" fmla="*/ 1 w 167"/>
                <a:gd name="T15" fmla="*/ 118 h 195"/>
                <a:gd name="T16" fmla="*/ 0 w 167"/>
                <a:gd name="T17" fmla="*/ 98 h 195"/>
                <a:gd name="T18" fmla="*/ 0 w 167"/>
                <a:gd name="T19" fmla="*/ 89 h 195"/>
                <a:gd name="T20" fmla="*/ 4 w 167"/>
                <a:gd name="T21" fmla="*/ 69 h 195"/>
                <a:gd name="T22" fmla="*/ 11 w 167"/>
                <a:gd name="T23" fmla="*/ 52 h 195"/>
                <a:gd name="T24" fmla="*/ 22 w 167"/>
                <a:gd name="T25" fmla="*/ 35 h 195"/>
                <a:gd name="T26" fmla="*/ 35 w 167"/>
                <a:gd name="T27" fmla="*/ 22 h 195"/>
                <a:gd name="T28" fmla="*/ 50 w 167"/>
                <a:gd name="T29" fmla="*/ 12 h 195"/>
                <a:gd name="T30" fmla="*/ 68 w 167"/>
                <a:gd name="T31" fmla="*/ 4 h 195"/>
                <a:gd name="T32" fmla="*/ 87 w 167"/>
                <a:gd name="T33" fmla="*/ 1 h 195"/>
                <a:gd name="T34" fmla="*/ 97 w 167"/>
                <a:gd name="T35" fmla="*/ 0 h 195"/>
                <a:gd name="T36" fmla="*/ 117 w 167"/>
                <a:gd name="T37" fmla="*/ 3 h 195"/>
                <a:gd name="T38" fmla="*/ 135 w 167"/>
                <a:gd name="T39" fmla="*/ 7 h 195"/>
                <a:gd name="T40" fmla="*/ 151 w 167"/>
                <a:gd name="T41" fmla="*/ 16 h 195"/>
                <a:gd name="T42" fmla="*/ 167 w 167"/>
                <a:gd name="T43" fmla="*/ 30 h 195"/>
                <a:gd name="T44" fmla="*/ 132 w 167"/>
                <a:gd name="T45" fmla="*/ 64 h 195"/>
                <a:gd name="T46" fmla="*/ 115 w 167"/>
                <a:gd name="T47" fmla="*/ 53 h 195"/>
                <a:gd name="T48" fmla="*/ 97 w 167"/>
                <a:gd name="T49" fmla="*/ 49 h 195"/>
                <a:gd name="T50" fmla="*/ 78 w 167"/>
                <a:gd name="T51" fmla="*/ 53 h 195"/>
                <a:gd name="T52" fmla="*/ 63 w 167"/>
                <a:gd name="T53" fmla="*/ 64 h 195"/>
                <a:gd name="T54" fmla="*/ 56 w 167"/>
                <a:gd name="T55" fmla="*/ 71 h 195"/>
                <a:gd name="T56" fmla="*/ 49 w 167"/>
                <a:gd name="T57" fmla="*/ 89 h 195"/>
                <a:gd name="T58" fmla="*/ 49 w 167"/>
                <a:gd name="T59" fmla="*/ 108 h 195"/>
                <a:gd name="T60" fmla="*/ 56 w 167"/>
                <a:gd name="T61" fmla="*/ 126 h 195"/>
                <a:gd name="T62" fmla="*/ 63 w 167"/>
                <a:gd name="T63" fmla="*/ 133 h 195"/>
                <a:gd name="T64" fmla="*/ 80 w 167"/>
                <a:gd name="T65" fmla="*/ 143 h 195"/>
                <a:gd name="T66" fmla="*/ 97 w 167"/>
                <a:gd name="T67" fmla="*/ 146 h 195"/>
                <a:gd name="T68" fmla="*/ 115 w 167"/>
                <a:gd name="T69" fmla="*/ 143 h 195"/>
                <a:gd name="T70" fmla="*/ 132 w 167"/>
                <a:gd name="T71" fmla="*/ 133 h 195"/>
                <a:gd name="T72" fmla="*/ 167 w 167"/>
                <a:gd name="T73" fmla="*/ 167 h 195"/>
                <a:gd name="T74" fmla="*/ 152 w 167"/>
                <a:gd name="T75" fmla="*/ 179 h 195"/>
                <a:gd name="T76" fmla="*/ 135 w 167"/>
                <a:gd name="T77" fmla="*/ 188 h 195"/>
                <a:gd name="T78" fmla="*/ 117 w 167"/>
                <a:gd name="T79" fmla="*/ 194 h 195"/>
                <a:gd name="T80" fmla="*/ 97 w 167"/>
                <a:gd name="T8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" h="195">
                  <a:moveTo>
                    <a:pt x="97" y="195"/>
                  </a:moveTo>
                  <a:lnTo>
                    <a:pt x="97" y="195"/>
                  </a:lnTo>
                  <a:lnTo>
                    <a:pt x="87" y="195"/>
                  </a:lnTo>
                  <a:lnTo>
                    <a:pt x="78" y="194"/>
                  </a:lnTo>
                  <a:lnTo>
                    <a:pt x="68" y="191"/>
                  </a:lnTo>
                  <a:lnTo>
                    <a:pt x="59" y="188"/>
                  </a:lnTo>
                  <a:lnTo>
                    <a:pt x="51" y="183"/>
                  </a:lnTo>
                  <a:lnTo>
                    <a:pt x="43" y="179"/>
                  </a:lnTo>
                  <a:lnTo>
                    <a:pt x="35" y="173"/>
                  </a:lnTo>
                  <a:lnTo>
                    <a:pt x="28" y="167"/>
                  </a:lnTo>
                  <a:lnTo>
                    <a:pt x="22" y="160"/>
                  </a:lnTo>
                  <a:lnTo>
                    <a:pt x="16" y="152"/>
                  </a:lnTo>
                  <a:lnTo>
                    <a:pt x="11" y="145"/>
                  </a:lnTo>
                  <a:lnTo>
                    <a:pt x="7" y="136"/>
                  </a:lnTo>
                  <a:lnTo>
                    <a:pt x="4" y="127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1" y="78"/>
                  </a:lnTo>
                  <a:lnTo>
                    <a:pt x="4" y="69"/>
                  </a:lnTo>
                  <a:lnTo>
                    <a:pt x="7" y="61"/>
                  </a:lnTo>
                  <a:lnTo>
                    <a:pt x="11" y="52"/>
                  </a:lnTo>
                  <a:lnTo>
                    <a:pt x="16" y="43"/>
                  </a:lnTo>
                  <a:lnTo>
                    <a:pt x="22" y="35"/>
                  </a:lnTo>
                  <a:lnTo>
                    <a:pt x="28" y="30"/>
                  </a:lnTo>
                  <a:lnTo>
                    <a:pt x="35" y="22"/>
                  </a:lnTo>
                  <a:lnTo>
                    <a:pt x="43" y="18"/>
                  </a:lnTo>
                  <a:lnTo>
                    <a:pt x="50" y="12"/>
                  </a:lnTo>
                  <a:lnTo>
                    <a:pt x="59" y="9"/>
                  </a:lnTo>
                  <a:lnTo>
                    <a:pt x="68" y="4"/>
                  </a:lnTo>
                  <a:lnTo>
                    <a:pt x="78" y="3"/>
                  </a:lnTo>
                  <a:lnTo>
                    <a:pt x="87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7" y="3"/>
                  </a:lnTo>
                  <a:lnTo>
                    <a:pt x="126" y="4"/>
                  </a:lnTo>
                  <a:lnTo>
                    <a:pt x="135" y="7"/>
                  </a:lnTo>
                  <a:lnTo>
                    <a:pt x="143" y="12"/>
                  </a:lnTo>
                  <a:lnTo>
                    <a:pt x="151" y="16"/>
                  </a:lnTo>
                  <a:lnTo>
                    <a:pt x="160" y="22"/>
                  </a:lnTo>
                  <a:lnTo>
                    <a:pt x="167" y="30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24" y="58"/>
                  </a:lnTo>
                  <a:lnTo>
                    <a:pt x="115" y="53"/>
                  </a:lnTo>
                  <a:lnTo>
                    <a:pt x="106" y="50"/>
                  </a:lnTo>
                  <a:lnTo>
                    <a:pt x="97" y="49"/>
                  </a:lnTo>
                  <a:lnTo>
                    <a:pt x="89" y="50"/>
                  </a:lnTo>
                  <a:lnTo>
                    <a:pt x="78" y="53"/>
                  </a:lnTo>
                  <a:lnTo>
                    <a:pt x="71" y="58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56" y="71"/>
                  </a:lnTo>
                  <a:lnTo>
                    <a:pt x="51" y="80"/>
                  </a:lnTo>
                  <a:lnTo>
                    <a:pt x="49" y="89"/>
                  </a:lnTo>
                  <a:lnTo>
                    <a:pt x="49" y="98"/>
                  </a:lnTo>
                  <a:lnTo>
                    <a:pt x="49" y="108"/>
                  </a:lnTo>
                  <a:lnTo>
                    <a:pt x="51" y="117"/>
                  </a:lnTo>
                  <a:lnTo>
                    <a:pt x="56" y="126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71" y="139"/>
                  </a:lnTo>
                  <a:lnTo>
                    <a:pt x="80" y="143"/>
                  </a:lnTo>
                  <a:lnTo>
                    <a:pt x="89" y="146"/>
                  </a:lnTo>
                  <a:lnTo>
                    <a:pt x="97" y="146"/>
                  </a:lnTo>
                  <a:lnTo>
                    <a:pt x="106" y="146"/>
                  </a:lnTo>
                  <a:lnTo>
                    <a:pt x="115" y="143"/>
                  </a:lnTo>
                  <a:lnTo>
                    <a:pt x="124" y="139"/>
                  </a:lnTo>
                  <a:lnTo>
                    <a:pt x="132" y="133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0" y="173"/>
                  </a:lnTo>
                  <a:lnTo>
                    <a:pt x="152" y="179"/>
                  </a:lnTo>
                  <a:lnTo>
                    <a:pt x="143" y="183"/>
                  </a:lnTo>
                  <a:lnTo>
                    <a:pt x="135" y="188"/>
                  </a:lnTo>
                  <a:lnTo>
                    <a:pt x="126" y="191"/>
                  </a:lnTo>
                  <a:lnTo>
                    <a:pt x="117" y="194"/>
                  </a:lnTo>
                  <a:lnTo>
                    <a:pt x="106" y="195"/>
                  </a:lnTo>
                  <a:lnTo>
                    <a:pt x="97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7975600" y="1016000"/>
              <a:ext cx="265113" cy="309563"/>
            </a:xfrm>
            <a:custGeom>
              <a:avLst/>
              <a:gdLst>
                <a:gd name="T0" fmla="*/ 97 w 167"/>
                <a:gd name="T1" fmla="*/ 195 h 195"/>
                <a:gd name="T2" fmla="*/ 78 w 167"/>
                <a:gd name="T3" fmla="*/ 194 h 195"/>
                <a:gd name="T4" fmla="*/ 59 w 167"/>
                <a:gd name="T5" fmla="*/ 188 h 195"/>
                <a:gd name="T6" fmla="*/ 43 w 167"/>
                <a:gd name="T7" fmla="*/ 179 h 195"/>
                <a:gd name="T8" fmla="*/ 28 w 167"/>
                <a:gd name="T9" fmla="*/ 167 h 195"/>
                <a:gd name="T10" fmla="*/ 16 w 167"/>
                <a:gd name="T11" fmla="*/ 152 h 195"/>
                <a:gd name="T12" fmla="*/ 7 w 167"/>
                <a:gd name="T13" fmla="*/ 136 h 195"/>
                <a:gd name="T14" fmla="*/ 1 w 167"/>
                <a:gd name="T15" fmla="*/ 118 h 195"/>
                <a:gd name="T16" fmla="*/ 0 w 167"/>
                <a:gd name="T17" fmla="*/ 98 h 195"/>
                <a:gd name="T18" fmla="*/ 0 w 167"/>
                <a:gd name="T19" fmla="*/ 89 h 195"/>
                <a:gd name="T20" fmla="*/ 4 w 167"/>
                <a:gd name="T21" fmla="*/ 69 h 195"/>
                <a:gd name="T22" fmla="*/ 11 w 167"/>
                <a:gd name="T23" fmla="*/ 52 h 195"/>
                <a:gd name="T24" fmla="*/ 22 w 167"/>
                <a:gd name="T25" fmla="*/ 35 h 195"/>
                <a:gd name="T26" fmla="*/ 35 w 167"/>
                <a:gd name="T27" fmla="*/ 22 h 195"/>
                <a:gd name="T28" fmla="*/ 50 w 167"/>
                <a:gd name="T29" fmla="*/ 12 h 195"/>
                <a:gd name="T30" fmla="*/ 68 w 167"/>
                <a:gd name="T31" fmla="*/ 4 h 195"/>
                <a:gd name="T32" fmla="*/ 87 w 167"/>
                <a:gd name="T33" fmla="*/ 1 h 195"/>
                <a:gd name="T34" fmla="*/ 97 w 167"/>
                <a:gd name="T35" fmla="*/ 0 h 195"/>
                <a:gd name="T36" fmla="*/ 117 w 167"/>
                <a:gd name="T37" fmla="*/ 3 h 195"/>
                <a:gd name="T38" fmla="*/ 135 w 167"/>
                <a:gd name="T39" fmla="*/ 7 h 195"/>
                <a:gd name="T40" fmla="*/ 151 w 167"/>
                <a:gd name="T41" fmla="*/ 16 h 195"/>
                <a:gd name="T42" fmla="*/ 167 w 167"/>
                <a:gd name="T43" fmla="*/ 30 h 195"/>
                <a:gd name="T44" fmla="*/ 132 w 167"/>
                <a:gd name="T45" fmla="*/ 64 h 195"/>
                <a:gd name="T46" fmla="*/ 115 w 167"/>
                <a:gd name="T47" fmla="*/ 53 h 195"/>
                <a:gd name="T48" fmla="*/ 97 w 167"/>
                <a:gd name="T49" fmla="*/ 49 h 195"/>
                <a:gd name="T50" fmla="*/ 78 w 167"/>
                <a:gd name="T51" fmla="*/ 53 h 195"/>
                <a:gd name="T52" fmla="*/ 63 w 167"/>
                <a:gd name="T53" fmla="*/ 64 h 195"/>
                <a:gd name="T54" fmla="*/ 56 w 167"/>
                <a:gd name="T55" fmla="*/ 71 h 195"/>
                <a:gd name="T56" fmla="*/ 49 w 167"/>
                <a:gd name="T57" fmla="*/ 89 h 195"/>
                <a:gd name="T58" fmla="*/ 49 w 167"/>
                <a:gd name="T59" fmla="*/ 108 h 195"/>
                <a:gd name="T60" fmla="*/ 56 w 167"/>
                <a:gd name="T61" fmla="*/ 126 h 195"/>
                <a:gd name="T62" fmla="*/ 63 w 167"/>
                <a:gd name="T63" fmla="*/ 133 h 195"/>
                <a:gd name="T64" fmla="*/ 80 w 167"/>
                <a:gd name="T65" fmla="*/ 143 h 195"/>
                <a:gd name="T66" fmla="*/ 97 w 167"/>
                <a:gd name="T67" fmla="*/ 146 h 195"/>
                <a:gd name="T68" fmla="*/ 115 w 167"/>
                <a:gd name="T69" fmla="*/ 143 h 195"/>
                <a:gd name="T70" fmla="*/ 132 w 167"/>
                <a:gd name="T71" fmla="*/ 133 h 195"/>
                <a:gd name="T72" fmla="*/ 167 w 167"/>
                <a:gd name="T73" fmla="*/ 167 h 195"/>
                <a:gd name="T74" fmla="*/ 152 w 167"/>
                <a:gd name="T75" fmla="*/ 179 h 195"/>
                <a:gd name="T76" fmla="*/ 135 w 167"/>
                <a:gd name="T77" fmla="*/ 188 h 195"/>
                <a:gd name="T78" fmla="*/ 117 w 167"/>
                <a:gd name="T79" fmla="*/ 194 h 195"/>
                <a:gd name="T80" fmla="*/ 97 w 167"/>
                <a:gd name="T8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7" h="195">
                  <a:moveTo>
                    <a:pt x="97" y="195"/>
                  </a:moveTo>
                  <a:lnTo>
                    <a:pt x="97" y="195"/>
                  </a:lnTo>
                  <a:lnTo>
                    <a:pt x="87" y="195"/>
                  </a:lnTo>
                  <a:lnTo>
                    <a:pt x="78" y="194"/>
                  </a:lnTo>
                  <a:lnTo>
                    <a:pt x="68" y="191"/>
                  </a:lnTo>
                  <a:lnTo>
                    <a:pt x="59" y="188"/>
                  </a:lnTo>
                  <a:lnTo>
                    <a:pt x="51" y="183"/>
                  </a:lnTo>
                  <a:lnTo>
                    <a:pt x="43" y="179"/>
                  </a:lnTo>
                  <a:lnTo>
                    <a:pt x="35" y="173"/>
                  </a:lnTo>
                  <a:lnTo>
                    <a:pt x="28" y="167"/>
                  </a:lnTo>
                  <a:lnTo>
                    <a:pt x="22" y="160"/>
                  </a:lnTo>
                  <a:lnTo>
                    <a:pt x="16" y="152"/>
                  </a:lnTo>
                  <a:lnTo>
                    <a:pt x="11" y="145"/>
                  </a:lnTo>
                  <a:lnTo>
                    <a:pt x="7" y="136"/>
                  </a:lnTo>
                  <a:lnTo>
                    <a:pt x="4" y="127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1" y="78"/>
                  </a:lnTo>
                  <a:lnTo>
                    <a:pt x="4" y="69"/>
                  </a:lnTo>
                  <a:lnTo>
                    <a:pt x="7" y="61"/>
                  </a:lnTo>
                  <a:lnTo>
                    <a:pt x="11" y="52"/>
                  </a:lnTo>
                  <a:lnTo>
                    <a:pt x="16" y="43"/>
                  </a:lnTo>
                  <a:lnTo>
                    <a:pt x="22" y="35"/>
                  </a:lnTo>
                  <a:lnTo>
                    <a:pt x="28" y="30"/>
                  </a:lnTo>
                  <a:lnTo>
                    <a:pt x="35" y="22"/>
                  </a:lnTo>
                  <a:lnTo>
                    <a:pt x="43" y="18"/>
                  </a:lnTo>
                  <a:lnTo>
                    <a:pt x="50" y="12"/>
                  </a:lnTo>
                  <a:lnTo>
                    <a:pt x="59" y="9"/>
                  </a:lnTo>
                  <a:lnTo>
                    <a:pt x="68" y="4"/>
                  </a:lnTo>
                  <a:lnTo>
                    <a:pt x="78" y="3"/>
                  </a:lnTo>
                  <a:lnTo>
                    <a:pt x="87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7" y="3"/>
                  </a:lnTo>
                  <a:lnTo>
                    <a:pt x="126" y="4"/>
                  </a:lnTo>
                  <a:lnTo>
                    <a:pt x="135" y="7"/>
                  </a:lnTo>
                  <a:lnTo>
                    <a:pt x="143" y="12"/>
                  </a:lnTo>
                  <a:lnTo>
                    <a:pt x="151" y="16"/>
                  </a:lnTo>
                  <a:lnTo>
                    <a:pt x="160" y="22"/>
                  </a:lnTo>
                  <a:lnTo>
                    <a:pt x="167" y="30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24" y="58"/>
                  </a:lnTo>
                  <a:lnTo>
                    <a:pt x="115" y="53"/>
                  </a:lnTo>
                  <a:lnTo>
                    <a:pt x="106" y="50"/>
                  </a:lnTo>
                  <a:lnTo>
                    <a:pt x="97" y="49"/>
                  </a:lnTo>
                  <a:lnTo>
                    <a:pt x="89" y="50"/>
                  </a:lnTo>
                  <a:lnTo>
                    <a:pt x="78" y="53"/>
                  </a:lnTo>
                  <a:lnTo>
                    <a:pt x="71" y="58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56" y="71"/>
                  </a:lnTo>
                  <a:lnTo>
                    <a:pt x="51" y="80"/>
                  </a:lnTo>
                  <a:lnTo>
                    <a:pt x="49" y="89"/>
                  </a:lnTo>
                  <a:lnTo>
                    <a:pt x="49" y="98"/>
                  </a:lnTo>
                  <a:lnTo>
                    <a:pt x="49" y="108"/>
                  </a:lnTo>
                  <a:lnTo>
                    <a:pt x="51" y="117"/>
                  </a:lnTo>
                  <a:lnTo>
                    <a:pt x="56" y="126"/>
                  </a:lnTo>
                  <a:lnTo>
                    <a:pt x="63" y="133"/>
                  </a:lnTo>
                  <a:lnTo>
                    <a:pt x="63" y="133"/>
                  </a:lnTo>
                  <a:lnTo>
                    <a:pt x="71" y="139"/>
                  </a:lnTo>
                  <a:lnTo>
                    <a:pt x="80" y="143"/>
                  </a:lnTo>
                  <a:lnTo>
                    <a:pt x="89" y="146"/>
                  </a:lnTo>
                  <a:lnTo>
                    <a:pt x="97" y="146"/>
                  </a:lnTo>
                  <a:lnTo>
                    <a:pt x="106" y="146"/>
                  </a:lnTo>
                  <a:lnTo>
                    <a:pt x="115" y="143"/>
                  </a:lnTo>
                  <a:lnTo>
                    <a:pt x="124" y="139"/>
                  </a:lnTo>
                  <a:lnTo>
                    <a:pt x="132" y="133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0" y="173"/>
                  </a:lnTo>
                  <a:lnTo>
                    <a:pt x="152" y="179"/>
                  </a:lnTo>
                  <a:lnTo>
                    <a:pt x="143" y="183"/>
                  </a:lnTo>
                  <a:lnTo>
                    <a:pt x="135" y="188"/>
                  </a:lnTo>
                  <a:lnTo>
                    <a:pt x="126" y="191"/>
                  </a:lnTo>
                  <a:lnTo>
                    <a:pt x="117" y="194"/>
                  </a:lnTo>
                  <a:lnTo>
                    <a:pt x="106" y="195"/>
                  </a:lnTo>
                  <a:lnTo>
                    <a:pt x="9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659188" y="5856288"/>
            <a:ext cx="582612" cy="133351"/>
            <a:chOff x="3659188" y="5856288"/>
            <a:chExt cx="582612" cy="133351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365918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379412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39290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4064000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419735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838200" y="5856288"/>
            <a:ext cx="1254125" cy="133351"/>
            <a:chOff x="838200" y="5856288"/>
            <a:chExt cx="1254125" cy="133351"/>
          </a:xfrm>
        </p:grpSpPr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51130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1644650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12"/>
            <p:cNvSpPr>
              <a:spLocks noChangeArrowheads="1"/>
            </p:cNvSpPr>
            <p:nvPr userDrawn="1"/>
          </p:nvSpPr>
          <p:spPr bwMode="auto">
            <a:xfrm>
              <a:off x="177958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191293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14"/>
            <p:cNvSpPr>
              <a:spLocks noChangeArrowheads="1"/>
            </p:cNvSpPr>
            <p:nvPr userDrawn="1"/>
          </p:nvSpPr>
          <p:spPr bwMode="auto">
            <a:xfrm>
              <a:off x="204787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auto">
            <a:xfrm>
              <a:off x="83820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97313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Rectangle 18"/>
            <p:cNvSpPr>
              <a:spLocks noChangeArrowheads="1"/>
            </p:cNvSpPr>
            <p:nvPr userDrawn="1"/>
          </p:nvSpPr>
          <p:spPr bwMode="auto">
            <a:xfrm>
              <a:off x="110807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Rectangle 19"/>
            <p:cNvSpPr>
              <a:spLocks noChangeArrowheads="1"/>
            </p:cNvSpPr>
            <p:nvPr userDrawn="1"/>
          </p:nvSpPr>
          <p:spPr bwMode="auto">
            <a:xfrm>
              <a:off x="1243013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Rectangle 20"/>
            <p:cNvSpPr>
              <a:spLocks noChangeArrowheads="1"/>
            </p:cNvSpPr>
            <p:nvPr userDrawn="1"/>
          </p:nvSpPr>
          <p:spPr bwMode="auto">
            <a:xfrm>
              <a:off x="13763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181225" y="5856288"/>
            <a:ext cx="582613" cy="133351"/>
            <a:chOff x="2181225" y="5856288"/>
            <a:chExt cx="582613" cy="133351"/>
          </a:xfrm>
        </p:grpSpPr>
        <p:sp>
          <p:nvSpPr>
            <p:cNvPr id="21" name="Rectangle 15"/>
            <p:cNvSpPr>
              <a:spLocks noChangeArrowheads="1"/>
            </p:cNvSpPr>
            <p:nvPr userDrawn="1"/>
          </p:nvSpPr>
          <p:spPr bwMode="auto">
            <a:xfrm>
              <a:off x="2181225" y="5856288"/>
              <a:ext cx="46038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Rectangle 21"/>
            <p:cNvSpPr>
              <a:spLocks noChangeArrowheads="1"/>
            </p:cNvSpPr>
            <p:nvPr userDrawn="1"/>
          </p:nvSpPr>
          <p:spPr bwMode="auto">
            <a:xfrm>
              <a:off x="23161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Rectangle 22"/>
            <p:cNvSpPr>
              <a:spLocks noChangeArrowheads="1"/>
            </p:cNvSpPr>
            <p:nvPr userDrawn="1"/>
          </p:nvSpPr>
          <p:spPr bwMode="auto">
            <a:xfrm>
              <a:off x="2451100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Rectangle 23"/>
            <p:cNvSpPr>
              <a:spLocks noChangeArrowheads="1"/>
            </p:cNvSpPr>
            <p:nvPr userDrawn="1"/>
          </p:nvSpPr>
          <p:spPr bwMode="auto">
            <a:xfrm>
              <a:off x="258603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Rectangle 24"/>
            <p:cNvSpPr>
              <a:spLocks noChangeArrowheads="1"/>
            </p:cNvSpPr>
            <p:nvPr userDrawn="1"/>
          </p:nvSpPr>
          <p:spPr bwMode="auto">
            <a:xfrm>
              <a:off x="271938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2" name="Freeform 33"/>
          <p:cNvSpPr>
            <a:spLocks/>
          </p:cNvSpPr>
          <p:nvPr/>
        </p:nvSpPr>
        <p:spPr bwMode="auto">
          <a:xfrm>
            <a:off x="2989263" y="5676901"/>
            <a:ext cx="133350" cy="179388"/>
          </a:xfrm>
          <a:custGeom>
            <a:avLst/>
            <a:gdLst>
              <a:gd name="T0" fmla="*/ 85 w 169"/>
              <a:gd name="T1" fmla="*/ 0 h 225"/>
              <a:gd name="T2" fmla="*/ 0 w 169"/>
              <a:gd name="T3" fmla="*/ 0 h 225"/>
              <a:gd name="T4" fmla="*/ 0 w 169"/>
              <a:gd name="T5" fmla="*/ 225 h 225"/>
              <a:gd name="T6" fmla="*/ 57 w 169"/>
              <a:gd name="T7" fmla="*/ 225 h 225"/>
              <a:gd name="T8" fmla="*/ 57 w 169"/>
              <a:gd name="T9" fmla="*/ 168 h 225"/>
              <a:gd name="T10" fmla="*/ 85 w 169"/>
              <a:gd name="T11" fmla="*/ 168 h 225"/>
              <a:gd name="T12" fmla="*/ 85 w 169"/>
              <a:gd name="T13" fmla="*/ 168 h 225"/>
              <a:gd name="T14" fmla="*/ 102 w 169"/>
              <a:gd name="T15" fmla="*/ 167 h 225"/>
              <a:gd name="T16" fmla="*/ 117 w 169"/>
              <a:gd name="T17" fmla="*/ 162 h 225"/>
              <a:gd name="T18" fmla="*/ 131 w 169"/>
              <a:gd name="T19" fmla="*/ 155 h 225"/>
              <a:gd name="T20" fmla="*/ 145 w 169"/>
              <a:gd name="T21" fmla="*/ 144 h 225"/>
              <a:gd name="T22" fmla="*/ 155 w 169"/>
              <a:gd name="T23" fmla="*/ 131 h 225"/>
              <a:gd name="T24" fmla="*/ 162 w 169"/>
              <a:gd name="T25" fmla="*/ 117 h 225"/>
              <a:gd name="T26" fmla="*/ 167 w 169"/>
              <a:gd name="T27" fmla="*/ 101 h 225"/>
              <a:gd name="T28" fmla="*/ 169 w 169"/>
              <a:gd name="T29" fmla="*/ 84 h 225"/>
              <a:gd name="T30" fmla="*/ 169 w 169"/>
              <a:gd name="T31" fmla="*/ 84 h 225"/>
              <a:gd name="T32" fmla="*/ 167 w 169"/>
              <a:gd name="T33" fmla="*/ 67 h 225"/>
              <a:gd name="T34" fmla="*/ 162 w 169"/>
              <a:gd name="T35" fmla="*/ 51 h 225"/>
              <a:gd name="T36" fmla="*/ 155 w 169"/>
              <a:gd name="T37" fmla="*/ 38 h 225"/>
              <a:gd name="T38" fmla="*/ 145 w 169"/>
              <a:gd name="T39" fmla="*/ 24 h 225"/>
              <a:gd name="T40" fmla="*/ 131 w 169"/>
              <a:gd name="T41" fmla="*/ 13 h 225"/>
              <a:gd name="T42" fmla="*/ 117 w 169"/>
              <a:gd name="T43" fmla="*/ 7 h 225"/>
              <a:gd name="T44" fmla="*/ 102 w 169"/>
              <a:gd name="T45" fmla="*/ 1 h 225"/>
              <a:gd name="T46" fmla="*/ 85 w 169"/>
              <a:gd name="T47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9" h="225">
                <a:moveTo>
                  <a:pt x="85" y="0"/>
                </a:moveTo>
                <a:lnTo>
                  <a:pt x="0" y="0"/>
                </a:lnTo>
                <a:lnTo>
                  <a:pt x="0" y="225"/>
                </a:lnTo>
                <a:lnTo>
                  <a:pt x="57" y="225"/>
                </a:lnTo>
                <a:lnTo>
                  <a:pt x="57" y="168"/>
                </a:lnTo>
                <a:lnTo>
                  <a:pt x="85" y="168"/>
                </a:lnTo>
                <a:lnTo>
                  <a:pt x="85" y="168"/>
                </a:lnTo>
                <a:lnTo>
                  <a:pt x="102" y="167"/>
                </a:lnTo>
                <a:lnTo>
                  <a:pt x="117" y="162"/>
                </a:lnTo>
                <a:lnTo>
                  <a:pt x="131" y="155"/>
                </a:lnTo>
                <a:lnTo>
                  <a:pt x="145" y="144"/>
                </a:lnTo>
                <a:lnTo>
                  <a:pt x="155" y="131"/>
                </a:lnTo>
                <a:lnTo>
                  <a:pt x="162" y="117"/>
                </a:lnTo>
                <a:lnTo>
                  <a:pt x="167" y="101"/>
                </a:lnTo>
                <a:lnTo>
                  <a:pt x="169" y="84"/>
                </a:lnTo>
                <a:lnTo>
                  <a:pt x="169" y="84"/>
                </a:lnTo>
                <a:lnTo>
                  <a:pt x="167" y="67"/>
                </a:lnTo>
                <a:lnTo>
                  <a:pt x="162" y="51"/>
                </a:lnTo>
                <a:lnTo>
                  <a:pt x="155" y="38"/>
                </a:lnTo>
                <a:lnTo>
                  <a:pt x="145" y="24"/>
                </a:lnTo>
                <a:lnTo>
                  <a:pt x="131" y="13"/>
                </a:lnTo>
                <a:lnTo>
                  <a:pt x="117" y="7"/>
                </a:lnTo>
                <a:lnTo>
                  <a:pt x="102" y="1"/>
                </a:lnTo>
                <a:lnTo>
                  <a:pt x="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Freeform 34"/>
          <p:cNvSpPr>
            <a:spLocks/>
          </p:cNvSpPr>
          <p:nvPr/>
        </p:nvSpPr>
        <p:spPr bwMode="auto">
          <a:xfrm>
            <a:off x="3033713" y="5721351"/>
            <a:ext cx="44450" cy="44450"/>
          </a:xfrm>
          <a:custGeom>
            <a:avLst/>
            <a:gdLst>
              <a:gd name="T0" fmla="*/ 28 w 55"/>
              <a:gd name="T1" fmla="*/ 55 h 55"/>
              <a:gd name="T2" fmla="*/ 0 w 55"/>
              <a:gd name="T3" fmla="*/ 55 h 55"/>
              <a:gd name="T4" fmla="*/ 0 w 55"/>
              <a:gd name="T5" fmla="*/ 0 h 55"/>
              <a:gd name="T6" fmla="*/ 28 w 55"/>
              <a:gd name="T7" fmla="*/ 0 h 55"/>
              <a:gd name="T8" fmla="*/ 28 w 55"/>
              <a:gd name="T9" fmla="*/ 0 h 55"/>
              <a:gd name="T10" fmla="*/ 33 w 55"/>
              <a:gd name="T11" fmla="*/ 0 h 55"/>
              <a:gd name="T12" fmla="*/ 38 w 55"/>
              <a:gd name="T13" fmla="*/ 1 h 55"/>
              <a:gd name="T14" fmla="*/ 43 w 55"/>
              <a:gd name="T15" fmla="*/ 5 h 55"/>
              <a:gd name="T16" fmla="*/ 47 w 55"/>
              <a:gd name="T17" fmla="*/ 8 h 55"/>
              <a:gd name="T18" fmla="*/ 50 w 55"/>
              <a:gd name="T19" fmla="*/ 12 h 55"/>
              <a:gd name="T20" fmla="*/ 54 w 55"/>
              <a:gd name="T21" fmla="*/ 17 h 55"/>
              <a:gd name="T22" fmla="*/ 55 w 55"/>
              <a:gd name="T23" fmla="*/ 22 h 55"/>
              <a:gd name="T24" fmla="*/ 55 w 55"/>
              <a:gd name="T25" fmla="*/ 27 h 55"/>
              <a:gd name="T26" fmla="*/ 55 w 55"/>
              <a:gd name="T27" fmla="*/ 27 h 55"/>
              <a:gd name="T28" fmla="*/ 55 w 55"/>
              <a:gd name="T29" fmla="*/ 32 h 55"/>
              <a:gd name="T30" fmla="*/ 54 w 55"/>
              <a:gd name="T31" fmla="*/ 37 h 55"/>
              <a:gd name="T32" fmla="*/ 50 w 55"/>
              <a:gd name="T33" fmla="*/ 43 h 55"/>
              <a:gd name="T34" fmla="*/ 47 w 55"/>
              <a:gd name="T35" fmla="*/ 48 h 55"/>
              <a:gd name="T36" fmla="*/ 43 w 55"/>
              <a:gd name="T37" fmla="*/ 51 h 55"/>
              <a:gd name="T38" fmla="*/ 38 w 55"/>
              <a:gd name="T39" fmla="*/ 53 h 55"/>
              <a:gd name="T40" fmla="*/ 33 w 55"/>
              <a:gd name="T41" fmla="*/ 55 h 55"/>
              <a:gd name="T42" fmla="*/ 28 w 55"/>
              <a:gd name="T43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0" y="55"/>
                </a:lnTo>
                <a:lnTo>
                  <a:pt x="0" y="0"/>
                </a:lnTo>
                <a:lnTo>
                  <a:pt x="28" y="0"/>
                </a:lnTo>
                <a:lnTo>
                  <a:pt x="28" y="0"/>
                </a:lnTo>
                <a:lnTo>
                  <a:pt x="33" y="0"/>
                </a:lnTo>
                <a:lnTo>
                  <a:pt x="38" y="1"/>
                </a:lnTo>
                <a:lnTo>
                  <a:pt x="43" y="5"/>
                </a:lnTo>
                <a:lnTo>
                  <a:pt x="47" y="8"/>
                </a:lnTo>
                <a:lnTo>
                  <a:pt x="50" y="12"/>
                </a:lnTo>
                <a:lnTo>
                  <a:pt x="54" y="17"/>
                </a:lnTo>
                <a:lnTo>
                  <a:pt x="55" y="22"/>
                </a:lnTo>
                <a:lnTo>
                  <a:pt x="55" y="27"/>
                </a:lnTo>
                <a:lnTo>
                  <a:pt x="55" y="27"/>
                </a:lnTo>
                <a:lnTo>
                  <a:pt x="55" y="32"/>
                </a:lnTo>
                <a:lnTo>
                  <a:pt x="54" y="37"/>
                </a:lnTo>
                <a:lnTo>
                  <a:pt x="50" y="43"/>
                </a:lnTo>
                <a:lnTo>
                  <a:pt x="47" y="48"/>
                </a:lnTo>
                <a:lnTo>
                  <a:pt x="43" y="51"/>
                </a:lnTo>
                <a:lnTo>
                  <a:pt x="38" y="53"/>
                </a:lnTo>
                <a:lnTo>
                  <a:pt x="33" y="55"/>
                </a:lnTo>
                <a:lnTo>
                  <a:pt x="28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96" y="5855143"/>
            <a:ext cx="725660" cy="1356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33" y="5855143"/>
            <a:ext cx="725660" cy="13563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40" y="5855143"/>
            <a:ext cx="725660" cy="13563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7" y="5855143"/>
            <a:ext cx="725660" cy="1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877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7684CDB-6C01-4EC1-BB06-21A5D5712D1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93" y="5855143"/>
            <a:ext cx="725660" cy="13563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59188" y="5856288"/>
            <a:ext cx="582612" cy="133351"/>
            <a:chOff x="3659188" y="5856288"/>
            <a:chExt cx="582612" cy="133351"/>
          </a:xfrm>
        </p:grpSpPr>
        <p:sp>
          <p:nvSpPr>
            <p:cNvPr id="11" name="Rectangle 5"/>
            <p:cNvSpPr>
              <a:spLocks noChangeArrowheads="1"/>
            </p:cNvSpPr>
            <p:nvPr userDrawn="1"/>
          </p:nvSpPr>
          <p:spPr bwMode="auto">
            <a:xfrm>
              <a:off x="365918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6"/>
            <p:cNvSpPr>
              <a:spLocks noChangeArrowheads="1"/>
            </p:cNvSpPr>
            <p:nvPr userDrawn="1"/>
          </p:nvSpPr>
          <p:spPr bwMode="auto">
            <a:xfrm>
              <a:off x="379412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39290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auto">
            <a:xfrm>
              <a:off x="4064000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419735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38200" y="5856288"/>
            <a:ext cx="1254125" cy="133351"/>
            <a:chOff x="838200" y="5856288"/>
            <a:chExt cx="1254125" cy="133351"/>
          </a:xfrm>
        </p:grpSpPr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151130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11"/>
            <p:cNvSpPr>
              <a:spLocks noChangeArrowheads="1"/>
            </p:cNvSpPr>
            <p:nvPr userDrawn="1"/>
          </p:nvSpPr>
          <p:spPr bwMode="auto">
            <a:xfrm>
              <a:off x="1644650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Rectangle 12"/>
            <p:cNvSpPr>
              <a:spLocks noChangeArrowheads="1"/>
            </p:cNvSpPr>
            <p:nvPr userDrawn="1"/>
          </p:nvSpPr>
          <p:spPr bwMode="auto">
            <a:xfrm>
              <a:off x="177958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13"/>
            <p:cNvSpPr>
              <a:spLocks noChangeArrowheads="1"/>
            </p:cNvSpPr>
            <p:nvPr userDrawn="1"/>
          </p:nvSpPr>
          <p:spPr bwMode="auto">
            <a:xfrm>
              <a:off x="191293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204787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auto">
            <a:xfrm>
              <a:off x="83820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97313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Rectangle 18"/>
            <p:cNvSpPr>
              <a:spLocks noChangeArrowheads="1"/>
            </p:cNvSpPr>
            <p:nvPr userDrawn="1"/>
          </p:nvSpPr>
          <p:spPr bwMode="auto">
            <a:xfrm>
              <a:off x="110807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Rectangle 19"/>
            <p:cNvSpPr>
              <a:spLocks noChangeArrowheads="1"/>
            </p:cNvSpPr>
            <p:nvPr userDrawn="1"/>
          </p:nvSpPr>
          <p:spPr bwMode="auto">
            <a:xfrm>
              <a:off x="1243013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Rectangle 20"/>
            <p:cNvSpPr>
              <a:spLocks noChangeArrowheads="1"/>
            </p:cNvSpPr>
            <p:nvPr userDrawn="1"/>
          </p:nvSpPr>
          <p:spPr bwMode="auto">
            <a:xfrm>
              <a:off x="13763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81225" y="5856288"/>
            <a:ext cx="582613" cy="133351"/>
            <a:chOff x="2181225" y="5856288"/>
            <a:chExt cx="582613" cy="133351"/>
          </a:xfrm>
        </p:grpSpPr>
        <p:sp>
          <p:nvSpPr>
            <p:cNvPr id="28" name="Rectangle 15"/>
            <p:cNvSpPr>
              <a:spLocks noChangeArrowheads="1"/>
            </p:cNvSpPr>
            <p:nvPr userDrawn="1"/>
          </p:nvSpPr>
          <p:spPr bwMode="auto">
            <a:xfrm>
              <a:off x="2181225" y="5856288"/>
              <a:ext cx="46038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Rectangle 21"/>
            <p:cNvSpPr>
              <a:spLocks noChangeArrowheads="1"/>
            </p:cNvSpPr>
            <p:nvPr userDrawn="1"/>
          </p:nvSpPr>
          <p:spPr bwMode="auto">
            <a:xfrm>
              <a:off x="23161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Rectangle 22"/>
            <p:cNvSpPr>
              <a:spLocks noChangeArrowheads="1"/>
            </p:cNvSpPr>
            <p:nvPr userDrawn="1"/>
          </p:nvSpPr>
          <p:spPr bwMode="auto">
            <a:xfrm>
              <a:off x="2451100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Rectangle 23"/>
            <p:cNvSpPr>
              <a:spLocks noChangeArrowheads="1"/>
            </p:cNvSpPr>
            <p:nvPr userDrawn="1"/>
          </p:nvSpPr>
          <p:spPr bwMode="auto">
            <a:xfrm>
              <a:off x="258603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Rectangle 24"/>
            <p:cNvSpPr>
              <a:spLocks noChangeArrowheads="1"/>
            </p:cNvSpPr>
            <p:nvPr userDrawn="1"/>
          </p:nvSpPr>
          <p:spPr bwMode="auto">
            <a:xfrm>
              <a:off x="271938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3" name="Freeform 33"/>
          <p:cNvSpPr>
            <a:spLocks/>
          </p:cNvSpPr>
          <p:nvPr/>
        </p:nvSpPr>
        <p:spPr bwMode="auto">
          <a:xfrm>
            <a:off x="2989263" y="5676901"/>
            <a:ext cx="133350" cy="179388"/>
          </a:xfrm>
          <a:custGeom>
            <a:avLst/>
            <a:gdLst>
              <a:gd name="T0" fmla="*/ 85 w 169"/>
              <a:gd name="T1" fmla="*/ 0 h 225"/>
              <a:gd name="T2" fmla="*/ 0 w 169"/>
              <a:gd name="T3" fmla="*/ 0 h 225"/>
              <a:gd name="T4" fmla="*/ 0 w 169"/>
              <a:gd name="T5" fmla="*/ 225 h 225"/>
              <a:gd name="T6" fmla="*/ 57 w 169"/>
              <a:gd name="T7" fmla="*/ 225 h 225"/>
              <a:gd name="T8" fmla="*/ 57 w 169"/>
              <a:gd name="T9" fmla="*/ 168 h 225"/>
              <a:gd name="T10" fmla="*/ 85 w 169"/>
              <a:gd name="T11" fmla="*/ 168 h 225"/>
              <a:gd name="T12" fmla="*/ 85 w 169"/>
              <a:gd name="T13" fmla="*/ 168 h 225"/>
              <a:gd name="T14" fmla="*/ 102 w 169"/>
              <a:gd name="T15" fmla="*/ 167 h 225"/>
              <a:gd name="T16" fmla="*/ 117 w 169"/>
              <a:gd name="T17" fmla="*/ 162 h 225"/>
              <a:gd name="T18" fmla="*/ 131 w 169"/>
              <a:gd name="T19" fmla="*/ 155 h 225"/>
              <a:gd name="T20" fmla="*/ 145 w 169"/>
              <a:gd name="T21" fmla="*/ 144 h 225"/>
              <a:gd name="T22" fmla="*/ 155 w 169"/>
              <a:gd name="T23" fmla="*/ 131 h 225"/>
              <a:gd name="T24" fmla="*/ 162 w 169"/>
              <a:gd name="T25" fmla="*/ 117 h 225"/>
              <a:gd name="T26" fmla="*/ 167 w 169"/>
              <a:gd name="T27" fmla="*/ 101 h 225"/>
              <a:gd name="T28" fmla="*/ 169 w 169"/>
              <a:gd name="T29" fmla="*/ 84 h 225"/>
              <a:gd name="T30" fmla="*/ 169 w 169"/>
              <a:gd name="T31" fmla="*/ 84 h 225"/>
              <a:gd name="T32" fmla="*/ 167 w 169"/>
              <a:gd name="T33" fmla="*/ 67 h 225"/>
              <a:gd name="T34" fmla="*/ 162 w 169"/>
              <a:gd name="T35" fmla="*/ 51 h 225"/>
              <a:gd name="T36" fmla="*/ 155 w 169"/>
              <a:gd name="T37" fmla="*/ 38 h 225"/>
              <a:gd name="T38" fmla="*/ 145 w 169"/>
              <a:gd name="T39" fmla="*/ 24 h 225"/>
              <a:gd name="T40" fmla="*/ 131 w 169"/>
              <a:gd name="T41" fmla="*/ 13 h 225"/>
              <a:gd name="T42" fmla="*/ 117 w 169"/>
              <a:gd name="T43" fmla="*/ 7 h 225"/>
              <a:gd name="T44" fmla="*/ 102 w 169"/>
              <a:gd name="T45" fmla="*/ 1 h 225"/>
              <a:gd name="T46" fmla="*/ 85 w 169"/>
              <a:gd name="T47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9" h="225">
                <a:moveTo>
                  <a:pt x="85" y="0"/>
                </a:moveTo>
                <a:lnTo>
                  <a:pt x="0" y="0"/>
                </a:lnTo>
                <a:lnTo>
                  <a:pt x="0" y="225"/>
                </a:lnTo>
                <a:lnTo>
                  <a:pt x="57" y="225"/>
                </a:lnTo>
                <a:lnTo>
                  <a:pt x="57" y="168"/>
                </a:lnTo>
                <a:lnTo>
                  <a:pt x="85" y="168"/>
                </a:lnTo>
                <a:lnTo>
                  <a:pt x="85" y="168"/>
                </a:lnTo>
                <a:lnTo>
                  <a:pt x="102" y="167"/>
                </a:lnTo>
                <a:lnTo>
                  <a:pt x="117" y="162"/>
                </a:lnTo>
                <a:lnTo>
                  <a:pt x="131" y="155"/>
                </a:lnTo>
                <a:lnTo>
                  <a:pt x="145" y="144"/>
                </a:lnTo>
                <a:lnTo>
                  <a:pt x="155" y="131"/>
                </a:lnTo>
                <a:lnTo>
                  <a:pt x="162" y="117"/>
                </a:lnTo>
                <a:lnTo>
                  <a:pt x="167" y="101"/>
                </a:lnTo>
                <a:lnTo>
                  <a:pt x="169" y="84"/>
                </a:lnTo>
                <a:lnTo>
                  <a:pt x="169" y="84"/>
                </a:lnTo>
                <a:lnTo>
                  <a:pt x="167" y="67"/>
                </a:lnTo>
                <a:lnTo>
                  <a:pt x="162" y="51"/>
                </a:lnTo>
                <a:lnTo>
                  <a:pt x="155" y="38"/>
                </a:lnTo>
                <a:lnTo>
                  <a:pt x="145" y="24"/>
                </a:lnTo>
                <a:lnTo>
                  <a:pt x="131" y="13"/>
                </a:lnTo>
                <a:lnTo>
                  <a:pt x="117" y="7"/>
                </a:lnTo>
                <a:lnTo>
                  <a:pt x="102" y="1"/>
                </a:lnTo>
                <a:lnTo>
                  <a:pt x="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033713" y="5721351"/>
            <a:ext cx="44450" cy="44450"/>
          </a:xfrm>
          <a:custGeom>
            <a:avLst/>
            <a:gdLst>
              <a:gd name="T0" fmla="*/ 28 w 55"/>
              <a:gd name="T1" fmla="*/ 55 h 55"/>
              <a:gd name="T2" fmla="*/ 0 w 55"/>
              <a:gd name="T3" fmla="*/ 55 h 55"/>
              <a:gd name="T4" fmla="*/ 0 w 55"/>
              <a:gd name="T5" fmla="*/ 0 h 55"/>
              <a:gd name="T6" fmla="*/ 28 w 55"/>
              <a:gd name="T7" fmla="*/ 0 h 55"/>
              <a:gd name="T8" fmla="*/ 28 w 55"/>
              <a:gd name="T9" fmla="*/ 0 h 55"/>
              <a:gd name="T10" fmla="*/ 33 w 55"/>
              <a:gd name="T11" fmla="*/ 0 h 55"/>
              <a:gd name="T12" fmla="*/ 38 w 55"/>
              <a:gd name="T13" fmla="*/ 1 h 55"/>
              <a:gd name="T14" fmla="*/ 43 w 55"/>
              <a:gd name="T15" fmla="*/ 5 h 55"/>
              <a:gd name="T16" fmla="*/ 47 w 55"/>
              <a:gd name="T17" fmla="*/ 8 h 55"/>
              <a:gd name="T18" fmla="*/ 50 w 55"/>
              <a:gd name="T19" fmla="*/ 12 h 55"/>
              <a:gd name="T20" fmla="*/ 54 w 55"/>
              <a:gd name="T21" fmla="*/ 17 h 55"/>
              <a:gd name="T22" fmla="*/ 55 w 55"/>
              <a:gd name="T23" fmla="*/ 22 h 55"/>
              <a:gd name="T24" fmla="*/ 55 w 55"/>
              <a:gd name="T25" fmla="*/ 27 h 55"/>
              <a:gd name="T26" fmla="*/ 55 w 55"/>
              <a:gd name="T27" fmla="*/ 27 h 55"/>
              <a:gd name="T28" fmla="*/ 55 w 55"/>
              <a:gd name="T29" fmla="*/ 32 h 55"/>
              <a:gd name="T30" fmla="*/ 54 w 55"/>
              <a:gd name="T31" fmla="*/ 37 h 55"/>
              <a:gd name="T32" fmla="*/ 50 w 55"/>
              <a:gd name="T33" fmla="*/ 43 h 55"/>
              <a:gd name="T34" fmla="*/ 47 w 55"/>
              <a:gd name="T35" fmla="*/ 48 h 55"/>
              <a:gd name="T36" fmla="*/ 43 w 55"/>
              <a:gd name="T37" fmla="*/ 51 h 55"/>
              <a:gd name="T38" fmla="*/ 38 w 55"/>
              <a:gd name="T39" fmla="*/ 53 h 55"/>
              <a:gd name="T40" fmla="*/ 33 w 55"/>
              <a:gd name="T41" fmla="*/ 55 h 55"/>
              <a:gd name="T42" fmla="*/ 28 w 55"/>
              <a:gd name="T43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0" y="55"/>
                </a:lnTo>
                <a:lnTo>
                  <a:pt x="0" y="0"/>
                </a:lnTo>
                <a:lnTo>
                  <a:pt x="28" y="0"/>
                </a:lnTo>
                <a:lnTo>
                  <a:pt x="28" y="0"/>
                </a:lnTo>
                <a:lnTo>
                  <a:pt x="33" y="0"/>
                </a:lnTo>
                <a:lnTo>
                  <a:pt x="38" y="1"/>
                </a:lnTo>
                <a:lnTo>
                  <a:pt x="43" y="5"/>
                </a:lnTo>
                <a:lnTo>
                  <a:pt x="47" y="8"/>
                </a:lnTo>
                <a:lnTo>
                  <a:pt x="50" y="12"/>
                </a:lnTo>
                <a:lnTo>
                  <a:pt x="54" y="17"/>
                </a:lnTo>
                <a:lnTo>
                  <a:pt x="55" y="22"/>
                </a:lnTo>
                <a:lnTo>
                  <a:pt x="55" y="27"/>
                </a:lnTo>
                <a:lnTo>
                  <a:pt x="55" y="27"/>
                </a:lnTo>
                <a:lnTo>
                  <a:pt x="55" y="32"/>
                </a:lnTo>
                <a:lnTo>
                  <a:pt x="54" y="37"/>
                </a:lnTo>
                <a:lnTo>
                  <a:pt x="50" y="43"/>
                </a:lnTo>
                <a:lnTo>
                  <a:pt x="47" y="48"/>
                </a:lnTo>
                <a:lnTo>
                  <a:pt x="43" y="51"/>
                </a:lnTo>
                <a:lnTo>
                  <a:pt x="38" y="53"/>
                </a:lnTo>
                <a:lnTo>
                  <a:pt x="33" y="55"/>
                </a:lnTo>
                <a:lnTo>
                  <a:pt x="28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96" y="5855143"/>
            <a:ext cx="725660" cy="1356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33" y="5855143"/>
            <a:ext cx="725660" cy="13563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40" y="5855143"/>
            <a:ext cx="725660" cy="13563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7" y="5855143"/>
            <a:ext cx="725660" cy="1356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84" y="5855143"/>
            <a:ext cx="725660" cy="13563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7746379" y="5856288"/>
            <a:ext cx="582612" cy="133351"/>
            <a:chOff x="3659188" y="5856288"/>
            <a:chExt cx="582612" cy="133351"/>
          </a:xfrm>
        </p:grpSpPr>
        <p:sp>
          <p:nvSpPr>
            <p:cNvPr id="47" name="Rectangle 5"/>
            <p:cNvSpPr>
              <a:spLocks noChangeArrowheads="1"/>
            </p:cNvSpPr>
            <p:nvPr userDrawn="1"/>
          </p:nvSpPr>
          <p:spPr bwMode="auto">
            <a:xfrm>
              <a:off x="365918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Rectangle 6"/>
            <p:cNvSpPr>
              <a:spLocks noChangeArrowheads="1"/>
            </p:cNvSpPr>
            <p:nvPr userDrawn="1"/>
          </p:nvSpPr>
          <p:spPr bwMode="auto">
            <a:xfrm>
              <a:off x="379412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Rectangle 7"/>
            <p:cNvSpPr>
              <a:spLocks noChangeArrowheads="1"/>
            </p:cNvSpPr>
            <p:nvPr userDrawn="1"/>
          </p:nvSpPr>
          <p:spPr bwMode="auto">
            <a:xfrm>
              <a:off x="39290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Rectangle 8"/>
            <p:cNvSpPr>
              <a:spLocks noChangeArrowheads="1"/>
            </p:cNvSpPr>
            <p:nvPr userDrawn="1"/>
          </p:nvSpPr>
          <p:spPr bwMode="auto">
            <a:xfrm>
              <a:off x="4064000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Rectangle 9"/>
            <p:cNvSpPr>
              <a:spLocks noChangeArrowheads="1"/>
            </p:cNvSpPr>
            <p:nvPr userDrawn="1"/>
          </p:nvSpPr>
          <p:spPr bwMode="auto">
            <a:xfrm>
              <a:off x="419735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7" y="5855143"/>
            <a:ext cx="725660" cy="13563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24" y="5855143"/>
            <a:ext cx="725660" cy="13563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31" y="5855143"/>
            <a:ext cx="725660" cy="13563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68" y="5855143"/>
            <a:ext cx="725660" cy="135639"/>
          </a:xfrm>
          <a:prstGeom prst="rect">
            <a:avLst/>
          </a:prstGeom>
        </p:spPr>
      </p:pic>
      <p:sp>
        <p:nvSpPr>
          <p:cNvPr id="58" name="AutoShape 3"/>
          <p:cNvSpPr>
            <a:spLocks noChangeAspect="1" noChangeArrowheads="1" noTextEdit="1"/>
          </p:cNvSpPr>
          <p:nvPr/>
        </p:nvSpPr>
        <p:spPr bwMode="auto">
          <a:xfrm>
            <a:off x="11012488" y="5854700"/>
            <a:ext cx="72548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11012488" y="5854700"/>
            <a:ext cx="46037" cy="136525"/>
          </a:xfrm>
          <a:prstGeom prst="rect">
            <a:avLst/>
          </a:pr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1149013" y="5900738"/>
            <a:ext cx="44450" cy="90488"/>
          </a:xfrm>
          <a:prstGeom prst="rect">
            <a:avLst/>
          </a:pr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11283950" y="5900738"/>
            <a:ext cx="46037" cy="90488"/>
          </a:xfrm>
          <a:prstGeom prst="rect">
            <a:avLst/>
          </a:pr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1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84425"/>
            <a:ext cx="5181600" cy="3276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384425"/>
            <a:ext cx="5181600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CDB-6C01-4EC1-BB06-21A5D5712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42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37937"/>
            <a:ext cx="10515600" cy="95275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527425" cy="703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527425" cy="31559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CDB-6C01-4EC1-BB06-21A5D5712D1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3"/>
          </p:nvPr>
        </p:nvSpPr>
        <p:spPr>
          <a:xfrm>
            <a:off x="4367213" y="1681163"/>
            <a:ext cx="3527425" cy="703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half" idx="14"/>
          </p:nvPr>
        </p:nvSpPr>
        <p:spPr>
          <a:xfrm>
            <a:off x="4367213" y="2505075"/>
            <a:ext cx="3527425" cy="31559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5"/>
          </p:nvPr>
        </p:nvSpPr>
        <p:spPr>
          <a:xfrm>
            <a:off x="7859713" y="1681163"/>
            <a:ext cx="3527425" cy="703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half" idx="16"/>
          </p:nvPr>
        </p:nvSpPr>
        <p:spPr>
          <a:xfrm>
            <a:off x="7859713" y="2505075"/>
            <a:ext cx="3527425" cy="31559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7643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83895" y="6187908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" y="6187908"/>
            <a:ext cx="645695" cy="365125"/>
          </a:xfrm>
        </p:spPr>
        <p:txBody>
          <a:bodyPr/>
          <a:lstStyle>
            <a:lvl1pPr algn="l">
              <a:defRPr/>
            </a:lvl1pPr>
          </a:lstStyle>
          <a:p>
            <a:fld id="{D7684CDB-6C01-4EC1-BB06-21A5D5712D1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93" y="5855143"/>
            <a:ext cx="725660" cy="13563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659188" y="5856288"/>
            <a:ext cx="582612" cy="133351"/>
            <a:chOff x="3659188" y="5856288"/>
            <a:chExt cx="582612" cy="133351"/>
          </a:xfrm>
        </p:grpSpPr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>
              <a:off x="365918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6"/>
            <p:cNvSpPr>
              <a:spLocks noChangeArrowheads="1"/>
            </p:cNvSpPr>
            <p:nvPr userDrawn="1"/>
          </p:nvSpPr>
          <p:spPr bwMode="auto">
            <a:xfrm>
              <a:off x="379412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7"/>
            <p:cNvSpPr>
              <a:spLocks noChangeArrowheads="1"/>
            </p:cNvSpPr>
            <p:nvPr userDrawn="1"/>
          </p:nvSpPr>
          <p:spPr bwMode="auto">
            <a:xfrm>
              <a:off x="39290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4064000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419735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38200" y="5856288"/>
            <a:ext cx="1254125" cy="133351"/>
            <a:chOff x="838200" y="5856288"/>
            <a:chExt cx="1254125" cy="133351"/>
          </a:xfrm>
        </p:grpSpPr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51130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1644650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12"/>
            <p:cNvSpPr>
              <a:spLocks noChangeArrowheads="1"/>
            </p:cNvSpPr>
            <p:nvPr userDrawn="1"/>
          </p:nvSpPr>
          <p:spPr bwMode="auto">
            <a:xfrm>
              <a:off x="177958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191293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14"/>
            <p:cNvSpPr>
              <a:spLocks noChangeArrowheads="1"/>
            </p:cNvSpPr>
            <p:nvPr userDrawn="1"/>
          </p:nvSpPr>
          <p:spPr bwMode="auto">
            <a:xfrm>
              <a:off x="204787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Rectangle 16"/>
            <p:cNvSpPr>
              <a:spLocks noChangeArrowheads="1"/>
            </p:cNvSpPr>
            <p:nvPr userDrawn="1"/>
          </p:nvSpPr>
          <p:spPr bwMode="auto">
            <a:xfrm>
              <a:off x="83820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auto">
            <a:xfrm>
              <a:off x="97313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Rectangle 18"/>
            <p:cNvSpPr>
              <a:spLocks noChangeArrowheads="1"/>
            </p:cNvSpPr>
            <p:nvPr userDrawn="1"/>
          </p:nvSpPr>
          <p:spPr bwMode="auto">
            <a:xfrm>
              <a:off x="110807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Rectangle 19"/>
            <p:cNvSpPr>
              <a:spLocks noChangeArrowheads="1"/>
            </p:cNvSpPr>
            <p:nvPr userDrawn="1"/>
          </p:nvSpPr>
          <p:spPr bwMode="auto">
            <a:xfrm>
              <a:off x="1243013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Rectangle 20"/>
            <p:cNvSpPr>
              <a:spLocks noChangeArrowheads="1"/>
            </p:cNvSpPr>
            <p:nvPr userDrawn="1"/>
          </p:nvSpPr>
          <p:spPr bwMode="auto">
            <a:xfrm>
              <a:off x="13763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181225" y="5856288"/>
            <a:ext cx="582613" cy="133351"/>
            <a:chOff x="2181225" y="5856288"/>
            <a:chExt cx="582613" cy="133351"/>
          </a:xfrm>
        </p:grpSpPr>
        <p:sp>
          <p:nvSpPr>
            <p:cNvPr id="27" name="Rectangle 15"/>
            <p:cNvSpPr>
              <a:spLocks noChangeArrowheads="1"/>
            </p:cNvSpPr>
            <p:nvPr userDrawn="1"/>
          </p:nvSpPr>
          <p:spPr bwMode="auto">
            <a:xfrm>
              <a:off x="2181225" y="5856288"/>
              <a:ext cx="46038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Rectangle 21"/>
            <p:cNvSpPr>
              <a:spLocks noChangeArrowheads="1"/>
            </p:cNvSpPr>
            <p:nvPr userDrawn="1"/>
          </p:nvSpPr>
          <p:spPr bwMode="auto">
            <a:xfrm>
              <a:off x="23161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Rectangle 22"/>
            <p:cNvSpPr>
              <a:spLocks noChangeArrowheads="1"/>
            </p:cNvSpPr>
            <p:nvPr userDrawn="1"/>
          </p:nvSpPr>
          <p:spPr bwMode="auto">
            <a:xfrm>
              <a:off x="2451100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Rectangle 23"/>
            <p:cNvSpPr>
              <a:spLocks noChangeArrowheads="1"/>
            </p:cNvSpPr>
            <p:nvPr userDrawn="1"/>
          </p:nvSpPr>
          <p:spPr bwMode="auto">
            <a:xfrm>
              <a:off x="258603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Rectangle 24"/>
            <p:cNvSpPr>
              <a:spLocks noChangeArrowheads="1"/>
            </p:cNvSpPr>
            <p:nvPr userDrawn="1"/>
          </p:nvSpPr>
          <p:spPr bwMode="auto">
            <a:xfrm>
              <a:off x="271938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2" name="Freeform 34"/>
          <p:cNvSpPr>
            <a:spLocks/>
          </p:cNvSpPr>
          <p:nvPr/>
        </p:nvSpPr>
        <p:spPr bwMode="auto">
          <a:xfrm>
            <a:off x="3033713" y="5721351"/>
            <a:ext cx="44450" cy="44450"/>
          </a:xfrm>
          <a:custGeom>
            <a:avLst/>
            <a:gdLst>
              <a:gd name="T0" fmla="*/ 28 w 55"/>
              <a:gd name="T1" fmla="*/ 55 h 55"/>
              <a:gd name="T2" fmla="*/ 0 w 55"/>
              <a:gd name="T3" fmla="*/ 55 h 55"/>
              <a:gd name="T4" fmla="*/ 0 w 55"/>
              <a:gd name="T5" fmla="*/ 0 h 55"/>
              <a:gd name="T6" fmla="*/ 28 w 55"/>
              <a:gd name="T7" fmla="*/ 0 h 55"/>
              <a:gd name="T8" fmla="*/ 28 w 55"/>
              <a:gd name="T9" fmla="*/ 0 h 55"/>
              <a:gd name="T10" fmla="*/ 33 w 55"/>
              <a:gd name="T11" fmla="*/ 0 h 55"/>
              <a:gd name="T12" fmla="*/ 38 w 55"/>
              <a:gd name="T13" fmla="*/ 1 h 55"/>
              <a:gd name="T14" fmla="*/ 43 w 55"/>
              <a:gd name="T15" fmla="*/ 5 h 55"/>
              <a:gd name="T16" fmla="*/ 47 w 55"/>
              <a:gd name="T17" fmla="*/ 8 h 55"/>
              <a:gd name="T18" fmla="*/ 50 w 55"/>
              <a:gd name="T19" fmla="*/ 12 h 55"/>
              <a:gd name="T20" fmla="*/ 54 w 55"/>
              <a:gd name="T21" fmla="*/ 17 h 55"/>
              <a:gd name="T22" fmla="*/ 55 w 55"/>
              <a:gd name="T23" fmla="*/ 22 h 55"/>
              <a:gd name="T24" fmla="*/ 55 w 55"/>
              <a:gd name="T25" fmla="*/ 27 h 55"/>
              <a:gd name="T26" fmla="*/ 55 w 55"/>
              <a:gd name="T27" fmla="*/ 27 h 55"/>
              <a:gd name="T28" fmla="*/ 55 w 55"/>
              <a:gd name="T29" fmla="*/ 32 h 55"/>
              <a:gd name="T30" fmla="*/ 54 w 55"/>
              <a:gd name="T31" fmla="*/ 37 h 55"/>
              <a:gd name="T32" fmla="*/ 50 w 55"/>
              <a:gd name="T33" fmla="*/ 43 h 55"/>
              <a:gd name="T34" fmla="*/ 47 w 55"/>
              <a:gd name="T35" fmla="*/ 48 h 55"/>
              <a:gd name="T36" fmla="*/ 43 w 55"/>
              <a:gd name="T37" fmla="*/ 51 h 55"/>
              <a:gd name="T38" fmla="*/ 38 w 55"/>
              <a:gd name="T39" fmla="*/ 53 h 55"/>
              <a:gd name="T40" fmla="*/ 33 w 55"/>
              <a:gd name="T41" fmla="*/ 55 h 55"/>
              <a:gd name="T42" fmla="*/ 28 w 55"/>
              <a:gd name="T43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0" y="55"/>
                </a:lnTo>
                <a:lnTo>
                  <a:pt x="0" y="0"/>
                </a:lnTo>
                <a:lnTo>
                  <a:pt x="28" y="0"/>
                </a:lnTo>
                <a:lnTo>
                  <a:pt x="28" y="0"/>
                </a:lnTo>
                <a:lnTo>
                  <a:pt x="33" y="0"/>
                </a:lnTo>
                <a:lnTo>
                  <a:pt x="38" y="1"/>
                </a:lnTo>
                <a:lnTo>
                  <a:pt x="43" y="5"/>
                </a:lnTo>
                <a:lnTo>
                  <a:pt x="47" y="8"/>
                </a:lnTo>
                <a:lnTo>
                  <a:pt x="50" y="12"/>
                </a:lnTo>
                <a:lnTo>
                  <a:pt x="54" y="17"/>
                </a:lnTo>
                <a:lnTo>
                  <a:pt x="55" y="22"/>
                </a:lnTo>
                <a:lnTo>
                  <a:pt x="55" y="27"/>
                </a:lnTo>
                <a:lnTo>
                  <a:pt x="55" y="27"/>
                </a:lnTo>
                <a:lnTo>
                  <a:pt x="55" y="32"/>
                </a:lnTo>
                <a:lnTo>
                  <a:pt x="54" y="37"/>
                </a:lnTo>
                <a:lnTo>
                  <a:pt x="50" y="43"/>
                </a:lnTo>
                <a:lnTo>
                  <a:pt x="47" y="48"/>
                </a:lnTo>
                <a:lnTo>
                  <a:pt x="43" y="51"/>
                </a:lnTo>
                <a:lnTo>
                  <a:pt x="38" y="53"/>
                </a:lnTo>
                <a:lnTo>
                  <a:pt x="33" y="55"/>
                </a:lnTo>
                <a:lnTo>
                  <a:pt x="28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96" y="5855143"/>
            <a:ext cx="725660" cy="1356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33" y="5855143"/>
            <a:ext cx="725660" cy="1356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40" y="5855143"/>
            <a:ext cx="725660" cy="1356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7" y="5855143"/>
            <a:ext cx="725660" cy="13563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84" y="5855143"/>
            <a:ext cx="725660" cy="135639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7746379" y="5856288"/>
            <a:ext cx="582612" cy="133351"/>
            <a:chOff x="3659188" y="5856288"/>
            <a:chExt cx="582612" cy="133351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365918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Rectangle 6"/>
            <p:cNvSpPr>
              <a:spLocks noChangeArrowheads="1"/>
            </p:cNvSpPr>
            <p:nvPr userDrawn="1"/>
          </p:nvSpPr>
          <p:spPr bwMode="auto">
            <a:xfrm>
              <a:off x="379412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Rectangle 7"/>
            <p:cNvSpPr>
              <a:spLocks noChangeArrowheads="1"/>
            </p:cNvSpPr>
            <p:nvPr userDrawn="1"/>
          </p:nvSpPr>
          <p:spPr bwMode="auto">
            <a:xfrm>
              <a:off x="39290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Rectangle 8"/>
            <p:cNvSpPr>
              <a:spLocks noChangeArrowheads="1"/>
            </p:cNvSpPr>
            <p:nvPr userDrawn="1"/>
          </p:nvSpPr>
          <p:spPr bwMode="auto">
            <a:xfrm>
              <a:off x="4064000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Rectangle 9"/>
            <p:cNvSpPr>
              <a:spLocks noChangeArrowheads="1"/>
            </p:cNvSpPr>
            <p:nvPr userDrawn="1"/>
          </p:nvSpPr>
          <p:spPr bwMode="auto">
            <a:xfrm>
              <a:off x="419735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7" y="5855143"/>
            <a:ext cx="725660" cy="1356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24" y="5855143"/>
            <a:ext cx="725660" cy="13563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31" y="5855143"/>
            <a:ext cx="725660" cy="1356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68" y="5855143"/>
            <a:ext cx="725660" cy="135639"/>
          </a:xfrm>
          <a:prstGeom prst="rect">
            <a:avLst/>
          </a:prstGeom>
        </p:spPr>
      </p:pic>
      <p:sp>
        <p:nvSpPr>
          <p:cNvPr id="48" name="AutoShape 3"/>
          <p:cNvSpPr>
            <a:spLocks noChangeAspect="1" noChangeArrowheads="1" noTextEdit="1"/>
          </p:cNvSpPr>
          <p:nvPr/>
        </p:nvSpPr>
        <p:spPr bwMode="auto">
          <a:xfrm>
            <a:off x="11012488" y="5854700"/>
            <a:ext cx="72548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1012488" y="5854700"/>
            <a:ext cx="46037" cy="136525"/>
          </a:xfrm>
          <a:prstGeom prst="rect">
            <a:avLst/>
          </a:pr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11149013" y="5900738"/>
            <a:ext cx="44450" cy="90488"/>
          </a:xfrm>
          <a:prstGeom prst="rect">
            <a:avLst/>
          </a:pr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11283950" y="5900738"/>
            <a:ext cx="46037" cy="90488"/>
          </a:xfrm>
          <a:prstGeom prst="rect">
            <a:avLst/>
          </a:pr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51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83895" y="6187908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" y="6187908"/>
            <a:ext cx="645695" cy="365125"/>
          </a:xfrm>
        </p:spPr>
        <p:txBody>
          <a:bodyPr/>
          <a:lstStyle>
            <a:lvl1pPr algn="l">
              <a:defRPr/>
            </a:lvl1pPr>
          </a:lstStyle>
          <a:p>
            <a:fld id="{D7684CDB-6C01-4EC1-BB06-21A5D5712D1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93" y="5855143"/>
            <a:ext cx="725660" cy="13563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659188" y="5856288"/>
            <a:ext cx="582612" cy="133351"/>
            <a:chOff x="3659188" y="5856288"/>
            <a:chExt cx="582612" cy="133351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365918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379412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39290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4064000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419735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38200" y="5856288"/>
            <a:ext cx="1254125" cy="133351"/>
            <a:chOff x="838200" y="5856288"/>
            <a:chExt cx="1254125" cy="133351"/>
          </a:xfrm>
        </p:grpSpPr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151130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Rectangle 11"/>
            <p:cNvSpPr>
              <a:spLocks noChangeArrowheads="1"/>
            </p:cNvSpPr>
            <p:nvPr userDrawn="1"/>
          </p:nvSpPr>
          <p:spPr bwMode="auto">
            <a:xfrm>
              <a:off x="1644650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12"/>
            <p:cNvSpPr>
              <a:spLocks noChangeArrowheads="1"/>
            </p:cNvSpPr>
            <p:nvPr userDrawn="1"/>
          </p:nvSpPr>
          <p:spPr bwMode="auto">
            <a:xfrm>
              <a:off x="177958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13"/>
            <p:cNvSpPr>
              <a:spLocks noChangeArrowheads="1"/>
            </p:cNvSpPr>
            <p:nvPr userDrawn="1"/>
          </p:nvSpPr>
          <p:spPr bwMode="auto">
            <a:xfrm>
              <a:off x="191293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Rectangle 14"/>
            <p:cNvSpPr>
              <a:spLocks noChangeArrowheads="1"/>
            </p:cNvSpPr>
            <p:nvPr userDrawn="1"/>
          </p:nvSpPr>
          <p:spPr bwMode="auto">
            <a:xfrm>
              <a:off x="204787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16"/>
            <p:cNvSpPr>
              <a:spLocks noChangeArrowheads="1"/>
            </p:cNvSpPr>
            <p:nvPr userDrawn="1"/>
          </p:nvSpPr>
          <p:spPr bwMode="auto">
            <a:xfrm>
              <a:off x="83820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Rectangle 17"/>
            <p:cNvSpPr>
              <a:spLocks noChangeArrowheads="1"/>
            </p:cNvSpPr>
            <p:nvPr userDrawn="1"/>
          </p:nvSpPr>
          <p:spPr bwMode="auto">
            <a:xfrm>
              <a:off x="97313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110807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Rectangle 19"/>
            <p:cNvSpPr>
              <a:spLocks noChangeArrowheads="1"/>
            </p:cNvSpPr>
            <p:nvPr userDrawn="1"/>
          </p:nvSpPr>
          <p:spPr bwMode="auto">
            <a:xfrm>
              <a:off x="1243013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Rectangle 20"/>
            <p:cNvSpPr>
              <a:spLocks noChangeArrowheads="1"/>
            </p:cNvSpPr>
            <p:nvPr userDrawn="1"/>
          </p:nvSpPr>
          <p:spPr bwMode="auto">
            <a:xfrm>
              <a:off x="13763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181225" y="5856288"/>
            <a:ext cx="582613" cy="133351"/>
            <a:chOff x="2181225" y="5856288"/>
            <a:chExt cx="582613" cy="133351"/>
          </a:xfrm>
        </p:grpSpPr>
        <p:sp>
          <p:nvSpPr>
            <p:cNvPr id="26" name="Rectangle 15"/>
            <p:cNvSpPr>
              <a:spLocks noChangeArrowheads="1"/>
            </p:cNvSpPr>
            <p:nvPr userDrawn="1"/>
          </p:nvSpPr>
          <p:spPr bwMode="auto">
            <a:xfrm>
              <a:off x="2181225" y="5856288"/>
              <a:ext cx="46038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Rectangle 21"/>
            <p:cNvSpPr>
              <a:spLocks noChangeArrowheads="1"/>
            </p:cNvSpPr>
            <p:nvPr userDrawn="1"/>
          </p:nvSpPr>
          <p:spPr bwMode="auto">
            <a:xfrm>
              <a:off x="23161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Rectangle 22"/>
            <p:cNvSpPr>
              <a:spLocks noChangeArrowheads="1"/>
            </p:cNvSpPr>
            <p:nvPr userDrawn="1"/>
          </p:nvSpPr>
          <p:spPr bwMode="auto">
            <a:xfrm>
              <a:off x="2451100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Rectangle 23"/>
            <p:cNvSpPr>
              <a:spLocks noChangeArrowheads="1"/>
            </p:cNvSpPr>
            <p:nvPr userDrawn="1"/>
          </p:nvSpPr>
          <p:spPr bwMode="auto">
            <a:xfrm>
              <a:off x="258603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Rectangle 24"/>
            <p:cNvSpPr>
              <a:spLocks noChangeArrowheads="1"/>
            </p:cNvSpPr>
            <p:nvPr userDrawn="1"/>
          </p:nvSpPr>
          <p:spPr bwMode="auto">
            <a:xfrm>
              <a:off x="2719388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" name="Freeform 34"/>
          <p:cNvSpPr>
            <a:spLocks/>
          </p:cNvSpPr>
          <p:nvPr/>
        </p:nvSpPr>
        <p:spPr bwMode="auto">
          <a:xfrm>
            <a:off x="3033713" y="5721351"/>
            <a:ext cx="44450" cy="44450"/>
          </a:xfrm>
          <a:custGeom>
            <a:avLst/>
            <a:gdLst>
              <a:gd name="T0" fmla="*/ 28 w 55"/>
              <a:gd name="T1" fmla="*/ 55 h 55"/>
              <a:gd name="T2" fmla="*/ 0 w 55"/>
              <a:gd name="T3" fmla="*/ 55 h 55"/>
              <a:gd name="T4" fmla="*/ 0 w 55"/>
              <a:gd name="T5" fmla="*/ 0 h 55"/>
              <a:gd name="T6" fmla="*/ 28 w 55"/>
              <a:gd name="T7" fmla="*/ 0 h 55"/>
              <a:gd name="T8" fmla="*/ 28 w 55"/>
              <a:gd name="T9" fmla="*/ 0 h 55"/>
              <a:gd name="T10" fmla="*/ 33 w 55"/>
              <a:gd name="T11" fmla="*/ 0 h 55"/>
              <a:gd name="T12" fmla="*/ 38 w 55"/>
              <a:gd name="T13" fmla="*/ 1 h 55"/>
              <a:gd name="T14" fmla="*/ 43 w 55"/>
              <a:gd name="T15" fmla="*/ 5 h 55"/>
              <a:gd name="T16" fmla="*/ 47 w 55"/>
              <a:gd name="T17" fmla="*/ 8 h 55"/>
              <a:gd name="T18" fmla="*/ 50 w 55"/>
              <a:gd name="T19" fmla="*/ 12 h 55"/>
              <a:gd name="T20" fmla="*/ 54 w 55"/>
              <a:gd name="T21" fmla="*/ 17 h 55"/>
              <a:gd name="T22" fmla="*/ 55 w 55"/>
              <a:gd name="T23" fmla="*/ 22 h 55"/>
              <a:gd name="T24" fmla="*/ 55 w 55"/>
              <a:gd name="T25" fmla="*/ 27 h 55"/>
              <a:gd name="T26" fmla="*/ 55 w 55"/>
              <a:gd name="T27" fmla="*/ 27 h 55"/>
              <a:gd name="T28" fmla="*/ 55 w 55"/>
              <a:gd name="T29" fmla="*/ 32 h 55"/>
              <a:gd name="T30" fmla="*/ 54 w 55"/>
              <a:gd name="T31" fmla="*/ 37 h 55"/>
              <a:gd name="T32" fmla="*/ 50 w 55"/>
              <a:gd name="T33" fmla="*/ 43 h 55"/>
              <a:gd name="T34" fmla="*/ 47 w 55"/>
              <a:gd name="T35" fmla="*/ 48 h 55"/>
              <a:gd name="T36" fmla="*/ 43 w 55"/>
              <a:gd name="T37" fmla="*/ 51 h 55"/>
              <a:gd name="T38" fmla="*/ 38 w 55"/>
              <a:gd name="T39" fmla="*/ 53 h 55"/>
              <a:gd name="T40" fmla="*/ 33 w 55"/>
              <a:gd name="T41" fmla="*/ 55 h 55"/>
              <a:gd name="T42" fmla="*/ 28 w 55"/>
              <a:gd name="T43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0" y="55"/>
                </a:lnTo>
                <a:lnTo>
                  <a:pt x="0" y="0"/>
                </a:lnTo>
                <a:lnTo>
                  <a:pt x="28" y="0"/>
                </a:lnTo>
                <a:lnTo>
                  <a:pt x="28" y="0"/>
                </a:lnTo>
                <a:lnTo>
                  <a:pt x="33" y="0"/>
                </a:lnTo>
                <a:lnTo>
                  <a:pt x="38" y="1"/>
                </a:lnTo>
                <a:lnTo>
                  <a:pt x="43" y="5"/>
                </a:lnTo>
                <a:lnTo>
                  <a:pt x="47" y="8"/>
                </a:lnTo>
                <a:lnTo>
                  <a:pt x="50" y="12"/>
                </a:lnTo>
                <a:lnTo>
                  <a:pt x="54" y="17"/>
                </a:lnTo>
                <a:lnTo>
                  <a:pt x="55" y="22"/>
                </a:lnTo>
                <a:lnTo>
                  <a:pt x="55" y="27"/>
                </a:lnTo>
                <a:lnTo>
                  <a:pt x="55" y="27"/>
                </a:lnTo>
                <a:lnTo>
                  <a:pt x="55" y="32"/>
                </a:lnTo>
                <a:lnTo>
                  <a:pt x="54" y="37"/>
                </a:lnTo>
                <a:lnTo>
                  <a:pt x="50" y="43"/>
                </a:lnTo>
                <a:lnTo>
                  <a:pt x="47" y="48"/>
                </a:lnTo>
                <a:lnTo>
                  <a:pt x="43" y="51"/>
                </a:lnTo>
                <a:lnTo>
                  <a:pt x="38" y="53"/>
                </a:lnTo>
                <a:lnTo>
                  <a:pt x="33" y="55"/>
                </a:lnTo>
                <a:lnTo>
                  <a:pt x="28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96" y="5855143"/>
            <a:ext cx="725660" cy="1356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33" y="5855143"/>
            <a:ext cx="725660" cy="1356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40" y="5855143"/>
            <a:ext cx="725660" cy="1356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7" y="5855143"/>
            <a:ext cx="725660" cy="1356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84" y="5855143"/>
            <a:ext cx="725660" cy="13563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7746379" y="5856288"/>
            <a:ext cx="582612" cy="133351"/>
            <a:chOff x="3659188" y="5856288"/>
            <a:chExt cx="582612" cy="133351"/>
          </a:xfrm>
        </p:grpSpPr>
        <p:sp>
          <p:nvSpPr>
            <p:cNvPr id="38" name="Rectangle 5"/>
            <p:cNvSpPr>
              <a:spLocks noChangeArrowheads="1"/>
            </p:cNvSpPr>
            <p:nvPr userDrawn="1"/>
          </p:nvSpPr>
          <p:spPr bwMode="auto">
            <a:xfrm>
              <a:off x="3659188" y="5899151"/>
              <a:ext cx="46038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Rectangle 6"/>
            <p:cNvSpPr>
              <a:spLocks noChangeArrowheads="1"/>
            </p:cNvSpPr>
            <p:nvPr userDrawn="1"/>
          </p:nvSpPr>
          <p:spPr bwMode="auto">
            <a:xfrm>
              <a:off x="3794125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Rectangle 7"/>
            <p:cNvSpPr>
              <a:spLocks noChangeArrowheads="1"/>
            </p:cNvSpPr>
            <p:nvPr userDrawn="1"/>
          </p:nvSpPr>
          <p:spPr bwMode="auto">
            <a:xfrm>
              <a:off x="3929063" y="5899151"/>
              <a:ext cx="44450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Rectangle 8"/>
            <p:cNvSpPr>
              <a:spLocks noChangeArrowheads="1"/>
            </p:cNvSpPr>
            <p:nvPr userDrawn="1"/>
          </p:nvSpPr>
          <p:spPr bwMode="auto">
            <a:xfrm>
              <a:off x="4064000" y="5899151"/>
              <a:ext cx="42863" cy="90488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Rectangle 9"/>
            <p:cNvSpPr>
              <a:spLocks noChangeArrowheads="1"/>
            </p:cNvSpPr>
            <p:nvPr userDrawn="1"/>
          </p:nvSpPr>
          <p:spPr bwMode="auto">
            <a:xfrm>
              <a:off x="4197350" y="5856288"/>
              <a:ext cx="44450" cy="133350"/>
            </a:xfrm>
            <a:prstGeom prst="rect">
              <a:avLst/>
            </a:pr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7" y="5855143"/>
            <a:ext cx="725660" cy="1356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24" y="5855143"/>
            <a:ext cx="725660" cy="13563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31" y="5855143"/>
            <a:ext cx="725660" cy="13563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68" y="5855143"/>
            <a:ext cx="725660" cy="135639"/>
          </a:xfrm>
          <a:prstGeom prst="rect">
            <a:avLst/>
          </a:prstGeom>
        </p:spPr>
      </p:pic>
      <p:sp>
        <p:nvSpPr>
          <p:cNvPr id="47" name="AutoShape 3"/>
          <p:cNvSpPr>
            <a:spLocks noChangeAspect="1" noChangeArrowheads="1" noTextEdit="1"/>
          </p:cNvSpPr>
          <p:nvPr/>
        </p:nvSpPr>
        <p:spPr bwMode="auto">
          <a:xfrm>
            <a:off x="11012488" y="5854700"/>
            <a:ext cx="72548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11012488" y="5854700"/>
            <a:ext cx="46037" cy="136525"/>
          </a:xfrm>
          <a:prstGeom prst="rect">
            <a:avLst/>
          </a:pr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1149013" y="5900738"/>
            <a:ext cx="44450" cy="90488"/>
          </a:xfrm>
          <a:prstGeom prst="rect">
            <a:avLst/>
          </a:pr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11283950" y="5900738"/>
            <a:ext cx="46037" cy="90488"/>
          </a:xfrm>
          <a:prstGeom prst="rect">
            <a:avLst/>
          </a:prstGeom>
          <a:solidFill>
            <a:srgbClr val="8686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79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83895" y="6187908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" y="6187908"/>
            <a:ext cx="645695" cy="365125"/>
          </a:xfrm>
        </p:spPr>
        <p:txBody>
          <a:bodyPr/>
          <a:lstStyle>
            <a:lvl1pPr algn="l">
              <a:defRPr/>
            </a:lvl1pPr>
          </a:lstStyle>
          <a:p>
            <a:fld id="{D7684CDB-6C01-4EC1-BB06-21A5D5712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7581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9687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384425"/>
            <a:ext cx="10515600" cy="327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3895" y="61879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200" y="6187908"/>
            <a:ext cx="645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D7684CDB-6C01-4EC1-BB06-21A5D5712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04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1640">
          <p15:clr>
            <a:srgbClr val="F26B43"/>
          </p15:clr>
        </p15:guide>
        <p15:guide id="3" pos="4951">
          <p15:clr>
            <a:srgbClr val="F26B43"/>
          </p15:clr>
        </p15:guide>
        <p15:guide id="4" pos="2751">
          <p15:clr>
            <a:srgbClr val="F26B43"/>
          </p15:clr>
        </p15:guide>
        <p15:guide id="5" pos="3840">
          <p15:clr>
            <a:srgbClr val="F26B43"/>
          </p15:clr>
        </p15:guide>
        <p15:guide id="6" pos="6040">
          <p15:clr>
            <a:srgbClr val="F26B43"/>
          </p15:clr>
        </p15:guide>
        <p15:guide id="7" pos="7151">
          <p15:clr>
            <a:srgbClr val="F26B43"/>
          </p15:clr>
        </p15:guide>
        <p15:guide id="8" orient="horz" pos="459">
          <p15:clr>
            <a:srgbClr val="F26B43"/>
          </p15:clr>
        </p15:guide>
        <p15:guide id="9" orient="horz" pos="1502">
          <p15:clr>
            <a:srgbClr val="F26B43"/>
          </p15:clr>
        </p15:guide>
        <p15:guide id="10" orient="horz" pos="2546">
          <p15:clr>
            <a:srgbClr val="F26B43"/>
          </p15:clr>
        </p15:guide>
        <p15:guide id="11" orient="horz" pos="35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788" y="2393134"/>
            <a:ext cx="8443548" cy="1787867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НАЦИОНАЛЬНАЯ </a:t>
            </a:r>
            <a:br>
              <a:rPr lang="ru-RU" sz="4400" dirty="0" smtClean="0"/>
            </a:br>
            <a:r>
              <a:rPr lang="ru-RU" sz="4400" dirty="0" smtClean="0"/>
              <a:t>СИСТЕМА </a:t>
            </a:r>
            <a:br>
              <a:rPr lang="ru-RU" sz="4400" dirty="0" smtClean="0"/>
            </a:br>
            <a:r>
              <a:rPr lang="ru-RU" sz="4400" dirty="0" smtClean="0"/>
              <a:t>СЕРТИФИКЦИИ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28836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ФЗ "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контрактной системе в сфере закупок товаров, работ, услуг для обеспечения государственных и муниципальных нужд</a:t>
            </a:r>
            <a:r>
              <a:rPr lang="ru-RU" sz="2800" b="1" dirty="0"/>
              <a:t>" от 05.04.2013 N 44-ФЗ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84425"/>
            <a:ext cx="10648950" cy="32784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… Заказчики </a:t>
            </a:r>
            <a:r>
              <a:rPr lang="ru-RU" b="1" dirty="0">
                <a:solidFill>
                  <a:schemeClr val="accent1"/>
                </a:solidFill>
              </a:rPr>
              <a:t>должны использовать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при составлении описания объекта закупки 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показатели, требования, условные обозначения и терминологию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касающихся технических характеристик, функциональных характеристик (потребительских свойств) товара, работы, услуги и качественных характеристик объекта закупки,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которые предусмотрены техническими регламентами</a:t>
            </a:r>
            <a:r>
              <a:rPr lang="ru-RU" dirty="0"/>
              <a:t>, принятыми в соответствии с законодательством Российской Федерации о техническом регулировании, 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</a:rPr>
              <a:t>документами, разрабатываемыми и применяемыми в национальной системе стандартизации</a:t>
            </a:r>
            <a:r>
              <a:rPr lang="ru-RU" dirty="0"/>
              <a:t>, 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CDB-6C01-4EC1-BB06-21A5D5712D1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5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57" y="1925962"/>
            <a:ext cx="1359890" cy="1359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Преимущества НСС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CDB-6C01-4EC1-BB06-21A5D5712D16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062298"/>
              </p:ext>
            </p:extLst>
          </p:nvPr>
        </p:nvGraphicFramePr>
        <p:xfrm>
          <a:off x="9081282" y="2784117"/>
          <a:ext cx="2599202" cy="167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orelDRAW" r:id="rId4" imgW="1790878" imgH="1156369" progId="CorelDraw.Graphic.20">
                  <p:embed/>
                </p:oleObj>
              </mc:Choice>
              <mc:Fallback>
                <p:oleObj name="CorelDRAW" r:id="rId4" imgW="1790878" imgH="115636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1282" y="2784117"/>
                        <a:ext cx="2599202" cy="1677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1" y="2234835"/>
            <a:ext cx="1215992" cy="1132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88" y="3541947"/>
            <a:ext cx="1130810" cy="966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75" y="3371259"/>
            <a:ext cx="963170" cy="113690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8BBE8F5-500C-4AAA-A82B-5F4A43022356}"/>
              </a:ext>
            </a:extLst>
          </p:cNvPr>
          <p:cNvSpPr/>
          <p:nvPr/>
        </p:nvSpPr>
        <p:spPr>
          <a:xfrm>
            <a:off x="1534950" y="4491732"/>
            <a:ext cx="2919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Хранение на сервере </a:t>
            </a:r>
            <a:r>
              <a:rPr lang="ru-RU" sz="1600" dirty="0" err="1" smtClean="0">
                <a:solidFill>
                  <a:schemeClr val="accent5">
                    <a:lumMod val="25000"/>
                  </a:schemeClr>
                </a:solidFill>
              </a:rPr>
              <a:t>Росстандарта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8BBE8F5-500C-4AAA-A82B-5F4A43022356}"/>
              </a:ext>
            </a:extLst>
          </p:cNvPr>
          <p:cNvSpPr/>
          <p:nvPr/>
        </p:nvSpPr>
        <p:spPr>
          <a:xfrm>
            <a:off x="4967817" y="4508165"/>
            <a:ext cx="2919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Аккредитованные </a:t>
            </a:r>
          </a:p>
          <a:p>
            <a:pPr algn="ctr"/>
            <a:r>
              <a:rPr lang="ru-RU" sz="1600" dirty="0">
                <a:solidFill>
                  <a:schemeClr val="accent5">
                    <a:lumMod val="25000"/>
                  </a:schemeClr>
                </a:solidFill>
              </a:rPr>
              <a:t>о</a:t>
            </a:r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рганы по сертификации, лаборатории и испытательные центры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BBE8F5-500C-4AAA-A82B-5F4A43022356}"/>
              </a:ext>
            </a:extLst>
          </p:cNvPr>
          <p:cNvSpPr/>
          <p:nvPr/>
        </p:nvSpPr>
        <p:spPr>
          <a:xfrm>
            <a:off x="3273982" y="3053360"/>
            <a:ext cx="2919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Соответствие всему 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ГОСТу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8BBE8F5-500C-4AAA-A82B-5F4A43022356}"/>
              </a:ext>
            </a:extLst>
          </p:cNvPr>
          <p:cNvSpPr/>
          <p:nvPr/>
        </p:nvSpPr>
        <p:spPr>
          <a:xfrm>
            <a:off x="6750118" y="2983339"/>
            <a:ext cx="2919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Контроль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8BBE8F5-500C-4AAA-A82B-5F4A43022356}"/>
              </a:ext>
            </a:extLst>
          </p:cNvPr>
          <p:cNvSpPr/>
          <p:nvPr/>
        </p:nvSpPr>
        <p:spPr>
          <a:xfrm>
            <a:off x="802857" y="3453590"/>
            <a:ext cx="1362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Создана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4591" y="2157760"/>
            <a:ext cx="1967532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9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144096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ФБУ Нижегородский ЦСМ в реестр НСС внесено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495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записей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сертифицированной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продукции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4824B57-EB39-4674-A1FB-9D60D57E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CDB-6C01-4EC1-BB06-21A5D5712D16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51661297"/>
              </p:ext>
            </p:extLst>
          </p:nvPr>
        </p:nvGraphicFramePr>
        <p:xfrm>
          <a:off x="1736725" y="2076450"/>
          <a:ext cx="8128000" cy="374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7" name="Прямоугольник 266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838200" y="1659893"/>
            <a:ext cx="62232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 начала действия системы по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9 октября 2020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года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8682E2-AE5A-4BB4-9B8B-9C262459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Популяризация НСС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14B5D69-812C-411A-8BB5-DFD28BD2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CDB-6C01-4EC1-BB06-21A5D5712D16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97443"/>
              </p:ext>
            </p:extLst>
          </p:nvPr>
        </p:nvGraphicFramePr>
        <p:xfrm>
          <a:off x="838200" y="2101350"/>
          <a:ext cx="4225925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CorelDRAW" r:id="rId4" imgW="4225507" imgH="2125980" progId="CorelDraw.Graphic.20">
                  <p:embed/>
                </p:oleObj>
              </mc:Choice>
              <mc:Fallback>
                <p:oleObj name="CorelDRAW" r:id="rId4" imgW="4225507" imgH="2125980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101350"/>
                        <a:ext cx="4225925" cy="212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90531"/>
              </p:ext>
            </p:extLst>
          </p:nvPr>
        </p:nvGraphicFramePr>
        <p:xfrm>
          <a:off x="8323113" y="2125179"/>
          <a:ext cx="263842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orelDRAW" r:id="rId6" imgW="2638610" imgH="2113734" progId="CorelDraw.Graphic.20">
                  <p:embed/>
                </p:oleObj>
              </mc:Choice>
              <mc:Fallback>
                <p:oleObj name="CorelDRAW" r:id="rId6" imgW="2638610" imgH="2113734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23113" y="2125179"/>
                        <a:ext cx="2638425" cy="211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758528" y="4227013"/>
            <a:ext cx="5537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Информирование потребителей о Национальной Системе Сертификации в наружной рекламе и по телевидению поддержано цифровым решением: достаточно навести телефон на продукцию, считать QR-код - и удостовериться в выполнении производителем требований ГОСТа.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729953" y="1601959"/>
            <a:ext cx="5537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Рекламная кампания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6759278" y="1213634"/>
            <a:ext cx="553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Внедрение НСС в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Государственные закупки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6759278" y="3903191"/>
            <a:ext cx="553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Глеб Никитин: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«НСС уже используется при осуществлении 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Государственных и муниципальных закупок»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40919"/>
              </p:ext>
            </p:extLst>
          </p:nvPr>
        </p:nvGraphicFramePr>
        <p:xfrm>
          <a:off x="10107463" y="4941010"/>
          <a:ext cx="8540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CorelDRAW" r:id="rId8" imgW="854765" imgH="855719" progId="CorelDraw.Graphic.20">
                  <p:embed/>
                </p:oleObj>
              </mc:Choice>
              <mc:Fallback>
                <p:oleObj name="CorelDRAW" r:id="rId8" imgW="854765" imgH="85571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07463" y="4941010"/>
                        <a:ext cx="854075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5816302" y="4937751"/>
            <a:ext cx="553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QR</a:t>
            </a:r>
            <a:r>
              <a:rPr lang="ru-RU" sz="2400" b="1" dirty="0" smtClean="0">
                <a:solidFill>
                  <a:schemeClr val="accent1"/>
                </a:solidFill>
              </a:rPr>
              <a:t>-кодирование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продукции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6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8682E2-AE5A-4BB4-9B8B-9C262459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5662"/>
            <a:ext cx="10515600" cy="96879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Взаимодействие с Правительством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Нижегородской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8BBE8F5-500C-4AAA-A82B-5F4A43022356}"/>
              </a:ext>
            </a:extLst>
          </p:cNvPr>
          <p:cNvSpPr/>
          <p:nvPr/>
        </p:nvSpPr>
        <p:spPr>
          <a:xfrm>
            <a:off x="8275314" y="4140001"/>
            <a:ext cx="2394892" cy="53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Потенциальные 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участники НСС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59286"/>
              </p:ext>
            </p:extLst>
          </p:nvPr>
        </p:nvGraphicFramePr>
        <p:xfrm>
          <a:off x="1516923" y="2303134"/>
          <a:ext cx="1353705" cy="135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orelDRAW" r:id="rId4" imgW="1488729" imgH="1490390" progId="CorelDraw.Graphic.20">
                  <p:embed/>
                </p:oleObj>
              </mc:Choice>
              <mc:Fallback>
                <p:oleObj name="CorelDRAW" r:id="rId4" imgW="1488729" imgH="1490390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6923" y="2303134"/>
                        <a:ext cx="1353705" cy="135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615874"/>
              </p:ext>
            </p:extLst>
          </p:nvPr>
        </p:nvGraphicFramePr>
        <p:xfrm>
          <a:off x="5107848" y="2303134"/>
          <a:ext cx="1353705" cy="135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orelDRAW" r:id="rId6" imgW="1488729" imgH="1490390" progId="CorelDraw.Graphic.20">
                  <p:embed/>
                </p:oleObj>
              </mc:Choice>
              <mc:Fallback>
                <p:oleObj name="CorelDRAW" r:id="rId6" imgW="1488729" imgH="1490390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7848" y="2303134"/>
                        <a:ext cx="1353705" cy="135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539452" y="1500910"/>
            <a:ext cx="3308648" cy="69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</a:rPr>
              <a:t>Государственный и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</a:rPr>
              <a:t>муниципальный заказ</a:t>
            </a:r>
            <a:endParaRPr lang="ru-RU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4130377" y="1500910"/>
            <a:ext cx="3308648" cy="69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</a:rPr>
              <a:t>Защита прав</a:t>
            </a:r>
          </a:p>
          <a:p>
            <a:pPr algn="ctr"/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</a:rPr>
              <a:t>потребителей</a:t>
            </a:r>
            <a:endParaRPr lang="ru-RU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7823200" y="1515540"/>
            <a:ext cx="3308648" cy="69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</a:rPr>
              <a:t>Нижегородская марка качества</a:t>
            </a:r>
            <a:endParaRPr lang="ru-RU" sz="2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186" y="2265871"/>
            <a:ext cx="1355148" cy="1355148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539451" y="3745626"/>
            <a:ext cx="3308648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</a:rPr>
              <a:t>Контроль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4130377" y="3745626"/>
            <a:ext cx="3308648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</a:rPr>
              <a:t>Просвещение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7823200" y="3748286"/>
            <a:ext cx="3308648" cy="39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</a:rPr>
              <a:t>Диалог</a:t>
            </a:r>
            <a:endParaRPr lang="ru-RU" sz="2200" b="1" dirty="0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D8BBE8F5-500C-4AAA-A82B-5F4A43022356}"/>
              </a:ext>
            </a:extLst>
          </p:cNvPr>
          <p:cNvSpPr/>
          <p:nvPr/>
        </p:nvSpPr>
        <p:spPr>
          <a:xfrm>
            <a:off x="3955180" y="4135155"/>
            <a:ext cx="3760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Участие в НСС является надежным свидетельством безопасности и качества продукции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D8BBE8F5-500C-4AAA-A82B-5F4A43022356}"/>
              </a:ext>
            </a:extLst>
          </p:cNvPr>
          <p:cNvSpPr/>
          <p:nvPr/>
        </p:nvSpPr>
        <p:spPr>
          <a:xfrm>
            <a:off x="733832" y="4137341"/>
            <a:ext cx="2919885" cy="755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Если в требовании к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продукции стоит ГОСТ – он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25000"/>
                  </a:schemeClr>
                </a:solidFill>
              </a:rPr>
              <a:t>должен быть подтвержден</a:t>
            </a:r>
            <a:endParaRPr lang="ru-RU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D8BBE8F5-500C-4AAA-A82B-5F4A43022356}"/>
              </a:ext>
            </a:extLst>
          </p:cNvPr>
          <p:cNvSpPr/>
          <p:nvPr/>
        </p:nvSpPr>
        <p:spPr>
          <a:xfrm>
            <a:off x="707562" y="4940182"/>
            <a:ext cx="10712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Соглашение о взаимодействии Правительства Нижегородской области и Федерального агентства по техническому регулированию и метрологии в сфере повышения конкурентоспособности, качества и безопасности продукции и услуг в Нижегородской области подписано на ПМЭФ в мае 2018 года</a:t>
            </a:r>
          </a:p>
        </p:txBody>
      </p:sp>
    </p:spTree>
    <p:extLst>
      <p:ext uri="{BB962C8B-B14F-4D97-AF65-F5344CB8AC3E}">
        <p14:creationId xmlns:p14="http://schemas.microsoft.com/office/powerpoint/2010/main" val="296674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8682E2-AE5A-4BB4-9B8B-9C262459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Сегменты вовлечения в НСС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14B5D69-812C-411A-8BB5-DFD28BD2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CDB-6C01-4EC1-BB06-21A5D5712D16}" type="slidenum">
              <a:rPr lang="ru-RU" smtClean="0"/>
              <a:t>7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C7AD6B3-C1E8-418B-AF3F-72E7903B8758}"/>
              </a:ext>
            </a:extLst>
          </p:cNvPr>
          <p:cNvSpPr/>
          <p:nvPr/>
        </p:nvSpPr>
        <p:spPr>
          <a:xfrm>
            <a:off x="4330090" y="3095862"/>
            <a:ext cx="1710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Посещение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сотрудниками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42" y="1423358"/>
            <a:ext cx="5768294" cy="417600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262958" y="1839277"/>
            <a:ext cx="22513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/>
                </a:solidFill>
              </a:rPr>
              <a:t>Заказчики и контрагенты НЦСМ</a:t>
            </a:r>
            <a:endParaRPr lang="ru-RU" sz="2200" dirty="0">
              <a:solidFill>
                <a:schemeClr val="accent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481899" y="3295916"/>
            <a:ext cx="1813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/>
                </a:solidFill>
              </a:rPr>
              <a:t>Продукция по ГОСТу</a:t>
            </a:r>
            <a:endParaRPr lang="ru-RU" sz="22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481899" y="4695745"/>
            <a:ext cx="18134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/>
                </a:solidFill>
              </a:rPr>
              <a:t>НСС</a:t>
            </a:r>
            <a:endParaRPr lang="ru-RU" sz="2200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F621051-0D40-48AB-B4C7-949D9B9E3176}"/>
              </a:ext>
            </a:extLst>
          </p:cNvPr>
          <p:cNvSpPr/>
          <p:nvPr/>
        </p:nvSpPr>
        <p:spPr>
          <a:xfrm>
            <a:off x="9218786" y="1839277"/>
            <a:ext cx="24017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/>
                </a:solidFill>
              </a:rPr>
              <a:t>Участники конкурса </a:t>
            </a:r>
          </a:p>
          <a:p>
            <a:pPr algn="ctr"/>
            <a:r>
              <a:rPr lang="ru-RU" sz="2200" dirty="0" smtClean="0">
                <a:solidFill>
                  <a:schemeClr val="accent1"/>
                </a:solidFill>
              </a:rPr>
              <a:t>«Нижегородская марка </a:t>
            </a:r>
          </a:p>
          <a:p>
            <a:pPr algn="ctr"/>
            <a:r>
              <a:rPr lang="ru-RU" sz="2200" dirty="0" smtClean="0">
                <a:solidFill>
                  <a:schemeClr val="accent1"/>
                </a:solidFill>
              </a:rPr>
              <a:t>качества»</a:t>
            </a:r>
            <a:endParaRPr lang="ru-RU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1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А.Н. </a:t>
            </a:r>
            <a:r>
              <a:rPr lang="ru-RU" dirty="0" err="1" smtClean="0"/>
              <a:t>Лахонин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31054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8">
      <a:dk1>
        <a:srgbClr val="212121"/>
      </a:dk1>
      <a:lt1>
        <a:srgbClr val="FFFFFF"/>
      </a:lt1>
      <a:dk2>
        <a:srgbClr val="455A64"/>
      </a:dk2>
      <a:lt2>
        <a:srgbClr val="D4D4D4"/>
      </a:lt2>
      <a:accent1>
        <a:srgbClr val="FF5252"/>
      </a:accent1>
      <a:accent2>
        <a:srgbClr val="008F51"/>
      </a:accent2>
      <a:accent3>
        <a:srgbClr val="688796"/>
      </a:accent3>
      <a:accent4>
        <a:srgbClr val="FFCBCB"/>
      </a:accent4>
      <a:accent5>
        <a:srgbClr val="CEEFFE"/>
      </a:accent5>
      <a:accent6>
        <a:srgbClr val="909090"/>
      </a:accent6>
      <a:hlink>
        <a:srgbClr val="FF5252"/>
      </a:hlink>
      <a:folHlink>
        <a:srgbClr val="688796"/>
      </a:folHlink>
    </a:clrScheme>
    <a:fontScheme name="RST">
      <a:majorFont>
        <a:latin typeface="Muller Bold"/>
        <a:ea typeface=""/>
        <a:cs typeface=""/>
      </a:majorFont>
      <a:minorFont>
        <a:latin typeface="Muller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8">
    <a:dk1>
      <a:srgbClr val="212121"/>
    </a:dk1>
    <a:lt1>
      <a:srgbClr val="FFFFFF"/>
    </a:lt1>
    <a:dk2>
      <a:srgbClr val="455A64"/>
    </a:dk2>
    <a:lt2>
      <a:srgbClr val="D4D4D4"/>
    </a:lt2>
    <a:accent1>
      <a:srgbClr val="FF5252"/>
    </a:accent1>
    <a:accent2>
      <a:srgbClr val="008F51"/>
    </a:accent2>
    <a:accent3>
      <a:srgbClr val="688796"/>
    </a:accent3>
    <a:accent4>
      <a:srgbClr val="FFCBCB"/>
    </a:accent4>
    <a:accent5>
      <a:srgbClr val="CEEFFE"/>
    </a:accent5>
    <a:accent6>
      <a:srgbClr val="909090"/>
    </a:accent6>
    <a:hlink>
      <a:srgbClr val="FF5252"/>
    </a:hlink>
    <a:folHlink>
      <a:srgbClr val="6887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5517</TotalTime>
  <Words>299</Words>
  <Application>Microsoft Office PowerPoint</Application>
  <PresentationFormat>Широкоэкранный</PresentationFormat>
  <Paragraphs>59</Paragraphs>
  <Slides>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Muller Bold</vt:lpstr>
      <vt:lpstr>Muller Regular</vt:lpstr>
      <vt:lpstr>1_Тема Office</vt:lpstr>
      <vt:lpstr>CorelDRAW</vt:lpstr>
      <vt:lpstr>НАЦИОНАЛЬНАЯ  СИСТЕМА  СЕРТИФИКЦИИ</vt:lpstr>
      <vt:lpstr>ФЗ "О контрактной системе в сфере закупок товаров, работ, услуг для обеспечения государственных и муниципальных нужд" от 05.04.2013 N 44-ФЗ</vt:lpstr>
      <vt:lpstr>Преимущества НСС</vt:lpstr>
      <vt:lpstr>ФБУ Нижегородский ЦСМ в реестр НСС внесено  495 записей о сертифицированной продукции</vt:lpstr>
      <vt:lpstr>Популяризация НСС</vt:lpstr>
      <vt:lpstr>Взаимодействие с Правительством  Нижегородской области</vt:lpstr>
      <vt:lpstr>Сегменты вовлечения в НСС</vt:lpstr>
      <vt:lpstr>Спасибо за внимание!</vt:lpstr>
    </vt:vector>
  </TitlesOfParts>
  <Company>НЦСМ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Крылов Семён Александрович</dc:creator>
  <cp:lastModifiedBy>Александр Н. Лахонин</cp:lastModifiedBy>
  <cp:revision>170</cp:revision>
  <cp:lastPrinted>2020-10-09T06:02:38Z</cp:lastPrinted>
  <dcterms:created xsi:type="dcterms:W3CDTF">2019-01-24T11:59:54Z</dcterms:created>
  <dcterms:modified xsi:type="dcterms:W3CDTF">2020-10-09T09:10:57Z</dcterms:modified>
</cp:coreProperties>
</file>