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65" r:id="rId2"/>
    <p:sldId id="286" r:id="rId3"/>
    <p:sldId id="268" r:id="rId4"/>
    <p:sldId id="269" r:id="rId5"/>
    <p:sldId id="272" r:id="rId6"/>
    <p:sldId id="273" r:id="rId7"/>
    <p:sldId id="274" r:id="rId8"/>
    <p:sldId id="282" r:id="rId9"/>
    <p:sldId id="287" r:id="rId10"/>
    <p:sldId id="289" r:id="rId11"/>
    <p:sldId id="284" r:id="rId12"/>
    <p:sldId id="280" r:id="rId13"/>
    <p:sldId id="285" r:id="rId14"/>
    <p:sldId id="276" r:id="rId15"/>
    <p:sldId id="278" r:id="rId16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 userDrawn="1">
          <p15:clr>
            <a:srgbClr val="A4A3A4"/>
          </p15:clr>
        </p15:guide>
        <p15:guide id="2" pos="1890" userDrawn="1">
          <p15:clr>
            <a:srgbClr val="A4A3A4"/>
          </p15:clr>
        </p15:guide>
        <p15:guide id="3" pos="2139" userDrawn="1">
          <p15:clr>
            <a:srgbClr val="A4A3A4"/>
          </p15:clr>
        </p15:guide>
        <p15:guide id="4" pos="5110" userDrawn="1">
          <p15:clr>
            <a:srgbClr val="A4A3A4"/>
          </p15:clr>
        </p15:guide>
        <p15:guide id="5" pos="143" userDrawn="1">
          <p15:clr>
            <a:srgbClr val="A4A3A4"/>
          </p15:clr>
        </p15:guide>
        <p15:guide id="6" pos="3092" userDrawn="1">
          <p15:clr>
            <a:srgbClr val="A4A3A4"/>
          </p15:clr>
        </p15:guide>
        <p15:guide id="7" pos="4407" userDrawn="1">
          <p15:clr>
            <a:srgbClr val="A4A3A4"/>
          </p15:clr>
        </p15:guide>
        <p15:guide id="8" orient="horz" pos="1253" userDrawn="1">
          <p15:clr>
            <a:srgbClr val="A4A3A4"/>
          </p15:clr>
        </p15:guide>
        <p15:guide id="9" orient="horz" pos="3884" userDrawn="1">
          <p15:clr>
            <a:srgbClr val="A4A3A4"/>
          </p15:clr>
        </p15:guide>
        <p15:guide id="10" orient="horz" pos="240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еончик Илья Петрович" initials="ЛИП" lastIdx="4" clrIdx="0"/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EBD"/>
    <a:srgbClr val="0078C1"/>
    <a:srgbClr val="0070C0"/>
    <a:srgbClr val="003C61"/>
    <a:srgbClr val="B3B3B3"/>
    <a:srgbClr val="CCCCCC"/>
    <a:srgbClr val="7F7F7F"/>
    <a:srgbClr val="E8E8E8"/>
    <a:srgbClr val="F9F9F9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3970" autoAdjust="0"/>
  </p:normalViewPr>
  <p:slideViewPr>
    <p:cSldViewPr snapToGrid="0">
      <p:cViewPr varScale="1">
        <p:scale>
          <a:sx n="108" d="100"/>
          <a:sy n="108" d="100"/>
        </p:scale>
        <p:origin x="702" y="108"/>
      </p:cViewPr>
      <p:guideLst>
        <p:guide orient="horz" pos="572"/>
        <p:guide pos="1890"/>
        <p:guide pos="2139"/>
        <p:guide pos="5110"/>
        <p:guide pos="143"/>
        <p:guide pos="3092"/>
        <p:guide pos="4407"/>
        <p:guide orient="horz" pos="1253"/>
        <p:guide orient="horz" pos="3884"/>
        <p:guide orient="horz" pos="240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27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EA8D246-96F9-40EF-A69B-0803C83E0C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7AA2ABD-DE36-44CE-AA87-92C728CE1A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D47DF-CD51-4663-BA6D-3A4DB838CDF6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7A833BF-961E-4FBE-88A9-8A0CCD241BA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408A937-9722-408B-AA9A-6228A5DDE2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DEE3C-FBD4-4B7E-81DE-FBA30AAF1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95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3DC5F6-2298-4C86-9D2C-569935EF2AB7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2797E5-D61B-4991-BEF8-7FC2024BD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997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797E5-D61B-4991-BEF8-7FC2024BDC8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708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797E5-D61B-4991-BEF8-7FC2024BDC8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7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797E5-D61B-4991-BEF8-7FC2024BDC8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089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797E5-D61B-4991-BEF8-7FC2024BDC8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33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797E5-D61B-4991-BEF8-7FC2024BDC8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904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797E5-D61B-4991-BEF8-7FC2024BDC8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166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797E5-D61B-4991-BEF8-7FC2024BDC8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520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797E5-D61B-4991-BEF8-7FC2024BDC8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89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797E5-D61B-4991-BEF8-7FC2024BDC8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643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797E5-D61B-4991-BEF8-7FC2024BDC8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537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797E5-D61B-4991-BEF8-7FC2024BDC8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179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797E5-D61B-4991-BEF8-7FC2024BDC8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884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797E5-D61B-4991-BEF8-7FC2024BDC8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230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797E5-D61B-4991-BEF8-7FC2024BDC8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716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797E5-D61B-4991-BEF8-7FC2024BDC8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77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боч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54C7F0-C469-48D4-83A0-5B0E4096EB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9475" b="71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Рисунок 21">
            <a:extLst>
              <a:ext uri="{FF2B5EF4-FFF2-40B4-BE49-F238E27FC236}">
                <a16:creationId xmlns:a16="http://schemas.microsoft.com/office/drawing/2014/main" id="{C170D138-23A6-499E-A881-72A43B0A8B2E}"/>
              </a:ext>
            </a:extLst>
          </p:cNvPr>
          <p:cNvSpPr/>
          <p:nvPr userDrawn="1"/>
        </p:nvSpPr>
        <p:spPr>
          <a:xfrm rot="10800000">
            <a:off x="0" y="-3"/>
            <a:ext cx="12192000" cy="6857999"/>
          </a:xfrm>
          <a:custGeom>
            <a:avLst/>
            <a:gdLst>
              <a:gd name="connsiteX0" fmla="*/ 0 w 12206347"/>
              <a:gd name="connsiteY0" fmla="*/ 0 h 6858636"/>
              <a:gd name="connsiteX1" fmla="*/ 12206348 w 12206347"/>
              <a:gd name="connsiteY1" fmla="*/ 0 h 6858636"/>
              <a:gd name="connsiteX2" fmla="*/ 12206348 w 12206347"/>
              <a:gd name="connsiteY2" fmla="*/ 6858636 h 6858636"/>
              <a:gd name="connsiteX3" fmla="*/ 0 w 12206347"/>
              <a:gd name="connsiteY3" fmla="*/ 6858636 h 685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47" h="6858636">
                <a:moveTo>
                  <a:pt x="0" y="0"/>
                </a:moveTo>
                <a:lnTo>
                  <a:pt x="12206348" y="0"/>
                </a:lnTo>
                <a:lnTo>
                  <a:pt x="12206348" y="6858636"/>
                </a:lnTo>
                <a:lnTo>
                  <a:pt x="0" y="6858636"/>
                </a:lnTo>
                <a:close/>
              </a:path>
            </a:pathLst>
          </a:custGeom>
          <a:gradFill>
            <a:gsLst>
              <a:gs pos="0">
                <a:schemeClr val="bg1">
                  <a:alpha val="85000"/>
                </a:schemeClr>
              </a:gs>
              <a:gs pos="68000">
                <a:schemeClr val="bg1"/>
              </a:gs>
            </a:gsLst>
            <a:lin ang="5400000" scaled="1"/>
          </a:gradFill>
          <a:ln w="16356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14A8794-D54E-4E01-9784-C6441D86DA71}"/>
              </a:ext>
            </a:extLst>
          </p:cNvPr>
          <p:cNvSpPr/>
          <p:nvPr userDrawn="1"/>
        </p:nvSpPr>
        <p:spPr>
          <a:xfrm>
            <a:off x="212758" y="365125"/>
            <a:ext cx="11979241" cy="96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179DFA4-9C9C-4851-9661-088CDA5783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104280"/>
            <a:ext cx="12190069" cy="75371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BE6DF29-AB61-4E97-8027-95214338D5C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2759" y="6212792"/>
            <a:ext cx="2366757" cy="534639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4F94E9F-09A3-4DE0-B8EE-951A1F73BF8C}"/>
              </a:ext>
            </a:extLst>
          </p:cNvPr>
          <p:cNvCxnSpPr>
            <a:cxnSpLocks/>
          </p:cNvCxnSpPr>
          <p:nvPr userDrawn="1"/>
        </p:nvCxnSpPr>
        <p:spPr>
          <a:xfrm>
            <a:off x="2579516" y="464830"/>
            <a:ext cx="0" cy="796188"/>
          </a:xfrm>
          <a:prstGeom prst="line">
            <a:avLst/>
          </a:prstGeom>
          <a:ln w="12700">
            <a:solidFill>
              <a:srgbClr val="007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Заголовок 34">
            <a:extLst>
              <a:ext uri="{FF2B5EF4-FFF2-40B4-BE49-F238E27FC236}">
                <a16:creationId xmlns:a16="http://schemas.microsoft.com/office/drawing/2014/main" id="{4B4A043C-F41C-4CE5-99CF-75FD3B1C55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7649" y="489528"/>
            <a:ext cx="9077953" cy="738664"/>
          </a:xfrm>
          <a:prstGeom prst="rect">
            <a:avLst/>
          </a:prstGeom>
        </p:spPr>
        <p:txBody>
          <a:bodyPr lIns="108000" tIns="0" rIns="36000" bIns="0" anchor="ctr" anchorCtr="0">
            <a:spAutoFit/>
          </a:bodyPr>
          <a:lstStyle>
            <a:lvl1pPr>
              <a:defRPr kumimoji="0" lang="ru-RU" sz="2400" b="0" i="0" u="none" strike="noStrike" cap="none" spc="0" normalizeH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iosCond" panose="020B0500000000000000" pitchFamily="34" charset="-52"/>
                <a:ea typeface="+mn-ea"/>
                <a:cs typeface="+mn-cs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ВТОРАЯ СТРОКА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E2691D5-5EE2-4648-9EF8-22AED68E81FE}"/>
              </a:ext>
            </a:extLst>
          </p:cNvPr>
          <p:cNvGrpSpPr/>
          <p:nvPr userDrawn="1"/>
        </p:nvGrpSpPr>
        <p:grpSpPr>
          <a:xfrm rot="10800000">
            <a:off x="10955922" y="3102562"/>
            <a:ext cx="1241398" cy="3758949"/>
            <a:chOff x="-5718" y="-10138"/>
            <a:chExt cx="1241398" cy="3758949"/>
          </a:xfrm>
        </p:grpSpPr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26837D41-1E7D-4141-ADCA-CF5CDEEA4B37}"/>
                </a:ext>
              </a:extLst>
            </p:cNvPr>
            <p:cNvGrpSpPr/>
            <p:nvPr userDrawn="1"/>
          </p:nvGrpSpPr>
          <p:grpSpPr>
            <a:xfrm>
              <a:off x="-4645" y="-10138"/>
              <a:ext cx="1240325" cy="1410300"/>
              <a:chOff x="-4645" y="-10138"/>
              <a:chExt cx="1240325" cy="1410300"/>
            </a:xfrm>
          </p:grpSpPr>
          <p:sp>
            <p:nvSpPr>
              <p:cNvPr id="33" name="Полилиния: фигура 32">
                <a:extLst>
                  <a:ext uri="{FF2B5EF4-FFF2-40B4-BE49-F238E27FC236}">
                    <a16:creationId xmlns:a16="http://schemas.microsoft.com/office/drawing/2014/main" id="{17B25AE0-1F84-428A-963F-676142C6AA68}"/>
                  </a:ext>
                </a:extLst>
              </p:cNvPr>
              <p:cNvSpPr/>
              <p:nvPr userDrawn="1"/>
            </p:nvSpPr>
            <p:spPr>
              <a:xfrm>
                <a:off x="319634" y="35305"/>
                <a:ext cx="342966" cy="1364857"/>
              </a:xfrm>
              <a:custGeom>
                <a:avLst/>
                <a:gdLst>
                  <a:gd name="connsiteX0" fmla="*/ 342966 w 342966"/>
                  <a:gd name="connsiteY0" fmla="*/ 0 h 1364857"/>
                  <a:gd name="connsiteX1" fmla="*/ 342966 w 342966"/>
                  <a:gd name="connsiteY1" fmla="*/ 1364857 h 1364857"/>
                  <a:gd name="connsiteX2" fmla="*/ 0 w 342966"/>
                  <a:gd name="connsiteY2" fmla="*/ 1364857 h 1364857"/>
                  <a:gd name="connsiteX3" fmla="*/ 0 w 342966"/>
                  <a:gd name="connsiteY3" fmla="*/ 342966 h 1364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2966" h="1364857">
                    <a:moveTo>
                      <a:pt x="342966" y="0"/>
                    </a:moveTo>
                    <a:lnTo>
                      <a:pt x="342966" y="1364857"/>
                    </a:lnTo>
                    <a:lnTo>
                      <a:pt x="0" y="1364857"/>
                    </a:lnTo>
                    <a:lnTo>
                      <a:pt x="0" y="342966"/>
                    </a:lnTo>
                    <a:close/>
                  </a:path>
                </a:pathLst>
              </a:custGeom>
              <a:solidFill>
                <a:srgbClr val="CCCCCC"/>
              </a:solidFill>
              <a:ln w="5153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34" name="Рисунок 8">
                <a:extLst>
                  <a:ext uri="{FF2B5EF4-FFF2-40B4-BE49-F238E27FC236}">
                    <a16:creationId xmlns:a16="http://schemas.microsoft.com/office/drawing/2014/main" id="{4ACAAF6F-B120-4241-9D03-45A5EF1ECFC2}"/>
                  </a:ext>
                </a:extLst>
              </p:cNvPr>
              <p:cNvSpPr/>
              <p:nvPr/>
            </p:nvSpPr>
            <p:spPr>
              <a:xfrm>
                <a:off x="311205" y="-10138"/>
                <a:ext cx="924475" cy="927900"/>
              </a:xfrm>
              <a:custGeom>
                <a:avLst/>
                <a:gdLst>
                  <a:gd name="connsiteX0" fmla="*/ 1568482 w 1568481"/>
                  <a:gd name="connsiteY0" fmla="*/ 0 h 1574291"/>
                  <a:gd name="connsiteX1" fmla="*/ 583597 w 1568481"/>
                  <a:gd name="connsiteY1" fmla="*/ 988505 h 1574291"/>
                  <a:gd name="connsiteX2" fmla="*/ 1715 w 1568481"/>
                  <a:gd name="connsiteY2" fmla="*/ 1572578 h 1574291"/>
                  <a:gd name="connsiteX3" fmla="*/ 0 w 1568481"/>
                  <a:gd name="connsiteY3" fmla="*/ 1574292 h 1574291"/>
                  <a:gd name="connsiteX4" fmla="*/ 381 w 1568481"/>
                  <a:gd name="connsiteY4" fmla="*/ 739045 h 1574291"/>
                  <a:gd name="connsiteX5" fmla="*/ 1715 w 1568481"/>
                  <a:gd name="connsiteY5" fmla="*/ 737711 h 1574291"/>
                  <a:gd name="connsiteX6" fmla="*/ 583597 w 1568481"/>
                  <a:gd name="connsiteY6" fmla="*/ 155829 h 1574291"/>
                  <a:gd name="connsiteX7" fmla="*/ 739426 w 1568481"/>
                  <a:gd name="connsiteY7" fmla="*/ 0 h 1574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68481" h="1574291">
                    <a:moveTo>
                      <a:pt x="1568482" y="0"/>
                    </a:moveTo>
                    <a:lnTo>
                      <a:pt x="583597" y="988505"/>
                    </a:lnTo>
                    <a:lnTo>
                      <a:pt x="1715" y="1572578"/>
                    </a:lnTo>
                    <a:lnTo>
                      <a:pt x="0" y="1574292"/>
                    </a:lnTo>
                    <a:lnTo>
                      <a:pt x="381" y="739045"/>
                    </a:lnTo>
                    <a:lnTo>
                      <a:pt x="1715" y="737711"/>
                    </a:lnTo>
                    <a:lnTo>
                      <a:pt x="583597" y="155829"/>
                    </a:lnTo>
                    <a:lnTo>
                      <a:pt x="739426" y="0"/>
                    </a:lnTo>
                    <a:close/>
                  </a:path>
                </a:pathLst>
              </a:custGeom>
              <a:solidFill>
                <a:srgbClr val="B3B3B3"/>
              </a:solidFill>
              <a:ln w="51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: фигура 35">
                <a:extLst>
                  <a:ext uri="{FF2B5EF4-FFF2-40B4-BE49-F238E27FC236}">
                    <a16:creationId xmlns:a16="http://schemas.microsoft.com/office/drawing/2014/main" id="{8522059F-249F-499B-972B-EA99FF10695C}"/>
                  </a:ext>
                </a:extLst>
              </p:cNvPr>
              <p:cNvSpPr/>
              <p:nvPr/>
            </p:nvSpPr>
            <p:spPr>
              <a:xfrm>
                <a:off x="-4645" y="-10136"/>
                <a:ext cx="772450" cy="1410297"/>
              </a:xfrm>
              <a:custGeom>
                <a:avLst/>
                <a:gdLst>
                  <a:gd name="connsiteX0" fmla="*/ 772450 w 772450"/>
                  <a:gd name="connsiteY0" fmla="*/ 0 h 1410297"/>
                  <a:gd name="connsiteX1" fmla="*/ 334662 w 772450"/>
                  <a:gd name="connsiteY1" fmla="*/ 437789 h 1410297"/>
                  <a:gd name="connsiteX2" fmla="*/ 334662 w 772450"/>
                  <a:gd name="connsiteY2" fmla="*/ 1410297 h 1410297"/>
                  <a:gd name="connsiteX3" fmla="*/ 0 w 772450"/>
                  <a:gd name="connsiteY3" fmla="*/ 1410297 h 1410297"/>
                  <a:gd name="connsiteX4" fmla="*/ 832 w 772450"/>
                  <a:gd name="connsiteY4" fmla="*/ 1905 h 141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450" h="1410297">
                    <a:moveTo>
                      <a:pt x="772450" y="0"/>
                    </a:moveTo>
                    <a:lnTo>
                      <a:pt x="334662" y="437789"/>
                    </a:lnTo>
                    <a:lnTo>
                      <a:pt x="334662" y="1410297"/>
                    </a:lnTo>
                    <a:lnTo>
                      <a:pt x="0" y="1410297"/>
                    </a:lnTo>
                    <a:lnTo>
                      <a:pt x="832" y="1905"/>
                    </a:lnTo>
                    <a:close/>
                  </a:path>
                </a:pathLst>
              </a:custGeom>
              <a:solidFill>
                <a:srgbClr val="0070C0"/>
              </a:solidFill>
              <a:ln w="6328" cap="flat">
                <a:noFill/>
                <a:prstDash val="solid"/>
                <a:miter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endParaRPr lang="ru-RU"/>
              </a:p>
            </p:txBody>
          </p:sp>
        </p:grp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4D6D8812-DDB2-473B-A0AE-8B2FA26FE971}"/>
                </a:ext>
              </a:extLst>
            </p:cNvPr>
            <p:cNvGrpSpPr/>
            <p:nvPr userDrawn="1"/>
          </p:nvGrpSpPr>
          <p:grpSpPr>
            <a:xfrm>
              <a:off x="-5718" y="1400165"/>
              <a:ext cx="668318" cy="2348646"/>
              <a:chOff x="-5718" y="1400165"/>
              <a:chExt cx="668318" cy="2348646"/>
            </a:xfrm>
          </p:grpSpPr>
          <p:sp>
            <p:nvSpPr>
              <p:cNvPr id="30" name="Полилиния: фигура 29">
                <a:extLst>
                  <a:ext uri="{FF2B5EF4-FFF2-40B4-BE49-F238E27FC236}">
                    <a16:creationId xmlns:a16="http://schemas.microsoft.com/office/drawing/2014/main" id="{D8BBABAF-CB43-4AA0-BEF2-ED87F31C5995}"/>
                  </a:ext>
                </a:extLst>
              </p:cNvPr>
              <p:cNvSpPr/>
              <p:nvPr/>
            </p:nvSpPr>
            <p:spPr>
              <a:xfrm>
                <a:off x="319634" y="1400165"/>
                <a:ext cx="342966" cy="2044199"/>
              </a:xfrm>
              <a:custGeom>
                <a:avLst/>
                <a:gdLst>
                  <a:gd name="connsiteX0" fmla="*/ 0 w 342966"/>
                  <a:gd name="connsiteY0" fmla="*/ 0 h 2044199"/>
                  <a:gd name="connsiteX1" fmla="*/ 342966 w 342966"/>
                  <a:gd name="connsiteY1" fmla="*/ 0 h 2044199"/>
                  <a:gd name="connsiteX2" fmla="*/ 342966 w 342966"/>
                  <a:gd name="connsiteY2" fmla="*/ 1701233 h 2044199"/>
                  <a:gd name="connsiteX3" fmla="*/ 0 w 342966"/>
                  <a:gd name="connsiteY3" fmla="*/ 2044199 h 2044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2966" h="2044199">
                    <a:moveTo>
                      <a:pt x="0" y="0"/>
                    </a:moveTo>
                    <a:lnTo>
                      <a:pt x="342966" y="0"/>
                    </a:lnTo>
                    <a:lnTo>
                      <a:pt x="342966" y="1701233"/>
                    </a:lnTo>
                    <a:lnTo>
                      <a:pt x="0" y="2044199"/>
                    </a:lnTo>
                    <a:close/>
                  </a:path>
                </a:pathLst>
              </a:custGeom>
              <a:solidFill>
                <a:srgbClr val="CCCCCC"/>
              </a:solidFill>
              <a:ln w="5153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31" name="Полилиния: фигура 30">
                <a:extLst>
                  <a:ext uri="{FF2B5EF4-FFF2-40B4-BE49-F238E27FC236}">
                    <a16:creationId xmlns:a16="http://schemas.microsoft.com/office/drawing/2014/main" id="{8414FD75-5B90-41D4-9AEC-282E7F226490}"/>
                  </a:ext>
                </a:extLst>
              </p:cNvPr>
              <p:cNvSpPr/>
              <p:nvPr userDrawn="1"/>
            </p:nvSpPr>
            <p:spPr>
              <a:xfrm>
                <a:off x="0" y="2823767"/>
                <a:ext cx="330523" cy="925044"/>
              </a:xfrm>
              <a:custGeom>
                <a:avLst/>
                <a:gdLst>
                  <a:gd name="connsiteX0" fmla="*/ 330523 w 330523"/>
                  <a:gd name="connsiteY0" fmla="*/ 0 h 925044"/>
                  <a:gd name="connsiteX1" fmla="*/ 330523 w 330523"/>
                  <a:gd name="connsiteY1" fmla="*/ 608176 h 925044"/>
                  <a:gd name="connsiteX2" fmla="*/ 0 w 330523"/>
                  <a:gd name="connsiteY2" fmla="*/ 925044 h 925044"/>
                  <a:gd name="connsiteX3" fmla="*/ 0 w 330523"/>
                  <a:gd name="connsiteY3" fmla="*/ 318820 h 925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0523" h="925044">
                    <a:moveTo>
                      <a:pt x="330523" y="0"/>
                    </a:moveTo>
                    <a:lnTo>
                      <a:pt x="330523" y="608176"/>
                    </a:lnTo>
                    <a:lnTo>
                      <a:pt x="0" y="925044"/>
                    </a:lnTo>
                    <a:lnTo>
                      <a:pt x="0" y="318820"/>
                    </a:lnTo>
                    <a:close/>
                  </a:path>
                </a:pathLst>
              </a:custGeom>
              <a:solidFill>
                <a:srgbClr val="B3B3B3"/>
              </a:solidFill>
              <a:ln w="5209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32" name="Полилиния: фигура 31">
                <a:extLst>
                  <a:ext uri="{FF2B5EF4-FFF2-40B4-BE49-F238E27FC236}">
                    <a16:creationId xmlns:a16="http://schemas.microsoft.com/office/drawing/2014/main" id="{1B3723EE-E848-4DC7-98FD-8C846CA90328}"/>
                  </a:ext>
                </a:extLst>
              </p:cNvPr>
              <p:cNvSpPr/>
              <p:nvPr userDrawn="1"/>
            </p:nvSpPr>
            <p:spPr>
              <a:xfrm>
                <a:off x="-5718" y="1400165"/>
                <a:ext cx="335735" cy="1816313"/>
              </a:xfrm>
              <a:custGeom>
                <a:avLst/>
                <a:gdLst>
                  <a:gd name="connsiteX0" fmla="*/ 1073 w 335735"/>
                  <a:gd name="connsiteY0" fmla="*/ 0 h 1816313"/>
                  <a:gd name="connsiteX1" fmla="*/ 335735 w 335735"/>
                  <a:gd name="connsiteY1" fmla="*/ 0 h 1816313"/>
                  <a:gd name="connsiteX2" fmla="*/ 335735 w 335735"/>
                  <a:gd name="connsiteY2" fmla="*/ 1482483 h 1816313"/>
                  <a:gd name="connsiteX3" fmla="*/ 0 w 335735"/>
                  <a:gd name="connsiteY3" fmla="*/ 1816313 h 1816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735" h="1816313">
                    <a:moveTo>
                      <a:pt x="1073" y="0"/>
                    </a:moveTo>
                    <a:lnTo>
                      <a:pt x="335735" y="0"/>
                    </a:lnTo>
                    <a:lnTo>
                      <a:pt x="335735" y="1482483"/>
                    </a:lnTo>
                    <a:lnTo>
                      <a:pt x="0" y="181631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1">
                      <a:lumMod val="50000"/>
                    </a:schemeClr>
                  </a:gs>
                  <a:gs pos="0">
                    <a:srgbClr val="0070C0"/>
                  </a:gs>
                </a:gsLst>
                <a:lin ang="5400000" scaled="1"/>
              </a:gradFill>
              <a:ln w="6328" cap="flat">
                <a:noFill/>
                <a:prstDash val="solid"/>
                <a:miter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endParaRPr lang="ru-RU" dirty="0"/>
              </a:p>
            </p:txBody>
          </p:sp>
        </p:grpSp>
      </p:grpSp>
      <p:sp>
        <p:nvSpPr>
          <p:cNvPr id="26" name="Номер слайда 3">
            <a:extLst>
              <a:ext uri="{FF2B5EF4-FFF2-40B4-BE49-F238E27FC236}">
                <a16:creationId xmlns:a16="http://schemas.microsoft.com/office/drawing/2014/main" id="{B0579770-DD95-47FD-8DB4-7859AB98D009}"/>
              </a:ext>
            </a:extLst>
          </p:cNvPr>
          <p:cNvSpPr txBox="1">
            <a:spLocks/>
          </p:cNvSpPr>
          <p:nvPr userDrawn="1"/>
        </p:nvSpPr>
        <p:spPr>
          <a:xfrm>
            <a:off x="11147761" y="6570399"/>
            <a:ext cx="921538" cy="2462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30D8659F-8E85-44FE-A9EA-48E97090DF1B}"/>
              </a:ext>
            </a:extLst>
          </p:cNvPr>
          <p:cNvGrpSpPr/>
          <p:nvPr userDrawn="1"/>
        </p:nvGrpSpPr>
        <p:grpSpPr>
          <a:xfrm>
            <a:off x="-4645" y="-10138"/>
            <a:ext cx="1240325" cy="1410300"/>
            <a:chOff x="-4645" y="-10138"/>
            <a:chExt cx="1240325" cy="1410300"/>
          </a:xfrm>
        </p:grpSpPr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6661B2F5-95CB-4823-83AA-468166FF8A66}"/>
                </a:ext>
              </a:extLst>
            </p:cNvPr>
            <p:cNvSpPr/>
            <p:nvPr/>
          </p:nvSpPr>
          <p:spPr>
            <a:xfrm>
              <a:off x="319634" y="35305"/>
              <a:ext cx="342966" cy="1364857"/>
            </a:xfrm>
            <a:custGeom>
              <a:avLst/>
              <a:gdLst>
                <a:gd name="connsiteX0" fmla="*/ 342966 w 342966"/>
                <a:gd name="connsiteY0" fmla="*/ 0 h 1364857"/>
                <a:gd name="connsiteX1" fmla="*/ 342966 w 342966"/>
                <a:gd name="connsiteY1" fmla="*/ 1364857 h 1364857"/>
                <a:gd name="connsiteX2" fmla="*/ 0 w 342966"/>
                <a:gd name="connsiteY2" fmla="*/ 1364857 h 1364857"/>
                <a:gd name="connsiteX3" fmla="*/ 0 w 342966"/>
                <a:gd name="connsiteY3" fmla="*/ 342966 h 136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66" h="1364857">
                  <a:moveTo>
                    <a:pt x="342966" y="0"/>
                  </a:moveTo>
                  <a:lnTo>
                    <a:pt x="342966" y="1364857"/>
                  </a:lnTo>
                  <a:lnTo>
                    <a:pt x="0" y="1364857"/>
                  </a:lnTo>
                  <a:lnTo>
                    <a:pt x="0" y="342966"/>
                  </a:lnTo>
                  <a:close/>
                </a:path>
              </a:pathLst>
            </a:custGeom>
            <a:solidFill>
              <a:srgbClr val="CCCCCC"/>
            </a:solidFill>
            <a:ln w="515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24" name="Рисунок 8">
              <a:extLst>
                <a:ext uri="{FF2B5EF4-FFF2-40B4-BE49-F238E27FC236}">
                  <a16:creationId xmlns:a16="http://schemas.microsoft.com/office/drawing/2014/main" id="{8C4FA76D-8F6B-45FA-9565-DDFEB99627A9}"/>
                </a:ext>
              </a:extLst>
            </p:cNvPr>
            <p:cNvSpPr/>
            <p:nvPr/>
          </p:nvSpPr>
          <p:spPr>
            <a:xfrm>
              <a:off x="311205" y="-10138"/>
              <a:ext cx="924475" cy="927900"/>
            </a:xfrm>
            <a:custGeom>
              <a:avLst/>
              <a:gdLst>
                <a:gd name="connsiteX0" fmla="*/ 1568482 w 1568481"/>
                <a:gd name="connsiteY0" fmla="*/ 0 h 1574291"/>
                <a:gd name="connsiteX1" fmla="*/ 583597 w 1568481"/>
                <a:gd name="connsiteY1" fmla="*/ 988505 h 1574291"/>
                <a:gd name="connsiteX2" fmla="*/ 1715 w 1568481"/>
                <a:gd name="connsiteY2" fmla="*/ 1572578 h 1574291"/>
                <a:gd name="connsiteX3" fmla="*/ 0 w 1568481"/>
                <a:gd name="connsiteY3" fmla="*/ 1574292 h 1574291"/>
                <a:gd name="connsiteX4" fmla="*/ 381 w 1568481"/>
                <a:gd name="connsiteY4" fmla="*/ 739045 h 1574291"/>
                <a:gd name="connsiteX5" fmla="*/ 1715 w 1568481"/>
                <a:gd name="connsiteY5" fmla="*/ 737711 h 1574291"/>
                <a:gd name="connsiteX6" fmla="*/ 583597 w 1568481"/>
                <a:gd name="connsiteY6" fmla="*/ 155829 h 1574291"/>
                <a:gd name="connsiteX7" fmla="*/ 739426 w 1568481"/>
                <a:gd name="connsiteY7" fmla="*/ 0 h 157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8481" h="1574291">
                  <a:moveTo>
                    <a:pt x="1568482" y="0"/>
                  </a:moveTo>
                  <a:lnTo>
                    <a:pt x="583597" y="988505"/>
                  </a:lnTo>
                  <a:lnTo>
                    <a:pt x="1715" y="1572578"/>
                  </a:lnTo>
                  <a:lnTo>
                    <a:pt x="0" y="1574292"/>
                  </a:lnTo>
                  <a:lnTo>
                    <a:pt x="381" y="739045"/>
                  </a:lnTo>
                  <a:lnTo>
                    <a:pt x="1715" y="737711"/>
                  </a:lnTo>
                  <a:lnTo>
                    <a:pt x="583597" y="155829"/>
                  </a:lnTo>
                  <a:lnTo>
                    <a:pt x="739426" y="0"/>
                  </a:lnTo>
                  <a:close/>
                </a:path>
              </a:pathLst>
            </a:custGeom>
            <a:solidFill>
              <a:srgbClr val="B3B3B3"/>
            </a:solidFill>
            <a:ln w="51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B4856AAA-50A8-4D67-863F-0136286B12B6}"/>
                </a:ext>
              </a:extLst>
            </p:cNvPr>
            <p:cNvSpPr/>
            <p:nvPr/>
          </p:nvSpPr>
          <p:spPr>
            <a:xfrm>
              <a:off x="-4645" y="-10136"/>
              <a:ext cx="772450" cy="1410297"/>
            </a:xfrm>
            <a:custGeom>
              <a:avLst/>
              <a:gdLst>
                <a:gd name="connsiteX0" fmla="*/ 772450 w 772450"/>
                <a:gd name="connsiteY0" fmla="*/ 0 h 1410297"/>
                <a:gd name="connsiteX1" fmla="*/ 334662 w 772450"/>
                <a:gd name="connsiteY1" fmla="*/ 437789 h 1410297"/>
                <a:gd name="connsiteX2" fmla="*/ 334662 w 772450"/>
                <a:gd name="connsiteY2" fmla="*/ 1410297 h 1410297"/>
                <a:gd name="connsiteX3" fmla="*/ 0 w 772450"/>
                <a:gd name="connsiteY3" fmla="*/ 1410297 h 1410297"/>
                <a:gd name="connsiteX4" fmla="*/ 832 w 772450"/>
                <a:gd name="connsiteY4" fmla="*/ 1905 h 141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2450" h="1410297">
                  <a:moveTo>
                    <a:pt x="772450" y="0"/>
                  </a:moveTo>
                  <a:lnTo>
                    <a:pt x="334662" y="437789"/>
                  </a:lnTo>
                  <a:lnTo>
                    <a:pt x="334662" y="1410297"/>
                  </a:lnTo>
                  <a:lnTo>
                    <a:pt x="0" y="1410297"/>
                  </a:lnTo>
                  <a:lnTo>
                    <a:pt x="832" y="1905"/>
                  </a:lnTo>
                  <a:close/>
                </a:path>
              </a:pathLst>
            </a:custGeom>
            <a:solidFill>
              <a:srgbClr val="0070C0"/>
            </a:solidFill>
            <a:ln w="6328" cap="flat">
              <a:noFill/>
              <a:prstDash val="solid"/>
              <a:miter/>
            </a:ln>
            <a:effectLst/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01967560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Рисунок 14">
            <a:extLst>
              <a:ext uri="{FF2B5EF4-FFF2-40B4-BE49-F238E27FC236}">
                <a16:creationId xmlns:a16="http://schemas.microsoft.com/office/drawing/2014/main" id="{3AB6E8EB-1BB9-4A95-89F7-2B20872803C7}"/>
              </a:ext>
            </a:extLst>
          </p:cNvPr>
          <p:cNvSpPr/>
          <p:nvPr userDrawn="1"/>
        </p:nvSpPr>
        <p:spPr>
          <a:xfrm rot="10800000">
            <a:off x="9381987" y="4046673"/>
            <a:ext cx="2819143" cy="2819143"/>
          </a:xfrm>
          <a:custGeom>
            <a:avLst/>
            <a:gdLst>
              <a:gd name="connsiteX0" fmla="*/ 0 w 3295775"/>
              <a:gd name="connsiteY0" fmla="*/ 3295775 h 3295775"/>
              <a:gd name="connsiteX1" fmla="*/ 3295775 w 3295775"/>
              <a:gd name="connsiteY1" fmla="*/ 0 h 3295775"/>
              <a:gd name="connsiteX2" fmla="*/ 0 w 3295775"/>
              <a:gd name="connsiteY2" fmla="*/ 0 h 329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95775" h="3295775">
                <a:moveTo>
                  <a:pt x="0" y="3295775"/>
                </a:moveTo>
                <a:lnTo>
                  <a:pt x="3295775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70C0"/>
              </a:gs>
            </a:gsLst>
            <a:lin ang="5400000" scaled="1"/>
          </a:gradFill>
          <a:ln w="632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ru-RU"/>
          </a:p>
        </p:txBody>
      </p:sp>
      <p:pic>
        <p:nvPicPr>
          <p:cNvPr id="40" name="Рисунок 39" descr="Изображение выглядит как внутренний, здание, фотография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93CC6CD6-1C80-482C-9689-0B62F22CF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50568"/>
            <a:ext cx="2593866" cy="5398935"/>
          </a:xfrm>
          <a:custGeom>
            <a:avLst/>
            <a:gdLst>
              <a:gd name="connsiteX0" fmla="*/ 0 w 2593866"/>
              <a:gd name="connsiteY0" fmla="*/ 0 h 5095953"/>
              <a:gd name="connsiteX1" fmla="*/ 2593866 w 2593866"/>
              <a:gd name="connsiteY1" fmla="*/ 0 h 5095953"/>
              <a:gd name="connsiteX2" fmla="*/ 2593866 w 2593866"/>
              <a:gd name="connsiteY2" fmla="*/ 5095953 h 5095953"/>
              <a:gd name="connsiteX3" fmla="*/ 0 w 2593866"/>
              <a:gd name="connsiteY3" fmla="*/ 5095953 h 5095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3866" h="5095953">
                <a:moveTo>
                  <a:pt x="0" y="0"/>
                </a:moveTo>
                <a:lnTo>
                  <a:pt x="2593866" y="0"/>
                </a:lnTo>
                <a:lnTo>
                  <a:pt x="2593866" y="5095953"/>
                </a:lnTo>
                <a:lnTo>
                  <a:pt x="0" y="5095953"/>
                </a:lnTo>
                <a:close/>
              </a:path>
            </a:pathLst>
          </a:custGeom>
        </p:spPr>
      </p:pic>
      <p:sp>
        <p:nvSpPr>
          <p:cNvPr id="41" name="Рисунок 21">
            <a:extLst>
              <a:ext uri="{FF2B5EF4-FFF2-40B4-BE49-F238E27FC236}">
                <a16:creationId xmlns:a16="http://schemas.microsoft.com/office/drawing/2014/main" id="{6CE463C5-FC84-4444-BDE4-CDBEDF9BFE96}"/>
              </a:ext>
            </a:extLst>
          </p:cNvPr>
          <p:cNvSpPr/>
          <p:nvPr userDrawn="1"/>
        </p:nvSpPr>
        <p:spPr>
          <a:xfrm rot="10800000">
            <a:off x="1" y="-380"/>
            <a:ext cx="2596468" cy="6858636"/>
          </a:xfrm>
          <a:custGeom>
            <a:avLst/>
            <a:gdLst>
              <a:gd name="connsiteX0" fmla="*/ 0 w 12206347"/>
              <a:gd name="connsiteY0" fmla="*/ 0 h 6858636"/>
              <a:gd name="connsiteX1" fmla="*/ 12206348 w 12206347"/>
              <a:gd name="connsiteY1" fmla="*/ 0 h 6858636"/>
              <a:gd name="connsiteX2" fmla="*/ 12206348 w 12206347"/>
              <a:gd name="connsiteY2" fmla="*/ 6858636 h 6858636"/>
              <a:gd name="connsiteX3" fmla="*/ 0 w 12206347"/>
              <a:gd name="connsiteY3" fmla="*/ 6858636 h 685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47" h="6858636">
                <a:moveTo>
                  <a:pt x="0" y="0"/>
                </a:moveTo>
                <a:lnTo>
                  <a:pt x="12206348" y="0"/>
                </a:lnTo>
                <a:lnTo>
                  <a:pt x="12206348" y="6858636"/>
                </a:lnTo>
                <a:lnTo>
                  <a:pt x="0" y="6858636"/>
                </a:lnTo>
                <a:close/>
              </a:path>
            </a:pathLst>
          </a:custGeom>
          <a:gradFill>
            <a:gsLst>
              <a:gs pos="0">
                <a:srgbClr val="0070C0">
                  <a:alpha val="38000"/>
                </a:srgbClr>
              </a:gs>
              <a:gs pos="100000">
                <a:schemeClr val="bg1">
                  <a:lumMod val="50000"/>
                  <a:alpha val="0"/>
                </a:schemeClr>
              </a:gs>
            </a:gsLst>
            <a:lin ang="5400000" scaled="1"/>
          </a:gradFill>
          <a:ln w="16356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2" name="Рисунок 21">
            <a:extLst>
              <a:ext uri="{FF2B5EF4-FFF2-40B4-BE49-F238E27FC236}">
                <a16:creationId xmlns:a16="http://schemas.microsoft.com/office/drawing/2014/main" id="{DB0E8524-6BEF-41B5-8068-A9BF8D49668E}"/>
              </a:ext>
            </a:extLst>
          </p:cNvPr>
          <p:cNvSpPr/>
          <p:nvPr userDrawn="1"/>
        </p:nvSpPr>
        <p:spPr>
          <a:xfrm rot="10800000">
            <a:off x="1" y="-380"/>
            <a:ext cx="2596468" cy="6858636"/>
          </a:xfrm>
          <a:custGeom>
            <a:avLst/>
            <a:gdLst>
              <a:gd name="connsiteX0" fmla="*/ 0 w 12206347"/>
              <a:gd name="connsiteY0" fmla="*/ 0 h 6858636"/>
              <a:gd name="connsiteX1" fmla="*/ 12206348 w 12206347"/>
              <a:gd name="connsiteY1" fmla="*/ 0 h 6858636"/>
              <a:gd name="connsiteX2" fmla="*/ 12206348 w 12206347"/>
              <a:gd name="connsiteY2" fmla="*/ 6858636 h 6858636"/>
              <a:gd name="connsiteX3" fmla="*/ 0 w 12206347"/>
              <a:gd name="connsiteY3" fmla="*/ 6858636 h 685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47" h="6858636">
                <a:moveTo>
                  <a:pt x="0" y="0"/>
                </a:moveTo>
                <a:lnTo>
                  <a:pt x="12206348" y="0"/>
                </a:lnTo>
                <a:lnTo>
                  <a:pt x="12206348" y="6858636"/>
                </a:lnTo>
                <a:lnTo>
                  <a:pt x="0" y="6858636"/>
                </a:lnTo>
                <a:close/>
              </a:path>
            </a:pathLst>
          </a:custGeom>
          <a:gradFill>
            <a:gsLst>
              <a:gs pos="23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 w="16356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3" name="Рисунок 14">
            <a:extLst>
              <a:ext uri="{FF2B5EF4-FFF2-40B4-BE49-F238E27FC236}">
                <a16:creationId xmlns:a16="http://schemas.microsoft.com/office/drawing/2014/main" id="{50BC819B-2599-4FD8-A843-57CC73013358}"/>
              </a:ext>
            </a:extLst>
          </p:cNvPr>
          <p:cNvSpPr/>
          <p:nvPr userDrawn="1"/>
        </p:nvSpPr>
        <p:spPr>
          <a:xfrm>
            <a:off x="-2801" y="-1869"/>
            <a:ext cx="2819143" cy="2819143"/>
          </a:xfrm>
          <a:custGeom>
            <a:avLst/>
            <a:gdLst>
              <a:gd name="connsiteX0" fmla="*/ 0 w 3295775"/>
              <a:gd name="connsiteY0" fmla="*/ 3295775 h 3295775"/>
              <a:gd name="connsiteX1" fmla="*/ 3295775 w 3295775"/>
              <a:gd name="connsiteY1" fmla="*/ 0 h 3295775"/>
              <a:gd name="connsiteX2" fmla="*/ 0 w 3295775"/>
              <a:gd name="connsiteY2" fmla="*/ 0 h 329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95775" h="3295775">
                <a:moveTo>
                  <a:pt x="0" y="3295775"/>
                </a:moveTo>
                <a:lnTo>
                  <a:pt x="3295775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50000"/>
                </a:schemeClr>
              </a:gs>
              <a:gs pos="0">
                <a:srgbClr val="0070C0"/>
              </a:gs>
            </a:gsLst>
            <a:lin ang="5400000" scaled="1"/>
          </a:gradFill>
          <a:ln w="632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ru-RU"/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207B1787-2790-4215-8414-89B0423A5B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3151"/>
            <a:ext cx="12192000" cy="753719"/>
          </a:xfrm>
          <a:prstGeom prst="rect">
            <a:avLst/>
          </a:prstGeom>
        </p:spPr>
      </p:pic>
      <p:sp>
        <p:nvSpPr>
          <p:cNvPr id="45" name="Рисунок 19">
            <a:extLst>
              <a:ext uri="{FF2B5EF4-FFF2-40B4-BE49-F238E27FC236}">
                <a16:creationId xmlns:a16="http://schemas.microsoft.com/office/drawing/2014/main" id="{46A7BCB5-15AC-4BB4-AC76-12D5ED8A391A}"/>
              </a:ext>
            </a:extLst>
          </p:cNvPr>
          <p:cNvSpPr/>
          <p:nvPr userDrawn="1"/>
        </p:nvSpPr>
        <p:spPr>
          <a:xfrm>
            <a:off x="642496" y="-5080"/>
            <a:ext cx="1065893" cy="1066799"/>
          </a:xfrm>
          <a:custGeom>
            <a:avLst/>
            <a:gdLst>
              <a:gd name="connsiteX0" fmla="*/ 1793367 w 1793366"/>
              <a:gd name="connsiteY0" fmla="*/ 0 h 1794891"/>
              <a:gd name="connsiteX1" fmla="*/ 572834 w 1793366"/>
              <a:gd name="connsiteY1" fmla="*/ 1219962 h 1794891"/>
              <a:gd name="connsiteX2" fmla="*/ 1715 w 1793366"/>
              <a:gd name="connsiteY2" fmla="*/ 1793177 h 1794891"/>
              <a:gd name="connsiteX3" fmla="*/ 0 w 1793366"/>
              <a:gd name="connsiteY3" fmla="*/ 1794891 h 1794891"/>
              <a:gd name="connsiteX4" fmla="*/ 381 w 1793366"/>
              <a:gd name="connsiteY4" fmla="*/ 975074 h 1794891"/>
              <a:gd name="connsiteX5" fmla="*/ 1715 w 1793366"/>
              <a:gd name="connsiteY5" fmla="*/ 973741 h 1794891"/>
              <a:gd name="connsiteX6" fmla="*/ 572834 w 1793366"/>
              <a:gd name="connsiteY6" fmla="*/ 402622 h 1794891"/>
              <a:gd name="connsiteX7" fmla="*/ 979646 w 1793366"/>
              <a:gd name="connsiteY7" fmla="*/ 0 h 179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3366" h="1794891">
                <a:moveTo>
                  <a:pt x="1793367" y="0"/>
                </a:moveTo>
                <a:lnTo>
                  <a:pt x="572834" y="1219962"/>
                </a:lnTo>
                <a:lnTo>
                  <a:pt x="1715" y="1793177"/>
                </a:lnTo>
                <a:lnTo>
                  <a:pt x="0" y="1794891"/>
                </a:lnTo>
                <a:lnTo>
                  <a:pt x="381" y="975074"/>
                </a:lnTo>
                <a:lnTo>
                  <a:pt x="1715" y="973741"/>
                </a:lnTo>
                <a:lnTo>
                  <a:pt x="572834" y="402622"/>
                </a:lnTo>
                <a:lnTo>
                  <a:pt x="979646" y="0"/>
                </a:lnTo>
                <a:close/>
              </a:path>
            </a:pathLst>
          </a:custGeom>
          <a:solidFill>
            <a:srgbClr val="E4E3E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008255F3-BC9F-423E-AFAC-7B5A74E405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090" y="6104280"/>
            <a:ext cx="12192000" cy="757467"/>
          </a:xfrm>
          <a:prstGeom prst="rect">
            <a:avLst/>
          </a:prstGeom>
        </p:spPr>
      </p:pic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866406F9-8CAC-4749-A23A-A1ED55EB00BA}"/>
              </a:ext>
            </a:extLst>
          </p:cNvPr>
          <p:cNvGrpSpPr/>
          <p:nvPr userDrawn="1"/>
        </p:nvGrpSpPr>
        <p:grpSpPr>
          <a:xfrm>
            <a:off x="1910178" y="-5183"/>
            <a:ext cx="1376751" cy="356829"/>
            <a:chOff x="5395912" y="3137875"/>
            <a:chExt cx="2225747" cy="576874"/>
          </a:xfrm>
        </p:grpSpPr>
        <p:sp>
          <p:nvSpPr>
            <p:cNvPr id="48" name="Рисунок 10">
              <a:extLst>
                <a:ext uri="{FF2B5EF4-FFF2-40B4-BE49-F238E27FC236}">
                  <a16:creationId xmlns:a16="http://schemas.microsoft.com/office/drawing/2014/main" id="{4495A21D-76BA-4F54-AD79-82F3147FE4EB}"/>
                </a:ext>
              </a:extLst>
            </p:cNvPr>
            <p:cNvSpPr/>
            <p:nvPr/>
          </p:nvSpPr>
          <p:spPr>
            <a:xfrm>
              <a:off x="5395912" y="3138487"/>
              <a:ext cx="1403699" cy="576262"/>
            </a:xfrm>
            <a:custGeom>
              <a:avLst/>
              <a:gdLst>
                <a:gd name="connsiteX0" fmla="*/ 0 w 1403699"/>
                <a:gd name="connsiteY0" fmla="*/ 576263 h 576262"/>
                <a:gd name="connsiteX1" fmla="*/ 580073 w 1403699"/>
                <a:gd name="connsiteY1" fmla="*/ 0 h 576262"/>
                <a:gd name="connsiteX2" fmla="*/ 1403699 w 1403699"/>
                <a:gd name="connsiteY2" fmla="*/ 0 h 576262"/>
                <a:gd name="connsiteX3" fmla="*/ 824579 w 1403699"/>
                <a:gd name="connsiteY3" fmla="*/ 576263 h 57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699" h="576262">
                  <a:moveTo>
                    <a:pt x="0" y="576263"/>
                  </a:moveTo>
                  <a:lnTo>
                    <a:pt x="580073" y="0"/>
                  </a:lnTo>
                  <a:lnTo>
                    <a:pt x="1403699" y="0"/>
                  </a:lnTo>
                  <a:lnTo>
                    <a:pt x="824579" y="576263"/>
                  </a:lnTo>
                  <a:close/>
                </a:path>
              </a:pathLst>
            </a:custGeom>
            <a:solidFill>
              <a:srgbClr val="E4E3E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Рисунок 13">
              <a:extLst>
                <a:ext uri="{FF2B5EF4-FFF2-40B4-BE49-F238E27FC236}">
                  <a16:creationId xmlns:a16="http://schemas.microsoft.com/office/drawing/2014/main" id="{E6F908D0-E8C7-4230-A1AD-BB942A9EEA37}"/>
                </a:ext>
              </a:extLst>
            </p:cNvPr>
            <p:cNvSpPr/>
            <p:nvPr/>
          </p:nvSpPr>
          <p:spPr>
            <a:xfrm>
              <a:off x="6217960" y="3137875"/>
              <a:ext cx="1403699" cy="576262"/>
            </a:xfrm>
            <a:custGeom>
              <a:avLst/>
              <a:gdLst>
                <a:gd name="connsiteX0" fmla="*/ 0 w 1403699"/>
                <a:gd name="connsiteY0" fmla="*/ 576263 h 576262"/>
                <a:gd name="connsiteX1" fmla="*/ 580073 w 1403699"/>
                <a:gd name="connsiteY1" fmla="*/ 0 h 576262"/>
                <a:gd name="connsiteX2" fmla="*/ 1403699 w 1403699"/>
                <a:gd name="connsiteY2" fmla="*/ 0 h 576262"/>
                <a:gd name="connsiteX3" fmla="*/ 824579 w 1403699"/>
                <a:gd name="connsiteY3" fmla="*/ 576263 h 57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699" h="576262">
                  <a:moveTo>
                    <a:pt x="0" y="576263"/>
                  </a:moveTo>
                  <a:lnTo>
                    <a:pt x="580073" y="0"/>
                  </a:lnTo>
                  <a:lnTo>
                    <a:pt x="1403699" y="0"/>
                  </a:lnTo>
                  <a:lnTo>
                    <a:pt x="824579" y="576263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BA3138D-0F8A-4243-8FFF-05BC40BD965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2759" y="6212792"/>
            <a:ext cx="2366757" cy="534639"/>
          </a:xfrm>
          <a:prstGeom prst="rect">
            <a:avLst/>
          </a:prstGeom>
        </p:spPr>
      </p:pic>
      <p:sp>
        <p:nvSpPr>
          <p:cNvPr id="54" name="Рисунок 19">
            <a:extLst>
              <a:ext uri="{FF2B5EF4-FFF2-40B4-BE49-F238E27FC236}">
                <a16:creationId xmlns:a16="http://schemas.microsoft.com/office/drawing/2014/main" id="{3EAE8DF9-5CB8-4397-A107-D4E6BA78F8E6}"/>
              </a:ext>
            </a:extLst>
          </p:cNvPr>
          <p:cNvSpPr/>
          <p:nvPr userDrawn="1"/>
        </p:nvSpPr>
        <p:spPr>
          <a:xfrm rot="10800000">
            <a:off x="10470901" y="5800078"/>
            <a:ext cx="1065893" cy="1054770"/>
          </a:xfrm>
          <a:custGeom>
            <a:avLst/>
            <a:gdLst>
              <a:gd name="connsiteX0" fmla="*/ 1793367 w 1793366"/>
              <a:gd name="connsiteY0" fmla="*/ 0 h 1794891"/>
              <a:gd name="connsiteX1" fmla="*/ 572834 w 1793366"/>
              <a:gd name="connsiteY1" fmla="*/ 1219962 h 1794891"/>
              <a:gd name="connsiteX2" fmla="*/ 1715 w 1793366"/>
              <a:gd name="connsiteY2" fmla="*/ 1793177 h 1794891"/>
              <a:gd name="connsiteX3" fmla="*/ 0 w 1793366"/>
              <a:gd name="connsiteY3" fmla="*/ 1794891 h 1794891"/>
              <a:gd name="connsiteX4" fmla="*/ 381 w 1793366"/>
              <a:gd name="connsiteY4" fmla="*/ 975074 h 1794891"/>
              <a:gd name="connsiteX5" fmla="*/ 1715 w 1793366"/>
              <a:gd name="connsiteY5" fmla="*/ 973741 h 1794891"/>
              <a:gd name="connsiteX6" fmla="*/ 572834 w 1793366"/>
              <a:gd name="connsiteY6" fmla="*/ 402622 h 1794891"/>
              <a:gd name="connsiteX7" fmla="*/ 979646 w 1793366"/>
              <a:gd name="connsiteY7" fmla="*/ 0 h 179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3366" h="1794891">
                <a:moveTo>
                  <a:pt x="1793367" y="0"/>
                </a:moveTo>
                <a:lnTo>
                  <a:pt x="572834" y="1219962"/>
                </a:lnTo>
                <a:lnTo>
                  <a:pt x="1715" y="1793177"/>
                </a:lnTo>
                <a:lnTo>
                  <a:pt x="0" y="1794891"/>
                </a:lnTo>
                <a:lnTo>
                  <a:pt x="381" y="975074"/>
                </a:lnTo>
                <a:lnTo>
                  <a:pt x="1715" y="973741"/>
                </a:lnTo>
                <a:lnTo>
                  <a:pt x="572834" y="402622"/>
                </a:lnTo>
                <a:lnTo>
                  <a:pt x="979646" y="0"/>
                </a:lnTo>
                <a:close/>
              </a:path>
            </a:pathLst>
          </a:custGeom>
          <a:solidFill>
            <a:srgbClr val="E4E3E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C2371ADB-48E6-4BCF-BCED-2A1F668BC3D7}"/>
              </a:ext>
            </a:extLst>
          </p:cNvPr>
          <p:cNvGrpSpPr/>
          <p:nvPr userDrawn="1"/>
        </p:nvGrpSpPr>
        <p:grpSpPr>
          <a:xfrm rot="10800000">
            <a:off x="10955922" y="3102562"/>
            <a:ext cx="1241398" cy="3758949"/>
            <a:chOff x="-5718" y="-10138"/>
            <a:chExt cx="1241398" cy="3758949"/>
          </a:xfrm>
        </p:grpSpPr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1674EF9C-AFFE-4DD0-B6F1-926CCF168D9D}"/>
                </a:ext>
              </a:extLst>
            </p:cNvPr>
            <p:cNvGrpSpPr/>
            <p:nvPr userDrawn="1"/>
          </p:nvGrpSpPr>
          <p:grpSpPr>
            <a:xfrm>
              <a:off x="-4645" y="-10138"/>
              <a:ext cx="1240325" cy="1410300"/>
              <a:chOff x="-4645" y="-10138"/>
              <a:chExt cx="1240325" cy="1410300"/>
            </a:xfrm>
          </p:grpSpPr>
          <p:sp>
            <p:nvSpPr>
              <p:cNvPr id="89" name="Полилиния: фигура 88">
                <a:extLst>
                  <a:ext uri="{FF2B5EF4-FFF2-40B4-BE49-F238E27FC236}">
                    <a16:creationId xmlns:a16="http://schemas.microsoft.com/office/drawing/2014/main" id="{0A1FA86D-5AF4-483B-9BD8-A720574F4D3C}"/>
                  </a:ext>
                </a:extLst>
              </p:cNvPr>
              <p:cNvSpPr/>
              <p:nvPr userDrawn="1"/>
            </p:nvSpPr>
            <p:spPr>
              <a:xfrm>
                <a:off x="319634" y="35305"/>
                <a:ext cx="342966" cy="1364857"/>
              </a:xfrm>
              <a:custGeom>
                <a:avLst/>
                <a:gdLst>
                  <a:gd name="connsiteX0" fmla="*/ 342966 w 342966"/>
                  <a:gd name="connsiteY0" fmla="*/ 0 h 1364857"/>
                  <a:gd name="connsiteX1" fmla="*/ 342966 w 342966"/>
                  <a:gd name="connsiteY1" fmla="*/ 1364857 h 1364857"/>
                  <a:gd name="connsiteX2" fmla="*/ 0 w 342966"/>
                  <a:gd name="connsiteY2" fmla="*/ 1364857 h 1364857"/>
                  <a:gd name="connsiteX3" fmla="*/ 0 w 342966"/>
                  <a:gd name="connsiteY3" fmla="*/ 342966 h 1364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2966" h="1364857">
                    <a:moveTo>
                      <a:pt x="342966" y="0"/>
                    </a:moveTo>
                    <a:lnTo>
                      <a:pt x="342966" y="1364857"/>
                    </a:lnTo>
                    <a:lnTo>
                      <a:pt x="0" y="1364857"/>
                    </a:lnTo>
                    <a:lnTo>
                      <a:pt x="0" y="342966"/>
                    </a:lnTo>
                    <a:close/>
                  </a:path>
                </a:pathLst>
              </a:custGeom>
              <a:solidFill>
                <a:srgbClr val="CCCCCC"/>
              </a:solidFill>
              <a:ln w="5153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90" name="Рисунок 8">
                <a:extLst>
                  <a:ext uri="{FF2B5EF4-FFF2-40B4-BE49-F238E27FC236}">
                    <a16:creationId xmlns:a16="http://schemas.microsoft.com/office/drawing/2014/main" id="{09E54D5F-77AD-4DF3-83A5-2E78A7F99566}"/>
                  </a:ext>
                </a:extLst>
              </p:cNvPr>
              <p:cNvSpPr/>
              <p:nvPr/>
            </p:nvSpPr>
            <p:spPr>
              <a:xfrm>
                <a:off x="311205" y="-10138"/>
                <a:ext cx="924475" cy="927900"/>
              </a:xfrm>
              <a:custGeom>
                <a:avLst/>
                <a:gdLst>
                  <a:gd name="connsiteX0" fmla="*/ 1568482 w 1568481"/>
                  <a:gd name="connsiteY0" fmla="*/ 0 h 1574291"/>
                  <a:gd name="connsiteX1" fmla="*/ 583597 w 1568481"/>
                  <a:gd name="connsiteY1" fmla="*/ 988505 h 1574291"/>
                  <a:gd name="connsiteX2" fmla="*/ 1715 w 1568481"/>
                  <a:gd name="connsiteY2" fmla="*/ 1572578 h 1574291"/>
                  <a:gd name="connsiteX3" fmla="*/ 0 w 1568481"/>
                  <a:gd name="connsiteY3" fmla="*/ 1574292 h 1574291"/>
                  <a:gd name="connsiteX4" fmla="*/ 381 w 1568481"/>
                  <a:gd name="connsiteY4" fmla="*/ 739045 h 1574291"/>
                  <a:gd name="connsiteX5" fmla="*/ 1715 w 1568481"/>
                  <a:gd name="connsiteY5" fmla="*/ 737711 h 1574291"/>
                  <a:gd name="connsiteX6" fmla="*/ 583597 w 1568481"/>
                  <a:gd name="connsiteY6" fmla="*/ 155829 h 1574291"/>
                  <a:gd name="connsiteX7" fmla="*/ 739426 w 1568481"/>
                  <a:gd name="connsiteY7" fmla="*/ 0 h 1574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68481" h="1574291">
                    <a:moveTo>
                      <a:pt x="1568482" y="0"/>
                    </a:moveTo>
                    <a:lnTo>
                      <a:pt x="583597" y="988505"/>
                    </a:lnTo>
                    <a:lnTo>
                      <a:pt x="1715" y="1572578"/>
                    </a:lnTo>
                    <a:lnTo>
                      <a:pt x="0" y="1574292"/>
                    </a:lnTo>
                    <a:lnTo>
                      <a:pt x="381" y="739045"/>
                    </a:lnTo>
                    <a:lnTo>
                      <a:pt x="1715" y="737711"/>
                    </a:lnTo>
                    <a:lnTo>
                      <a:pt x="583597" y="155829"/>
                    </a:lnTo>
                    <a:lnTo>
                      <a:pt x="739426" y="0"/>
                    </a:lnTo>
                    <a:close/>
                  </a:path>
                </a:pathLst>
              </a:custGeom>
              <a:solidFill>
                <a:srgbClr val="B3B3B3"/>
              </a:solidFill>
              <a:ln w="51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1" name="Полилиния: фигура 90">
                <a:extLst>
                  <a:ext uri="{FF2B5EF4-FFF2-40B4-BE49-F238E27FC236}">
                    <a16:creationId xmlns:a16="http://schemas.microsoft.com/office/drawing/2014/main" id="{D995CEB4-D40E-422F-A348-5D9411834590}"/>
                  </a:ext>
                </a:extLst>
              </p:cNvPr>
              <p:cNvSpPr/>
              <p:nvPr/>
            </p:nvSpPr>
            <p:spPr>
              <a:xfrm>
                <a:off x="-4645" y="-10136"/>
                <a:ext cx="772450" cy="1410297"/>
              </a:xfrm>
              <a:custGeom>
                <a:avLst/>
                <a:gdLst>
                  <a:gd name="connsiteX0" fmla="*/ 772450 w 772450"/>
                  <a:gd name="connsiteY0" fmla="*/ 0 h 1410297"/>
                  <a:gd name="connsiteX1" fmla="*/ 334662 w 772450"/>
                  <a:gd name="connsiteY1" fmla="*/ 437789 h 1410297"/>
                  <a:gd name="connsiteX2" fmla="*/ 334662 w 772450"/>
                  <a:gd name="connsiteY2" fmla="*/ 1410297 h 1410297"/>
                  <a:gd name="connsiteX3" fmla="*/ 0 w 772450"/>
                  <a:gd name="connsiteY3" fmla="*/ 1410297 h 1410297"/>
                  <a:gd name="connsiteX4" fmla="*/ 832 w 772450"/>
                  <a:gd name="connsiteY4" fmla="*/ 1905 h 141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450" h="1410297">
                    <a:moveTo>
                      <a:pt x="772450" y="0"/>
                    </a:moveTo>
                    <a:lnTo>
                      <a:pt x="334662" y="437789"/>
                    </a:lnTo>
                    <a:lnTo>
                      <a:pt x="334662" y="1410297"/>
                    </a:lnTo>
                    <a:lnTo>
                      <a:pt x="0" y="1410297"/>
                    </a:lnTo>
                    <a:lnTo>
                      <a:pt x="832" y="1905"/>
                    </a:lnTo>
                    <a:close/>
                  </a:path>
                </a:pathLst>
              </a:custGeom>
              <a:solidFill>
                <a:srgbClr val="0070C0"/>
              </a:solidFill>
              <a:ln w="6328" cap="flat">
                <a:noFill/>
                <a:prstDash val="solid"/>
                <a:miter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endParaRPr lang="ru-RU"/>
              </a:p>
            </p:txBody>
          </p:sp>
        </p:grpSp>
        <p:grpSp>
          <p:nvGrpSpPr>
            <p:cNvPr id="85" name="Группа 84">
              <a:extLst>
                <a:ext uri="{FF2B5EF4-FFF2-40B4-BE49-F238E27FC236}">
                  <a16:creationId xmlns:a16="http://schemas.microsoft.com/office/drawing/2014/main" id="{597B79B0-A993-48C1-B402-DD04AC9CF933}"/>
                </a:ext>
              </a:extLst>
            </p:cNvPr>
            <p:cNvGrpSpPr/>
            <p:nvPr userDrawn="1"/>
          </p:nvGrpSpPr>
          <p:grpSpPr>
            <a:xfrm>
              <a:off x="-5718" y="1400165"/>
              <a:ext cx="668318" cy="2348646"/>
              <a:chOff x="-5718" y="1400165"/>
              <a:chExt cx="668318" cy="2348646"/>
            </a:xfrm>
          </p:grpSpPr>
          <p:sp>
            <p:nvSpPr>
              <p:cNvPr id="86" name="Полилиния: фигура 85">
                <a:extLst>
                  <a:ext uri="{FF2B5EF4-FFF2-40B4-BE49-F238E27FC236}">
                    <a16:creationId xmlns:a16="http://schemas.microsoft.com/office/drawing/2014/main" id="{AC3763FA-E00A-4614-9C85-C0186772125E}"/>
                  </a:ext>
                </a:extLst>
              </p:cNvPr>
              <p:cNvSpPr/>
              <p:nvPr/>
            </p:nvSpPr>
            <p:spPr>
              <a:xfrm>
                <a:off x="319634" y="1400165"/>
                <a:ext cx="342966" cy="2044199"/>
              </a:xfrm>
              <a:custGeom>
                <a:avLst/>
                <a:gdLst>
                  <a:gd name="connsiteX0" fmla="*/ 0 w 342966"/>
                  <a:gd name="connsiteY0" fmla="*/ 0 h 2044199"/>
                  <a:gd name="connsiteX1" fmla="*/ 342966 w 342966"/>
                  <a:gd name="connsiteY1" fmla="*/ 0 h 2044199"/>
                  <a:gd name="connsiteX2" fmla="*/ 342966 w 342966"/>
                  <a:gd name="connsiteY2" fmla="*/ 1701233 h 2044199"/>
                  <a:gd name="connsiteX3" fmla="*/ 0 w 342966"/>
                  <a:gd name="connsiteY3" fmla="*/ 2044199 h 2044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2966" h="2044199">
                    <a:moveTo>
                      <a:pt x="0" y="0"/>
                    </a:moveTo>
                    <a:lnTo>
                      <a:pt x="342966" y="0"/>
                    </a:lnTo>
                    <a:lnTo>
                      <a:pt x="342966" y="1701233"/>
                    </a:lnTo>
                    <a:lnTo>
                      <a:pt x="0" y="2044199"/>
                    </a:lnTo>
                    <a:close/>
                  </a:path>
                </a:pathLst>
              </a:custGeom>
              <a:solidFill>
                <a:srgbClr val="CCCCCC"/>
              </a:solidFill>
              <a:ln w="5153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87" name="Полилиния: фигура 86">
                <a:extLst>
                  <a:ext uri="{FF2B5EF4-FFF2-40B4-BE49-F238E27FC236}">
                    <a16:creationId xmlns:a16="http://schemas.microsoft.com/office/drawing/2014/main" id="{DCDBE655-A516-45B2-93E9-ED856C623E52}"/>
                  </a:ext>
                </a:extLst>
              </p:cNvPr>
              <p:cNvSpPr/>
              <p:nvPr userDrawn="1"/>
            </p:nvSpPr>
            <p:spPr>
              <a:xfrm>
                <a:off x="0" y="2823767"/>
                <a:ext cx="330523" cy="925044"/>
              </a:xfrm>
              <a:custGeom>
                <a:avLst/>
                <a:gdLst>
                  <a:gd name="connsiteX0" fmla="*/ 330523 w 330523"/>
                  <a:gd name="connsiteY0" fmla="*/ 0 h 925044"/>
                  <a:gd name="connsiteX1" fmla="*/ 330523 w 330523"/>
                  <a:gd name="connsiteY1" fmla="*/ 608176 h 925044"/>
                  <a:gd name="connsiteX2" fmla="*/ 0 w 330523"/>
                  <a:gd name="connsiteY2" fmla="*/ 925044 h 925044"/>
                  <a:gd name="connsiteX3" fmla="*/ 0 w 330523"/>
                  <a:gd name="connsiteY3" fmla="*/ 318820 h 925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0523" h="925044">
                    <a:moveTo>
                      <a:pt x="330523" y="0"/>
                    </a:moveTo>
                    <a:lnTo>
                      <a:pt x="330523" y="608176"/>
                    </a:lnTo>
                    <a:lnTo>
                      <a:pt x="0" y="925044"/>
                    </a:lnTo>
                    <a:lnTo>
                      <a:pt x="0" y="318820"/>
                    </a:lnTo>
                    <a:close/>
                  </a:path>
                </a:pathLst>
              </a:custGeom>
              <a:solidFill>
                <a:srgbClr val="B3B3B3"/>
              </a:solidFill>
              <a:ln w="5209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88" name="Полилиния: фигура 87">
                <a:extLst>
                  <a:ext uri="{FF2B5EF4-FFF2-40B4-BE49-F238E27FC236}">
                    <a16:creationId xmlns:a16="http://schemas.microsoft.com/office/drawing/2014/main" id="{766041C9-F771-47DB-B095-38C4CBDFECD0}"/>
                  </a:ext>
                </a:extLst>
              </p:cNvPr>
              <p:cNvSpPr/>
              <p:nvPr userDrawn="1"/>
            </p:nvSpPr>
            <p:spPr>
              <a:xfrm>
                <a:off x="-5718" y="1400165"/>
                <a:ext cx="335735" cy="1816313"/>
              </a:xfrm>
              <a:custGeom>
                <a:avLst/>
                <a:gdLst>
                  <a:gd name="connsiteX0" fmla="*/ 1073 w 335735"/>
                  <a:gd name="connsiteY0" fmla="*/ 0 h 1816313"/>
                  <a:gd name="connsiteX1" fmla="*/ 335735 w 335735"/>
                  <a:gd name="connsiteY1" fmla="*/ 0 h 1816313"/>
                  <a:gd name="connsiteX2" fmla="*/ 335735 w 335735"/>
                  <a:gd name="connsiteY2" fmla="*/ 1482483 h 1816313"/>
                  <a:gd name="connsiteX3" fmla="*/ 0 w 335735"/>
                  <a:gd name="connsiteY3" fmla="*/ 1816313 h 1816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735" h="1816313">
                    <a:moveTo>
                      <a:pt x="1073" y="0"/>
                    </a:moveTo>
                    <a:lnTo>
                      <a:pt x="335735" y="0"/>
                    </a:lnTo>
                    <a:lnTo>
                      <a:pt x="335735" y="1482483"/>
                    </a:lnTo>
                    <a:lnTo>
                      <a:pt x="0" y="181631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1">
                      <a:lumMod val="50000"/>
                    </a:schemeClr>
                  </a:gs>
                  <a:gs pos="0">
                    <a:srgbClr val="0070C0"/>
                  </a:gs>
                </a:gsLst>
                <a:lin ang="5400000" scaled="1"/>
              </a:gradFill>
              <a:ln w="6328" cap="flat">
                <a:noFill/>
                <a:prstDash val="solid"/>
                <a:miter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endParaRPr lang="ru-RU" dirty="0"/>
              </a:p>
            </p:txBody>
          </p:sp>
        </p:grp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AB7E7DD7-7FF1-4DE2-9F7A-8390D01A6186}"/>
              </a:ext>
            </a:extLst>
          </p:cNvPr>
          <p:cNvGrpSpPr/>
          <p:nvPr userDrawn="1"/>
        </p:nvGrpSpPr>
        <p:grpSpPr>
          <a:xfrm rot="10800000">
            <a:off x="9026339" y="6498397"/>
            <a:ext cx="1376750" cy="356831"/>
            <a:chOff x="5379487" y="3154297"/>
            <a:chExt cx="2225745" cy="576877"/>
          </a:xfrm>
        </p:grpSpPr>
        <p:sp>
          <p:nvSpPr>
            <p:cNvPr id="56" name="Рисунок 10">
              <a:extLst>
                <a:ext uri="{FF2B5EF4-FFF2-40B4-BE49-F238E27FC236}">
                  <a16:creationId xmlns:a16="http://schemas.microsoft.com/office/drawing/2014/main" id="{30F17983-4CDE-4CCE-BB7B-154C8C103A70}"/>
                </a:ext>
              </a:extLst>
            </p:cNvPr>
            <p:cNvSpPr/>
            <p:nvPr/>
          </p:nvSpPr>
          <p:spPr>
            <a:xfrm>
              <a:off x="5379487" y="3154913"/>
              <a:ext cx="1403700" cy="576261"/>
            </a:xfrm>
            <a:custGeom>
              <a:avLst/>
              <a:gdLst>
                <a:gd name="connsiteX0" fmla="*/ 0 w 1403699"/>
                <a:gd name="connsiteY0" fmla="*/ 576263 h 576262"/>
                <a:gd name="connsiteX1" fmla="*/ 580073 w 1403699"/>
                <a:gd name="connsiteY1" fmla="*/ 0 h 576262"/>
                <a:gd name="connsiteX2" fmla="*/ 1403699 w 1403699"/>
                <a:gd name="connsiteY2" fmla="*/ 0 h 576262"/>
                <a:gd name="connsiteX3" fmla="*/ 824579 w 1403699"/>
                <a:gd name="connsiteY3" fmla="*/ 576263 h 57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699" h="576262">
                  <a:moveTo>
                    <a:pt x="0" y="576263"/>
                  </a:moveTo>
                  <a:lnTo>
                    <a:pt x="580073" y="0"/>
                  </a:lnTo>
                  <a:lnTo>
                    <a:pt x="1403699" y="0"/>
                  </a:lnTo>
                  <a:lnTo>
                    <a:pt x="824579" y="576263"/>
                  </a:lnTo>
                  <a:close/>
                </a:path>
              </a:pathLst>
            </a:custGeom>
            <a:solidFill>
              <a:srgbClr val="E4E3E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Рисунок 13">
              <a:extLst>
                <a:ext uri="{FF2B5EF4-FFF2-40B4-BE49-F238E27FC236}">
                  <a16:creationId xmlns:a16="http://schemas.microsoft.com/office/drawing/2014/main" id="{25CC78A7-1D62-4039-9CB2-9C6D1CF3F1AC}"/>
                </a:ext>
              </a:extLst>
            </p:cNvPr>
            <p:cNvSpPr/>
            <p:nvPr/>
          </p:nvSpPr>
          <p:spPr>
            <a:xfrm>
              <a:off x="6201533" y="3154297"/>
              <a:ext cx="1403699" cy="576263"/>
            </a:xfrm>
            <a:custGeom>
              <a:avLst/>
              <a:gdLst>
                <a:gd name="connsiteX0" fmla="*/ 0 w 1403699"/>
                <a:gd name="connsiteY0" fmla="*/ 576263 h 576262"/>
                <a:gd name="connsiteX1" fmla="*/ 580073 w 1403699"/>
                <a:gd name="connsiteY1" fmla="*/ 0 h 576262"/>
                <a:gd name="connsiteX2" fmla="*/ 1403699 w 1403699"/>
                <a:gd name="connsiteY2" fmla="*/ 0 h 576262"/>
                <a:gd name="connsiteX3" fmla="*/ 824579 w 1403699"/>
                <a:gd name="connsiteY3" fmla="*/ 576263 h 57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699" h="576262">
                  <a:moveTo>
                    <a:pt x="0" y="576263"/>
                  </a:moveTo>
                  <a:lnTo>
                    <a:pt x="580073" y="0"/>
                  </a:lnTo>
                  <a:lnTo>
                    <a:pt x="1403699" y="0"/>
                  </a:lnTo>
                  <a:lnTo>
                    <a:pt x="824579" y="576263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55EF04A-3F74-4033-8429-2B7E3DE89FD9}"/>
              </a:ext>
            </a:extLst>
          </p:cNvPr>
          <p:cNvGrpSpPr/>
          <p:nvPr userDrawn="1"/>
        </p:nvGrpSpPr>
        <p:grpSpPr>
          <a:xfrm>
            <a:off x="-5718" y="-10138"/>
            <a:ext cx="1241398" cy="3758949"/>
            <a:chOff x="-5718" y="-10138"/>
            <a:chExt cx="1241398" cy="3758949"/>
          </a:xfrm>
        </p:grpSpPr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0EDADA76-9B1A-495C-9970-78C224E476B3}"/>
                </a:ext>
              </a:extLst>
            </p:cNvPr>
            <p:cNvGrpSpPr/>
            <p:nvPr userDrawn="1"/>
          </p:nvGrpSpPr>
          <p:grpSpPr>
            <a:xfrm>
              <a:off x="-4645" y="-10138"/>
              <a:ext cx="1240325" cy="1410300"/>
              <a:chOff x="-4645" y="-10138"/>
              <a:chExt cx="1240325" cy="1410300"/>
            </a:xfrm>
          </p:grpSpPr>
          <p:sp>
            <p:nvSpPr>
              <p:cNvPr id="31" name="Полилиния: фигура 30">
                <a:extLst>
                  <a:ext uri="{FF2B5EF4-FFF2-40B4-BE49-F238E27FC236}">
                    <a16:creationId xmlns:a16="http://schemas.microsoft.com/office/drawing/2014/main" id="{B1D339B3-67A3-4AD6-8A25-984EACCAFE20}"/>
                  </a:ext>
                </a:extLst>
              </p:cNvPr>
              <p:cNvSpPr/>
              <p:nvPr/>
            </p:nvSpPr>
            <p:spPr>
              <a:xfrm>
                <a:off x="319634" y="35305"/>
                <a:ext cx="342966" cy="1364857"/>
              </a:xfrm>
              <a:custGeom>
                <a:avLst/>
                <a:gdLst>
                  <a:gd name="connsiteX0" fmla="*/ 342966 w 342966"/>
                  <a:gd name="connsiteY0" fmla="*/ 0 h 1364857"/>
                  <a:gd name="connsiteX1" fmla="*/ 342966 w 342966"/>
                  <a:gd name="connsiteY1" fmla="*/ 1364857 h 1364857"/>
                  <a:gd name="connsiteX2" fmla="*/ 0 w 342966"/>
                  <a:gd name="connsiteY2" fmla="*/ 1364857 h 1364857"/>
                  <a:gd name="connsiteX3" fmla="*/ 0 w 342966"/>
                  <a:gd name="connsiteY3" fmla="*/ 342966 h 1364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2966" h="1364857">
                    <a:moveTo>
                      <a:pt x="342966" y="0"/>
                    </a:moveTo>
                    <a:lnTo>
                      <a:pt x="342966" y="1364857"/>
                    </a:lnTo>
                    <a:lnTo>
                      <a:pt x="0" y="1364857"/>
                    </a:lnTo>
                    <a:lnTo>
                      <a:pt x="0" y="342966"/>
                    </a:lnTo>
                    <a:close/>
                  </a:path>
                </a:pathLst>
              </a:custGeom>
              <a:solidFill>
                <a:srgbClr val="CCCCCC"/>
              </a:solidFill>
              <a:ln w="5153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32" name="Рисунок 8">
                <a:extLst>
                  <a:ext uri="{FF2B5EF4-FFF2-40B4-BE49-F238E27FC236}">
                    <a16:creationId xmlns:a16="http://schemas.microsoft.com/office/drawing/2014/main" id="{DA2EAFEF-7FFF-4B54-A041-BD75CE2F7DE9}"/>
                  </a:ext>
                </a:extLst>
              </p:cNvPr>
              <p:cNvSpPr/>
              <p:nvPr/>
            </p:nvSpPr>
            <p:spPr>
              <a:xfrm>
                <a:off x="311205" y="-10138"/>
                <a:ext cx="924475" cy="927900"/>
              </a:xfrm>
              <a:custGeom>
                <a:avLst/>
                <a:gdLst>
                  <a:gd name="connsiteX0" fmla="*/ 1568482 w 1568481"/>
                  <a:gd name="connsiteY0" fmla="*/ 0 h 1574291"/>
                  <a:gd name="connsiteX1" fmla="*/ 583597 w 1568481"/>
                  <a:gd name="connsiteY1" fmla="*/ 988505 h 1574291"/>
                  <a:gd name="connsiteX2" fmla="*/ 1715 w 1568481"/>
                  <a:gd name="connsiteY2" fmla="*/ 1572578 h 1574291"/>
                  <a:gd name="connsiteX3" fmla="*/ 0 w 1568481"/>
                  <a:gd name="connsiteY3" fmla="*/ 1574292 h 1574291"/>
                  <a:gd name="connsiteX4" fmla="*/ 381 w 1568481"/>
                  <a:gd name="connsiteY4" fmla="*/ 739045 h 1574291"/>
                  <a:gd name="connsiteX5" fmla="*/ 1715 w 1568481"/>
                  <a:gd name="connsiteY5" fmla="*/ 737711 h 1574291"/>
                  <a:gd name="connsiteX6" fmla="*/ 583597 w 1568481"/>
                  <a:gd name="connsiteY6" fmla="*/ 155829 h 1574291"/>
                  <a:gd name="connsiteX7" fmla="*/ 739426 w 1568481"/>
                  <a:gd name="connsiteY7" fmla="*/ 0 h 1574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68481" h="1574291">
                    <a:moveTo>
                      <a:pt x="1568482" y="0"/>
                    </a:moveTo>
                    <a:lnTo>
                      <a:pt x="583597" y="988505"/>
                    </a:lnTo>
                    <a:lnTo>
                      <a:pt x="1715" y="1572578"/>
                    </a:lnTo>
                    <a:lnTo>
                      <a:pt x="0" y="1574292"/>
                    </a:lnTo>
                    <a:lnTo>
                      <a:pt x="381" y="739045"/>
                    </a:lnTo>
                    <a:lnTo>
                      <a:pt x="1715" y="737711"/>
                    </a:lnTo>
                    <a:lnTo>
                      <a:pt x="583597" y="155829"/>
                    </a:lnTo>
                    <a:lnTo>
                      <a:pt x="739426" y="0"/>
                    </a:lnTo>
                    <a:close/>
                  </a:path>
                </a:pathLst>
              </a:custGeom>
              <a:solidFill>
                <a:srgbClr val="B3B3B3"/>
              </a:solidFill>
              <a:ln w="51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Полилиния: фигура 32">
                <a:extLst>
                  <a:ext uri="{FF2B5EF4-FFF2-40B4-BE49-F238E27FC236}">
                    <a16:creationId xmlns:a16="http://schemas.microsoft.com/office/drawing/2014/main" id="{88F30DA0-A8F0-473A-B723-3340CD848218}"/>
                  </a:ext>
                </a:extLst>
              </p:cNvPr>
              <p:cNvSpPr/>
              <p:nvPr/>
            </p:nvSpPr>
            <p:spPr>
              <a:xfrm>
                <a:off x="-4645" y="-10136"/>
                <a:ext cx="772450" cy="1410297"/>
              </a:xfrm>
              <a:custGeom>
                <a:avLst/>
                <a:gdLst>
                  <a:gd name="connsiteX0" fmla="*/ 772450 w 772450"/>
                  <a:gd name="connsiteY0" fmla="*/ 0 h 1410297"/>
                  <a:gd name="connsiteX1" fmla="*/ 334662 w 772450"/>
                  <a:gd name="connsiteY1" fmla="*/ 437789 h 1410297"/>
                  <a:gd name="connsiteX2" fmla="*/ 334662 w 772450"/>
                  <a:gd name="connsiteY2" fmla="*/ 1410297 h 1410297"/>
                  <a:gd name="connsiteX3" fmla="*/ 0 w 772450"/>
                  <a:gd name="connsiteY3" fmla="*/ 1410297 h 1410297"/>
                  <a:gd name="connsiteX4" fmla="*/ 832 w 772450"/>
                  <a:gd name="connsiteY4" fmla="*/ 1905 h 141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450" h="1410297">
                    <a:moveTo>
                      <a:pt x="772450" y="0"/>
                    </a:moveTo>
                    <a:lnTo>
                      <a:pt x="334662" y="437789"/>
                    </a:lnTo>
                    <a:lnTo>
                      <a:pt x="334662" y="1410297"/>
                    </a:lnTo>
                    <a:lnTo>
                      <a:pt x="0" y="1410297"/>
                    </a:lnTo>
                    <a:lnTo>
                      <a:pt x="832" y="1905"/>
                    </a:lnTo>
                    <a:close/>
                  </a:path>
                </a:pathLst>
              </a:custGeom>
              <a:solidFill>
                <a:srgbClr val="0070C0"/>
              </a:solidFill>
              <a:ln w="6328" cap="flat">
                <a:noFill/>
                <a:prstDash val="solid"/>
                <a:miter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endParaRPr lang="ru-RU"/>
              </a:p>
            </p:txBody>
          </p:sp>
        </p:grpSp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9736D1E5-FAA3-49DC-AA8E-4A34C54354BC}"/>
                </a:ext>
              </a:extLst>
            </p:cNvPr>
            <p:cNvGrpSpPr/>
            <p:nvPr userDrawn="1"/>
          </p:nvGrpSpPr>
          <p:grpSpPr>
            <a:xfrm>
              <a:off x="-5718" y="1400165"/>
              <a:ext cx="668318" cy="2348646"/>
              <a:chOff x="-5718" y="1400165"/>
              <a:chExt cx="668318" cy="2348646"/>
            </a:xfrm>
          </p:grpSpPr>
          <p:sp>
            <p:nvSpPr>
              <p:cNvPr id="35" name="Полилиния: фигура 34">
                <a:extLst>
                  <a:ext uri="{FF2B5EF4-FFF2-40B4-BE49-F238E27FC236}">
                    <a16:creationId xmlns:a16="http://schemas.microsoft.com/office/drawing/2014/main" id="{989CEE06-CF0F-4D74-946A-1BBD1E0B1DC5}"/>
                  </a:ext>
                </a:extLst>
              </p:cNvPr>
              <p:cNvSpPr/>
              <p:nvPr/>
            </p:nvSpPr>
            <p:spPr>
              <a:xfrm>
                <a:off x="319634" y="1400165"/>
                <a:ext cx="342966" cy="2044199"/>
              </a:xfrm>
              <a:custGeom>
                <a:avLst/>
                <a:gdLst>
                  <a:gd name="connsiteX0" fmla="*/ 0 w 342966"/>
                  <a:gd name="connsiteY0" fmla="*/ 0 h 2044199"/>
                  <a:gd name="connsiteX1" fmla="*/ 342966 w 342966"/>
                  <a:gd name="connsiteY1" fmla="*/ 0 h 2044199"/>
                  <a:gd name="connsiteX2" fmla="*/ 342966 w 342966"/>
                  <a:gd name="connsiteY2" fmla="*/ 1701233 h 2044199"/>
                  <a:gd name="connsiteX3" fmla="*/ 0 w 342966"/>
                  <a:gd name="connsiteY3" fmla="*/ 2044199 h 2044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2966" h="2044199">
                    <a:moveTo>
                      <a:pt x="0" y="0"/>
                    </a:moveTo>
                    <a:lnTo>
                      <a:pt x="342966" y="0"/>
                    </a:lnTo>
                    <a:lnTo>
                      <a:pt x="342966" y="1701233"/>
                    </a:lnTo>
                    <a:lnTo>
                      <a:pt x="0" y="2044199"/>
                    </a:lnTo>
                    <a:close/>
                  </a:path>
                </a:pathLst>
              </a:custGeom>
              <a:solidFill>
                <a:srgbClr val="CCCCCC"/>
              </a:solidFill>
              <a:ln w="5153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36" name="Полилиния: фигура 35">
                <a:extLst>
                  <a:ext uri="{FF2B5EF4-FFF2-40B4-BE49-F238E27FC236}">
                    <a16:creationId xmlns:a16="http://schemas.microsoft.com/office/drawing/2014/main" id="{DD230DB8-7825-4E3E-B895-77E50628DA62}"/>
                  </a:ext>
                </a:extLst>
              </p:cNvPr>
              <p:cNvSpPr/>
              <p:nvPr userDrawn="1"/>
            </p:nvSpPr>
            <p:spPr>
              <a:xfrm>
                <a:off x="0" y="2823767"/>
                <a:ext cx="330523" cy="925044"/>
              </a:xfrm>
              <a:custGeom>
                <a:avLst/>
                <a:gdLst>
                  <a:gd name="connsiteX0" fmla="*/ 330523 w 330523"/>
                  <a:gd name="connsiteY0" fmla="*/ 0 h 925044"/>
                  <a:gd name="connsiteX1" fmla="*/ 330523 w 330523"/>
                  <a:gd name="connsiteY1" fmla="*/ 608176 h 925044"/>
                  <a:gd name="connsiteX2" fmla="*/ 0 w 330523"/>
                  <a:gd name="connsiteY2" fmla="*/ 925044 h 925044"/>
                  <a:gd name="connsiteX3" fmla="*/ 0 w 330523"/>
                  <a:gd name="connsiteY3" fmla="*/ 318820 h 925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0523" h="925044">
                    <a:moveTo>
                      <a:pt x="330523" y="0"/>
                    </a:moveTo>
                    <a:lnTo>
                      <a:pt x="330523" y="608176"/>
                    </a:lnTo>
                    <a:lnTo>
                      <a:pt x="0" y="925044"/>
                    </a:lnTo>
                    <a:lnTo>
                      <a:pt x="0" y="318820"/>
                    </a:lnTo>
                    <a:close/>
                  </a:path>
                </a:pathLst>
              </a:custGeom>
              <a:solidFill>
                <a:srgbClr val="B3B3B3"/>
              </a:solidFill>
              <a:ln w="5209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37" name="Полилиния: фигура 36">
                <a:extLst>
                  <a:ext uri="{FF2B5EF4-FFF2-40B4-BE49-F238E27FC236}">
                    <a16:creationId xmlns:a16="http://schemas.microsoft.com/office/drawing/2014/main" id="{3C52B5B4-070E-4780-99E5-E27528735B40}"/>
                  </a:ext>
                </a:extLst>
              </p:cNvPr>
              <p:cNvSpPr/>
              <p:nvPr userDrawn="1"/>
            </p:nvSpPr>
            <p:spPr>
              <a:xfrm>
                <a:off x="-5718" y="1400165"/>
                <a:ext cx="335735" cy="1816313"/>
              </a:xfrm>
              <a:custGeom>
                <a:avLst/>
                <a:gdLst>
                  <a:gd name="connsiteX0" fmla="*/ 1073 w 335735"/>
                  <a:gd name="connsiteY0" fmla="*/ 0 h 1816313"/>
                  <a:gd name="connsiteX1" fmla="*/ 335735 w 335735"/>
                  <a:gd name="connsiteY1" fmla="*/ 0 h 1816313"/>
                  <a:gd name="connsiteX2" fmla="*/ 335735 w 335735"/>
                  <a:gd name="connsiteY2" fmla="*/ 1482483 h 1816313"/>
                  <a:gd name="connsiteX3" fmla="*/ 0 w 335735"/>
                  <a:gd name="connsiteY3" fmla="*/ 1816313 h 1816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735" h="1816313">
                    <a:moveTo>
                      <a:pt x="1073" y="0"/>
                    </a:moveTo>
                    <a:lnTo>
                      <a:pt x="335735" y="0"/>
                    </a:lnTo>
                    <a:lnTo>
                      <a:pt x="335735" y="1482483"/>
                    </a:lnTo>
                    <a:lnTo>
                      <a:pt x="0" y="181631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1">
                      <a:lumMod val="50000"/>
                    </a:schemeClr>
                  </a:gs>
                  <a:gs pos="0">
                    <a:srgbClr val="0070C0"/>
                  </a:gs>
                </a:gsLst>
                <a:lin ang="5400000" scaled="1"/>
              </a:gradFill>
              <a:ln w="6328" cap="flat">
                <a:noFill/>
                <a:prstDash val="solid"/>
                <a:miter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908317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47561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620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3" r:id="rId2"/>
    <p:sldLayoutId id="2147483684" r:id="rId3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21.png"/><Relationship Id="rId12" Type="http://schemas.openxmlformats.org/officeDocument/2006/relationships/image" Target="../media/image8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svg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0" Type="http://schemas.openxmlformats.org/officeDocument/2006/relationships/image" Target="../media/image82.svg"/><Relationship Id="rId4" Type="http://schemas.microsoft.com/office/2007/relationships/hdphoto" Target="../media/hdphoto4.wdp"/><Relationship Id="rId9" Type="http://schemas.openxmlformats.org/officeDocument/2006/relationships/image" Target="../media/image54.png"/><Relationship Id="rId14" Type="http://schemas.openxmlformats.org/officeDocument/2006/relationships/image" Target="../media/image8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95.svg"/><Relationship Id="rId3" Type="http://schemas.openxmlformats.org/officeDocument/2006/relationships/image" Target="../media/image57.jpeg"/><Relationship Id="rId7" Type="http://schemas.openxmlformats.org/officeDocument/2006/relationships/image" Target="../media/image89.sv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93.svg"/><Relationship Id="rId5" Type="http://schemas.openxmlformats.org/officeDocument/2006/relationships/image" Target="../media/image77.svg"/><Relationship Id="rId15" Type="http://schemas.openxmlformats.org/officeDocument/2006/relationships/image" Target="../media/image97.svg"/><Relationship Id="rId10" Type="http://schemas.openxmlformats.org/officeDocument/2006/relationships/image" Target="../media/image60.png"/><Relationship Id="rId4" Type="http://schemas.openxmlformats.org/officeDocument/2006/relationships/image" Target="../media/image51.png"/><Relationship Id="rId9" Type="http://schemas.openxmlformats.org/officeDocument/2006/relationships/image" Target="../media/image91.svg"/><Relationship Id="rId1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104.svg"/><Relationship Id="rId3" Type="http://schemas.openxmlformats.org/officeDocument/2006/relationships/image" Target="../media/image63.jpeg"/><Relationship Id="rId7" Type="http://schemas.openxmlformats.org/officeDocument/2006/relationships/image" Target="../media/image75.sv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102.svg"/><Relationship Id="rId5" Type="http://schemas.openxmlformats.org/officeDocument/2006/relationships/image" Target="../media/image38.svg"/><Relationship Id="rId15" Type="http://schemas.openxmlformats.org/officeDocument/2006/relationships/image" Target="../media/image106.svg"/><Relationship Id="rId10" Type="http://schemas.openxmlformats.org/officeDocument/2006/relationships/image" Target="../media/image65.png"/><Relationship Id="rId4" Type="http://schemas.openxmlformats.org/officeDocument/2006/relationships/image" Target="../media/image21.png"/><Relationship Id="rId9" Type="http://schemas.openxmlformats.org/officeDocument/2006/relationships/image" Target="../media/image100.svg"/><Relationship Id="rId1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13" Type="http://schemas.openxmlformats.org/officeDocument/2006/relationships/image" Target="../media/image73.png"/><Relationship Id="rId18" Type="http://schemas.openxmlformats.org/officeDocument/2006/relationships/image" Target="../media/image121.sv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12" Type="http://schemas.openxmlformats.org/officeDocument/2006/relationships/image" Target="../media/image115.sv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19.svg"/><Relationship Id="rId20" Type="http://schemas.openxmlformats.org/officeDocument/2006/relationships/image" Target="../media/image12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svg"/><Relationship Id="rId11" Type="http://schemas.openxmlformats.org/officeDocument/2006/relationships/image" Target="../media/image72.png"/><Relationship Id="rId5" Type="http://schemas.openxmlformats.org/officeDocument/2006/relationships/image" Target="../media/image69.png"/><Relationship Id="rId15" Type="http://schemas.openxmlformats.org/officeDocument/2006/relationships/image" Target="../media/image74.png"/><Relationship Id="rId10" Type="http://schemas.openxmlformats.org/officeDocument/2006/relationships/image" Target="../media/image113.svg"/><Relationship Id="rId19" Type="http://schemas.openxmlformats.org/officeDocument/2006/relationships/image" Target="../media/image76.png"/><Relationship Id="rId4" Type="http://schemas.microsoft.com/office/2007/relationships/hdphoto" Target="../media/hdphoto5.wdp"/><Relationship Id="rId9" Type="http://schemas.openxmlformats.org/officeDocument/2006/relationships/image" Target="../media/image71.png"/><Relationship Id="rId14" Type="http://schemas.openxmlformats.org/officeDocument/2006/relationships/image" Target="../media/image11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image" Target="../media/image77.jpeg"/><Relationship Id="rId7" Type="http://schemas.openxmlformats.org/officeDocument/2006/relationships/image" Target="../media/image79.png"/><Relationship Id="rId12" Type="http://schemas.openxmlformats.org/officeDocument/2006/relationships/image" Target="../media/image12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11" Type="http://schemas.openxmlformats.org/officeDocument/2006/relationships/image" Target="../media/image80.png"/><Relationship Id="rId5" Type="http://schemas.openxmlformats.org/officeDocument/2006/relationships/image" Target="../media/image49.svg"/><Relationship Id="rId10" Type="http://schemas.openxmlformats.org/officeDocument/2006/relationships/image" Target="../media/image38.svg"/><Relationship Id="rId4" Type="http://schemas.openxmlformats.org/officeDocument/2006/relationships/image" Target="../media/image28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svg"/><Relationship Id="rId18" Type="http://schemas.openxmlformats.org/officeDocument/2006/relationships/image" Target="../media/image14.png"/><Relationship Id="rId3" Type="http://schemas.openxmlformats.org/officeDocument/2006/relationships/image" Target="../media/image6.jpeg"/><Relationship Id="rId21" Type="http://schemas.openxmlformats.org/officeDocument/2006/relationships/image" Target="../media/image27.svg"/><Relationship Id="rId7" Type="http://schemas.openxmlformats.org/officeDocument/2006/relationships/image" Target="../media/image13.svg"/><Relationship Id="rId12" Type="http://schemas.openxmlformats.org/officeDocument/2006/relationships/image" Target="../media/image11.png"/><Relationship Id="rId17" Type="http://schemas.openxmlformats.org/officeDocument/2006/relationships/image" Target="../media/image23.svg"/><Relationship Id="rId25" Type="http://schemas.openxmlformats.org/officeDocument/2006/relationships/image" Target="../media/image31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7.svg"/><Relationship Id="rId24" Type="http://schemas.openxmlformats.org/officeDocument/2006/relationships/image" Target="../media/image17.pn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23" Type="http://schemas.openxmlformats.org/officeDocument/2006/relationships/image" Target="../media/image29.svg"/><Relationship Id="rId10" Type="http://schemas.openxmlformats.org/officeDocument/2006/relationships/image" Target="../media/image10.png"/><Relationship Id="rId19" Type="http://schemas.openxmlformats.org/officeDocument/2006/relationships/image" Target="../media/image25.svg"/><Relationship Id="rId4" Type="http://schemas.openxmlformats.org/officeDocument/2006/relationships/image" Target="../media/image7.png"/><Relationship Id="rId9" Type="http://schemas.openxmlformats.org/officeDocument/2006/relationships/image" Target="../media/image15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34.svg"/><Relationship Id="rId4" Type="http://schemas.openxmlformats.org/officeDocument/2006/relationships/image" Target="../media/image19.png"/><Relationship Id="rId9" Type="http://schemas.openxmlformats.org/officeDocument/2006/relationships/image" Target="../media/image3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38.sv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sv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35.png"/><Relationship Id="rId18" Type="http://schemas.openxmlformats.org/officeDocument/2006/relationships/image" Target="../media/image39.jpeg"/><Relationship Id="rId3" Type="http://schemas.openxmlformats.org/officeDocument/2006/relationships/image" Target="../media/image29.png"/><Relationship Id="rId21" Type="http://schemas.openxmlformats.org/officeDocument/2006/relationships/image" Target="../media/image42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6" Type="http://schemas.microsoft.com/office/2007/relationships/hdphoto" Target="../media/hdphoto3.wdp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openxmlformats.org/officeDocument/2006/relationships/image" Target="../media/image33.png"/><Relationship Id="rId24" Type="http://schemas.openxmlformats.org/officeDocument/2006/relationships/image" Target="../media/image45.png"/><Relationship Id="rId5" Type="http://schemas.openxmlformats.org/officeDocument/2006/relationships/image" Target="../media/image7.png"/><Relationship Id="rId15" Type="http://schemas.openxmlformats.org/officeDocument/2006/relationships/image" Target="../media/image37.png"/><Relationship Id="rId23" Type="http://schemas.openxmlformats.org/officeDocument/2006/relationships/image" Target="../media/image44.jpeg"/><Relationship Id="rId10" Type="http://schemas.openxmlformats.org/officeDocument/2006/relationships/image" Target="../media/image32.png"/><Relationship Id="rId19" Type="http://schemas.openxmlformats.org/officeDocument/2006/relationships/image" Target="../media/image40.png"/><Relationship Id="rId4" Type="http://schemas.microsoft.com/office/2007/relationships/hdphoto" Target="../media/hdphoto2.wdp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svg"/><Relationship Id="rId11" Type="http://schemas.openxmlformats.org/officeDocument/2006/relationships/image" Target="../media/image21.png"/><Relationship Id="rId5" Type="http://schemas.openxmlformats.org/officeDocument/2006/relationships/image" Target="../media/image50.png"/><Relationship Id="rId10" Type="http://schemas.openxmlformats.org/officeDocument/2006/relationships/image" Target="../media/image79.svg"/><Relationship Id="rId4" Type="http://schemas.openxmlformats.org/officeDocument/2006/relationships/image" Target="../media/image73.sv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extBox 334">
            <a:extLst>
              <a:ext uri="{FF2B5EF4-FFF2-40B4-BE49-F238E27FC236}">
                <a16:creationId xmlns:a16="http://schemas.microsoft.com/office/drawing/2014/main" id="{738B1630-8DBB-44E0-B004-138519FB47B5}"/>
              </a:ext>
            </a:extLst>
          </p:cNvPr>
          <p:cNvSpPr txBox="1"/>
          <p:nvPr/>
        </p:nvSpPr>
        <p:spPr>
          <a:xfrm>
            <a:off x="3159658" y="1568399"/>
            <a:ext cx="69749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rgbClr val="0070C0"/>
                </a:solidFill>
                <a:latin typeface="HeliosCond" panose="020B0500000000000000" pitchFamily="34" charset="-52"/>
              </a:rPr>
              <a:t>Использование опыта добровольной сертификации в нефтегазовом комплексе на примере </a:t>
            </a:r>
            <a:r>
              <a:rPr lang="ru-RU" sz="3000" b="1" dirty="0">
                <a:solidFill>
                  <a:srgbClr val="0070C0"/>
                </a:solidFill>
                <a:latin typeface="HeliosCond" panose="020B0500000000000000" pitchFamily="34" charset="-52"/>
              </a:rPr>
              <a:t>СДС ИНТЕРГАЗСЕРТ</a:t>
            </a:r>
          </a:p>
        </p:txBody>
      </p:sp>
      <p:cxnSp>
        <p:nvCxnSpPr>
          <p:cNvPr id="336" name="Прямая соединительная линия 335">
            <a:extLst>
              <a:ext uri="{FF2B5EF4-FFF2-40B4-BE49-F238E27FC236}">
                <a16:creationId xmlns:a16="http://schemas.microsoft.com/office/drawing/2014/main" id="{5F48A352-A1E8-419B-A12D-85AAFB6D77B5}"/>
              </a:ext>
            </a:extLst>
          </p:cNvPr>
          <p:cNvCxnSpPr>
            <a:cxnSpLocks/>
          </p:cNvCxnSpPr>
          <p:nvPr/>
        </p:nvCxnSpPr>
        <p:spPr>
          <a:xfrm>
            <a:off x="3267891" y="5298803"/>
            <a:ext cx="4220029" cy="0"/>
          </a:xfrm>
          <a:prstGeom prst="line">
            <a:avLst/>
          </a:prstGeom>
          <a:ln w="95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" name="TextBox 336">
            <a:extLst>
              <a:ext uri="{FF2B5EF4-FFF2-40B4-BE49-F238E27FC236}">
                <a16:creationId xmlns:a16="http://schemas.microsoft.com/office/drawing/2014/main" id="{0C761205-C5FE-4CC0-81E8-73A6C9C32665}"/>
              </a:ext>
            </a:extLst>
          </p:cNvPr>
          <p:cNvSpPr txBox="1"/>
          <p:nvPr/>
        </p:nvSpPr>
        <p:spPr>
          <a:xfrm>
            <a:off x="3159658" y="5424195"/>
            <a:ext cx="3792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HeliosCond" panose="020B0500000000000000" pitchFamily="34" charset="-52"/>
              </a:rPr>
              <a:t>Санкт-Петербург</a:t>
            </a:r>
            <a:endParaRPr lang="ru-RU" sz="2000" b="1" dirty="0">
              <a:solidFill>
                <a:srgbClr val="0070C0"/>
              </a:solidFill>
              <a:latin typeface="HeliosCond" panose="020B0500000000000000" pitchFamily="34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761205-C5FE-4CC0-81E8-73A6C9C32665}"/>
              </a:ext>
            </a:extLst>
          </p:cNvPr>
          <p:cNvSpPr txBox="1"/>
          <p:nvPr/>
        </p:nvSpPr>
        <p:spPr>
          <a:xfrm>
            <a:off x="7107544" y="3987281"/>
            <a:ext cx="3792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HeliosCond" panose="020B0500000000000000" pitchFamily="34" charset="-52"/>
              </a:rPr>
              <a:t>Заместитель начальника Управления ПАО «Газпром»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HeliosCond" panose="020B0500000000000000" pitchFamily="34" charset="-52"/>
              </a:rPr>
              <a:t>А.А. Латышев</a:t>
            </a:r>
            <a:endParaRPr lang="ru-RU" sz="2000" b="1" dirty="0">
              <a:solidFill>
                <a:srgbClr val="0070C0"/>
              </a:solidFill>
              <a:latin typeface="HeliosCond" panose="020B0500000000000000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82016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 descr="Изображение выглядит как купол, здание, сидит, стол&#10;&#10;Автоматически созданное описание">
            <a:extLst>
              <a:ext uri="{FF2B5EF4-FFF2-40B4-BE49-F238E27FC236}">
                <a16:creationId xmlns:a16="http://schemas.microsoft.com/office/drawing/2014/main" id="{F2B8418B-1A15-41A8-93B6-D8D04EB920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400163"/>
            <a:ext cx="12192000" cy="2335384"/>
          </a:xfrm>
          <a:custGeom>
            <a:avLst/>
            <a:gdLst>
              <a:gd name="connsiteX0" fmla="*/ 0 w 12192000"/>
              <a:gd name="connsiteY0" fmla="*/ 0 h 2335384"/>
              <a:gd name="connsiteX1" fmla="*/ 12192000 w 12192000"/>
              <a:gd name="connsiteY1" fmla="*/ 0 h 2335384"/>
              <a:gd name="connsiteX2" fmla="*/ 12192000 w 12192000"/>
              <a:gd name="connsiteY2" fmla="*/ 1 h 2335384"/>
              <a:gd name="connsiteX3" fmla="*/ 12192000 w 12192000"/>
              <a:gd name="connsiteY3" fmla="*/ 1705173 h 2335384"/>
              <a:gd name="connsiteX4" fmla="*/ 12192000 w 12192000"/>
              <a:gd name="connsiteY4" fmla="*/ 2334810 h 2335384"/>
              <a:gd name="connsiteX5" fmla="*/ 11548053 w 12192000"/>
              <a:gd name="connsiteY5" fmla="*/ 2334810 h 2335384"/>
              <a:gd name="connsiteX6" fmla="*/ 11547466 w 12192000"/>
              <a:gd name="connsiteY6" fmla="*/ 2335384 h 2335384"/>
              <a:gd name="connsiteX7" fmla="*/ 13011 w 12192000"/>
              <a:gd name="connsiteY7" fmla="*/ 2335384 h 2335384"/>
              <a:gd name="connsiteX8" fmla="*/ 13011 w 12192000"/>
              <a:gd name="connsiteY8" fmla="*/ 2334844 h 2335384"/>
              <a:gd name="connsiteX9" fmla="*/ 13046 w 12192000"/>
              <a:gd name="connsiteY9" fmla="*/ 2334810 h 2335384"/>
              <a:gd name="connsiteX10" fmla="*/ 0 w 12192000"/>
              <a:gd name="connsiteY10" fmla="*/ 2334810 h 2335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2335384">
                <a:moveTo>
                  <a:pt x="0" y="0"/>
                </a:moveTo>
                <a:lnTo>
                  <a:pt x="12192000" y="0"/>
                </a:lnTo>
                <a:lnTo>
                  <a:pt x="12192000" y="1"/>
                </a:lnTo>
                <a:lnTo>
                  <a:pt x="12192000" y="1705173"/>
                </a:lnTo>
                <a:lnTo>
                  <a:pt x="12192000" y="2334810"/>
                </a:lnTo>
                <a:lnTo>
                  <a:pt x="11548053" y="2334810"/>
                </a:lnTo>
                <a:lnTo>
                  <a:pt x="11547466" y="2335384"/>
                </a:lnTo>
                <a:lnTo>
                  <a:pt x="13011" y="2335384"/>
                </a:lnTo>
                <a:lnTo>
                  <a:pt x="13011" y="2334844"/>
                </a:lnTo>
                <a:lnTo>
                  <a:pt x="13046" y="2334810"/>
                </a:lnTo>
                <a:lnTo>
                  <a:pt x="0" y="2334810"/>
                </a:lnTo>
                <a:close/>
              </a:path>
            </a:pathLst>
          </a:cu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CE59F38-5239-498C-BF82-BC98472B22F8}"/>
              </a:ext>
            </a:extLst>
          </p:cNvPr>
          <p:cNvSpPr/>
          <p:nvPr/>
        </p:nvSpPr>
        <p:spPr>
          <a:xfrm rot="10800000">
            <a:off x="-5718" y="1400164"/>
            <a:ext cx="12197718" cy="233481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8000">
                <a:schemeClr val="bg1"/>
              </a:gs>
            </a:gsLst>
            <a:lin ang="5400000" scaled="1"/>
          </a:gradFill>
          <a:ln w="16356" cap="flat">
            <a:noFill/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endParaRPr lang="ru-RU" sz="1400" dirty="0"/>
          </a:p>
        </p:txBody>
      </p:sp>
      <p:sp>
        <p:nvSpPr>
          <p:cNvPr id="30" name="Прямоугольник: усеченные противолежащие углы 168">
            <a:extLst>
              <a:ext uri="{FF2B5EF4-FFF2-40B4-BE49-F238E27FC236}">
                <a16:creationId xmlns:a16="http://schemas.microsoft.com/office/drawing/2014/main" id="{E6D0B262-14A6-4E59-9707-39AA959AADB7}"/>
              </a:ext>
            </a:extLst>
          </p:cNvPr>
          <p:cNvSpPr/>
          <p:nvPr/>
        </p:nvSpPr>
        <p:spPr>
          <a:xfrm flipH="1">
            <a:off x="962279" y="1713053"/>
            <a:ext cx="10300916" cy="4175683"/>
          </a:xfrm>
          <a:prstGeom prst="snip2DiagRect">
            <a:avLst>
              <a:gd name="adj1" fmla="val 0"/>
              <a:gd name="adj2" fmla="val 12475"/>
            </a:avLst>
          </a:prstGeom>
          <a:solidFill>
            <a:schemeClr val="bg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tIns="36000" rIns="36000" bIns="36000" rtlCol="0" anchor="ctr"/>
          <a:lstStyle/>
          <a:p>
            <a:pPr algn="ctr"/>
            <a:endParaRPr lang="ru-RU" sz="1400" kern="0" dirty="0">
              <a:latin typeface="HeliosCond" panose="020B0500000000000000" pitchFamily="34" charset="-52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9023D5-00AB-4E2E-B63C-3975CDCC62E7}"/>
              </a:ext>
            </a:extLst>
          </p:cNvPr>
          <p:cNvSpPr txBox="1"/>
          <p:nvPr/>
        </p:nvSpPr>
        <p:spPr>
          <a:xfrm>
            <a:off x="2887008" y="443022"/>
            <a:ext cx="8202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HeliosCond" panose="020B0500000000000000" pitchFamily="34" charset="-52"/>
              </a:rPr>
              <a:t>Сертификация</a:t>
            </a:r>
            <a:r>
              <a:rPr lang="en-US" sz="2400" dirty="0">
                <a:solidFill>
                  <a:srgbClr val="0070C0"/>
                </a:solidFill>
                <a:latin typeface="HeliosCond" panose="020B0500000000000000" pitchFamily="34" charset="-52"/>
              </a:rPr>
              <a:t/>
            </a:r>
            <a:br>
              <a:rPr lang="en-US" sz="2400" dirty="0">
                <a:solidFill>
                  <a:srgbClr val="0070C0"/>
                </a:solidFill>
                <a:latin typeface="HeliosCond" panose="020B0500000000000000" pitchFamily="34" charset="-52"/>
              </a:rPr>
            </a:br>
            <a:r>
              <a:rPr lang="ru-RU" sz="2400" b="1" dirty="0">
                <a:solidFill>
                  <a:srgbClr val="0070C0"/>
                </a:solidFill>
                <a:latin typeface="HeliosCond" panose="020B0500000000000000" pitchFamily="34" charset="-52"/>
              </a:rPr>
              <a:t>РАБОТ И УСЛУГ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BD73E2-BB26-4DA3-AE40-A67A5DBB79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33322" y="518945"/>
            <a:ext cx="664058" cy="6791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6505F9E-4A02-4655-B4F5-D5BE0AB455C0}"/>
              </a:ext>
            </a:extLst>
          </p:cNvPr>
          <p:cNvGrpSpPr/>
          <p:nvPr/>
        </p:nvGrpSpPr>
        <p:grpSpPr>
          <a:xfrm>
            <a:off x="-5718" y="1400165"/>
            <a:ext cx="668318" cy="2352456"/>
            <a:chOff x="-5718" y="1400165"/>
            <a:chExt cx="668318" cy="2352456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E0BFF151-F746-4191-8032-A0747DF7AC80}"/>
                </a:ext>
              </a:extLst>
            </p:cNvPr>
            <p:cNvSpPr/>
            <p:nvPr/>
          </p:nvSpPr>
          <p:spPr>
            <a:xfrm>
              <a:off x="319634" y="1400165"/>
              <a:ext cx="342966" cy="2044199"/>
            </a:xfrm>
            <a:custGeom>
              <a:avLst/>
              <a:gdLst>
                <a:gd name="connsiteX0" fmla="*/ 0 w 342966"/>
                <a:gd name="connsiteY0" fmla="*/ 0 h 2044199"/>
                <a:gd name="connsiteX1" fmla="*/ 342966 w 342966"/>
                <a:gd name="connsiteY1" fmla="*/ 0 h 2044199"/>
                <a:gd name="connsiteX2" fmla="*/ 342966 w 342966"/>
                <a:gd name="connsiteY2" fmla="*/ 1701233 h 2044199"/>
                <a:gd name="connsiteX3" fmla="*/ 0 w 342966"/>
                <a:gd name="connsiteY3" fmla="*/ 2044199 h 204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66" h="2044199">
                  <a:moveTo>
                    <a:pt x="0" y="0"/>
                  </a:moveTo>
                  <a:lnTo>
                    <a:pt x="342966" y="0"/>
                  </a:lnTo>
                  <a:lnTo>
                    <a:pt x="342966" y="1701233"/>
                  </a:lnTo>
                  <a:lnTo>
                    <a:pt x="0" y="2044199"/>
                  </a:lnTo>
                  <a:close/>
                </a:path>
              </a:pathLst>
            </a:custGeom>
            <a:solidFill>
              <a:srgbClr val="CCCCCC"/>
            </a:solidFill>
            <a:ln w="515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AD0C6361-FB0A-49DC-A116-FAEE17A45192}"/>
                </a:ext>
              </a:extLst>
            </p:cNvPr>
            <p:cNvSpPr/>
            <p:nvPr userDrawn="1"/>
          </p:nvSpPr>
          <p:spPr>
            <a:xfrm>
              <a:off x="635" y="2827577"/>
              <a:ext cx="330523" cy="925044"/>
            </a:xfrm>
            <a:custGeom>
              <a:avLst/>
              <a:gdLst>
                <a:gd name="connsiteX0" fmla="*/ 330523 w 330523"/>
                <a:gd name="connsiteY0" fmla="*/ 0 h 925044"/>
                <a:gd name="connsiteX1" fmla="*/ 330523 w 330523"/>
                <a:gd name="connsiteY1" fmla="*/ 608176 h 925044"/>
                <a:gd name="connsiteX2" fmla="*/ 0 w 330523"/>
                <a:gd name="connsiteY2" fmla="*/ 925044 h 925044"/>
                <a:gd name="connsiteX3" fmla="*/ 0 w 330523"/>
                <a:gd name="connsiteY3" fmla="*/ 318820 h 92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523" h="925044">
                  <a:moveTo>
                    <a:pt x="330523" y="0"/>
                  </a:moveTo>
                  <a:lnTo>
                    <a:pt x="330523" y="608176"/>
                  </a:lnTo>
                  <a:lnTo>
                    <a:pt x="0" y="925044"/>
                  </a:lnTo>
                  <a:lnTo>
                    <a:pt x="0" y="318820"/>
                  </a:lnTo>
                  <a:close/>
                </a:path>
              </a:pathLst>
            </a:custGeom>
            <a:solidFill>
              <a:srgbClr val="B3B3B3"/>
            </a:solidFill>
            <a:ln w="52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DEE33168-75ED-4373-A487-695D449F64B5}"/>
                </a:ext>
              </a:extLst>
            </p:cNvPr>
            <p:cNvSpPr/>
            <p:nvPr userDrawn="1"/>
          </p:nvSpPr>
          <p:spPr>
            <a:xfrm>
              <a:off x="-5718" y="1400165"/>
              <a:ext cx="335735" cy="1816313"/>
            </a:xfrm>
            <a:custGeom>
              <a:avLst/>
              <a:gdLst>
                <a:gd name="connsiteX0" fmla="*/ 1073 w 335735"/>
                <a:gd name="connsiteY0" fmla="*/ 0 h 1816313"/>
                <a:gd name="connsiteX1" fmla="*/ 335735 w 335735"/>
                <a:gd name="connsiteY1" fmla="*/ 0 h 1816313"/>
                <a:gd name="connsiteX2" fmla="*/ 335735 w 335735"/>
                <a:gd name="connsiteY2" fmla="*/ 1482483 h 1816313"/>
                <a:gd name="connsiteX3" fmla="*/ 0 w 335735"/>
                <a:gd name="connsiteY3" fmla="*/ 1816313 h 181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735" h="1816313">
                  <a:moveTo>
                    <a:pt x="1073" y="0"/>
                  </a:moveTo>
                  <a:lnTo>
                    <a:pt x="335735" y="0"/>
                  </a:lnTo>
                  <a:lnTo>
                    <a:pt x="335735" y="1482483"/>
                  </a:lnTo>
                  <a:lnTo>
                    <a:pt x="0" y="1816313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50000"/>
                  </a:schemeClr>
                </a:gs>
                <a:gs pos="0">
                  <a:srgbClr val="0070C0"/>
                </a:gs>
              </a:gsLst>
              <a:lin ang="5400000" scaled="1"/>
            </a:gradFill>
            <a:ln w="6328" cap="flat">
              <a:noFill/>
              <a:prstDash val="solid"/>
              <a:miter/>
            </a:ln>
            <a:effectLst/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</p:grpSp>
      <p:sp>
        <p:nvSpPr>
          <p:cNvPr id="13" name="Прямоугольник: усеченные противолежащие углы 168">
            <a:extLst>
              <a:ext uri="{FF2B5EF4-FFF2-40B4-BE49-F238E27FC236}">
                <a16:creationId xmlns:a16="http://schemas.microsoft.com/office/drawing/2014/main" id="{2114D819-A2EC-452D-8F06-5CF839A670C4}"/>
              </a:ext>
            </a:extLst>
          </p:cNvPr>
          <p:cNvSpPr/>
          <p:nvPr/>
        </p:nvSpPr>
        <p:spPr>
          <a:xfrm flipH="1">
            <a:off x="1088285" y="3531225"/>
            <a:ext cx="3254975" cy="2229511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lumMod val="95000"/>
            </a:schemeClr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tIns="36000" rIns="36000" bIns="36000" rtlCol="0" anchor="ctr"/>
          <a:lstStyle/>
          <a:p>
            <a:pPr algn="ctr"/>
            <a:endParaRPr lang="ru-RU" sz="1400" kern="0" dirty="0">
              <a:latin typeface="HeliosCond" panose="020B0500000000000000" pitchFamily="34" charset="-52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79F9A0-0358-4794-A573-1936251BF373}"/>
              </a:ext>
            </a:extLst>
          </p:cNvPr>
          <p:cNvSpPr txBox="1"/>
          <p:nvPr/>
        </p:nvSpPr>
        <p:spPr>
          <a:xfrm>
            <a:off x="956562" y="3540225"/>
            <a:ext cx="3446938" cy="22390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252000" indent="-216000">
              <a:spcAft>
                <a:spcPts val="300"/>
              </a:spcAft>
              <a:buSzPct val="55000"/>
              <a:buBlip>
                <a:blip r:embed="rId7">
                  <a:extLs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Полнота и актуальность документации, устанавливающей порядок выполнения работы (услуги);</a:t>
            </a:r>
          </a:p>
          <a:p>
            <a:pPr marL="252000" indent="-216000">
              <a:spcAft>
                <a:spcPts val="300"/>
              </a:spcAft>
              <a:buSzPct val="55000"/>
              <a:buBlip>
                <a:blip r:embed="rId7">
                  <a:extLs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Оснащение организации основными средствами производства;</a:t>
            </a:r>
          </a:p>
          <a:p>
            <a:pPr marL="252000" indent="-216000">
              <a:spcAft>
                <a:spcPts val="300"/>
              </a:spcAft>
              <a:buSzPct val="55000"/>
              <a:buBlip>
                <a:blip r:embed="rId7">
                  <a:extLs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Метрологическое, методическое, организационное, правовое, информационное, техническое обеспечение;</a:t>
            </a:r>
          </a:p>
          <a:p>
            <a:pPr marL="252000" indent="-216000">
              <a:spcAft>
                <a:spcPts val="300"/>
              </a:spcAft>
              <a:buSzPct val="55000"/>
              <a:buBlip>
                <a:blip r:embed="rId7">
                  <a:extLs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Профессиональные компетенции исполнителей</a:t>
            </a:r>
          </a:p>
        </p:txBody>
      </p:sp>
      <p:sp>
        <p:nvSpPr>
          <p:cNvPr id="25" name="Прямоугольник: усеченные противолежащие углы 168">
            <a:extLst>
              <a:ext uri="{FF2B5EF4-FFF2-40B4-BE49-F238E27FC236}">
                <a16:creationId xmlns:a16="http://schemas.microsoft.com/office/drawing/2014/main" id="{4E3790A1-57AB-436A-AC6B-B3DD16DE88AB}"/>
              </a:ext>
            </a:extLst>
          </p:cNvPr>
          <p:cNvSpPr/>
          <p:nvPr/>
        </p:nvSpPr>
        <p:spPr>
          <a:xfrm flipH="1">
            <a:off x="7866529" y="3531225"/>
            <a:ext cx="3258785" cy="2229511"/>
          </a:xfrm>
          <a:custGeom>
            <a:avLst/>
            <a:gdLst>
              <a:gd name="connsiteX0" fmla="*/ 0 w 3254975"/>
              <a:gd name="connsiteY0" fmla="*/ 0 h 2229511"/>
              <a:gd name="connsiteX1" fmla="*/ 2976531 w 3254975"/>
              <a:gd name="connsiteY1" fmla="*/ 0 h 2229511"/>
              <a:gd name="connsiteX2" fmla="*/ 3254975 w 3254975"/>
              <a:gd name="connsiteY2" fmla="*/ 278444 h 2229511"/>
              <a:gd name="connsiteX3" fmla="*/ 3254975 w 3254975"/>
              <a:gd name="connsiteY3" fmla="*/ 2229511 h 2229511"/>
              <a:gd name="connsiteX4" fmla="*/ 3254975 w 3254975"/>
              <a:gd name="connsiteY4" fmla="*/ 2229511 h 2229511"/>
              <a:gd name="connsiteX5" fmla="*/ 278444 w 3254975"/>
              <a:gd name="connsiteY5" fmla="*/ 2229511 h 2229511"/>
              <a:gd name="connsiteX6" fmla="*/ 0 w 3254975"/>
              <a:gd name="connsiteY6" fmla="*/ 1951067 h 2229511"/>
              <a:gd name="connsiteX7" fmla="*/ 0 w 3254975"/>
              <a:gd name="connsiteY7" fmla="*/ 0 h 2229511"/>
              <a:gd name="connsiteX0" fmla="*/ 0 w 3254975"/>
              <a:gd name="connsiteY0" fmla="*/ 0 h 2229511"/>
              <a:gd name="connsiteX1" fmla="*/ 3254661 w 3254975"/>
              <a:gd name="connsiteY1" fmla="*/ 0 h 2229511"/>
              <a:gd name="connsiteX2" fmla="*/ 3254975 w 3254975"/>
              <a:gd name="connsiteY2" fmla="*/ 278444 h 2229511"/>
              <a:gd name="connsiteX3" fmla="*/ 3254975 w 3254975"/>
              <a:gd name="connsiteY3" fmla="*/ 2229511 h 2229511"/>
              <a:gd name="connsiteX4" fmla="*/ 3254975 w 3254975"/>
              <a:gd name="connsiteY4" fmla="*/ 2229511 h 2229511"/>
              <a:gd name="connsiteX5" fmla="*/ 278444 w 3254975"/>
              <a:gd name="connsiteY5" fmla="*/ 2229511 h 2229511"/>
              <a:gd name="connsiteX6" fmla="*/ 0 w 3254975"/>
              <a:gd name="connsiteY6" fmla="*/ 1951067 h 2229511"/>
              <a:gd name="connsiteX7" fmla="*/ 0 w 3254975"/>
              <a:gd name="connsiteY7" fmla="*/ 0 h 2229511"/>
              <a:gd name="connsiteX0" fmla="*/ 0 w 3254975"/>
              <a:gd name="connsiteY0" fmla="*/ 0 h 2229511"/>
              <a:gd name="connsiteX1" fmla="*/ 3254661 w 3254975"/>
              <a:gd name="connsiteY1" fmla="*/ 0 h 2229511"/>
              <a:gd name="connsiteX2" fmla="*/ 3254975 w 3254975"/>
              <a:gd name="connsiteY2" fmla="*/ 278444 h 2229511"/>
              <a:gd name="connsiteX3" fmla="*/ 3254975 w 3254975"/>
              <a:gd name="connsiteY3" fmla="*/ 2229511 h 2229511"/>
              <a:gd name="connsiteX4" fmla="*/ 3254975 w 3254975"/>
              <a:gd name="connsiteY4" fmla="*/ 2229511 h 2229511"/>
              <a:gd name="connsiteX5" fmla="*/ 278444 w 3254975"/>
              <a:gd name="connsiteY5" fmla="*/ 2229511 h 2229511"/>
              <a:gd name="connsiteX6" fmla="*/ 0 w 3254975"/>
              <a:gd name="connsiteY6" fmla="*/ 1951067 h 2229511"/>
              <a:gd name="connsiteX7" fmla="*/ 0 w 3254975"/>
              <a:gd name="connsiteY7" fmla="*/ 0 h 2229511"/>
              <a:gd name="connsiteX0" fmla="*/ 3810 w 3258785"/>
              <a:gd name="connsiteY0" fmla="*/ 0 h 2229511"/>
              <a:gd name="connsiteX1" fmla="*/ 3258471 w 3258785"/>
              <a:gd name="connsiteY1" fmla="*/ 0 h 2229511"/>
              <a:gd name="connsiteX2" fmla="*/ 3258785 w 3258785"/>
              <a:gd name="connsiteY2" fmla="*/ 278444 h 2229511"/>
              <a:gd name="connsiteX3" fmla="*/ 3258785 w 3258785"/>
              <a:gd name="connsiteY3" fmla="*/ 2229511 h 2229511"/>
              <a:gd name="connsiteX4" fmla="*/ 3258785 w 3258785"/>
              <a:gd name="connsiteY4" fmla="*/ 2229511 h 2229511"/>
              <a:gd name="connsiteX5" fmla="*/ 282254 w 3258785"/>
              <a:gd name="connsiteY5" fmla="*/ 2229511 h 2229511"/>
              <a:gd name="connsiteX6" fmla="*/ 0 w 3258785"/>
              <a:gd name="connsiteY6" fmla="*/ 1806287 h 2229511"/>
              <a:gd name="connsiteX7" fmla="*/ 3810 w 3258785"/>
              <a:gd name="connsiteY7" fmla="*/ 0 h 2229511"/>
              <a:gd name="connsiteX0" fmla="*/ 3810 w 3258785"/>
              <a:gd name="connsiteY0" fmla="*/ 0 h 2229511"/>
              <a:gd name="connsiteX1" fmla="*/ 3258471 w 3258785"/>
              <a:gd name="connsiteY1" fmla="*/ 0 h 2229511"/>
              <a:gd name="connsiteX2" fmla="*/ 3258785 w 3258785"/>
              <a:gd name="connsiteY2" fmla="*/ 278444 h 2229511"/>
              <a:gd name="connsiteX3" fmla="*/ 3258785 w 3258785"/>
              <a:gd name="connsiteY3" fmla="*/ 2229511 h 2229511"/>
              <a:gd name="connsiteX4" fmla="*/ 3258785 w 3258785"/>
              <a:gd name="connsiteY4" fmla="*/ 2229511 h 2229511"/>
              <a:gd name="connsiteX5" fmla="*/ 468944 w 3258785"/>
              <a:gd name="connsiteY5" fmla="*/ 2229511 h 2229511"/>
              <a:gd name="connsiteX6" fmla="*/ 0 w 3258785"/>
              <a:gd name="connsiteY6" fmla="*/ 1806287 h 2229511"/>
              <a:gd name="connsiteX7" fmla="*/ 3810 w 3258785"/>
              <a:gd name="connsiteY7" fmla="*/ 0 h 2229511"/>
              <a:gd name="connsiteX0" fmla="*/ 3810 w 3258785"/>
              <a:gd name="connsiteY0" fmla="*/ 0 h 2229511"/>
              <a:gd name="connsiteX1" fmla="*/ 3258471 w 3258785"/>
              <a:gd name="connsiteY1" fmla="*/ 0 h 2229511"/>
              <a:gd name="connsiteX2" fmla="*/ 3258785 w 3258785"/>
              <a:gd name="connsiteY2" fmla="*/ 278444 h 2229511"/>
              <a:gd name="connsiteX3" fmla="*/ 3258785 w 3258785"/>
              <a:gd name="connsiteY3" fmla="*/ 2229511 h 2229511"/>
              <a:gd name="connsiteX4" fmla="*/ 3258785 w 3258785"/>
              <a:gd name="connsiteY4" fmla="*/ 2229511 h 2229511"/>
              <a:gd name="connsiteX5" fmla="*/ 468944 w 3258785"/>
              <a:gd name="connsiteY5" fmla="*/ 2229511 h 2229511"/>
              <a:gd name="connsiteX6" fmla="*/ 0 w 3258785"/>
              <a:gd name="connsiteY6" fmla="*/ 1768187 h 2229511"/>
              <a:gd name="connsiteX7" fmla="*/ 3810 w 3258785"/>
              <a:gd name="connsiteY7" fmla="*/ 0 h 222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58785" h="2229511">
                <a:moveTo>
                  <a:pt x="3810" y="0"/>
                </a:moveTo>
                <a:lnTo>
                  <a:pt x="3258471" y="0"/>
                </a:lnTo>
                <a:cubicBezTo>
                  <a:pt x="3258576" y="92815"/>
                  <a:pt x="3258680" y="185629"/>
                  <a:pt x="3258785" y="278444"/>
                </a:cubicBezTo>
                <a:lnTo>
                  <a:pt x="3258785" y="2229511"/>
                </a:lnTo>
                <a:lnTo>
                  <a:pt x="3258785" y="2229511"/>
                </a:lnTo>
                <a:lnTo>
                  <a:pt x="468944" y="2229511"/>
                </a:lnTo>
                <a:lnTo>
                  <a:pt x="0" y="1768187"/>
                </a:lnTo>
                <a:lnTo>
                  <a:pt x="381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tIns="36000" rIns="36000" bIns="36000" rtlCol="0" anchor="ctr"/>
          <a:lstStyle/>
          <a:p>
            <a:pPr algn="ctr"/>
            <a:endParaRPr lang="ru-RU" sz="1400" kern="0" dirty="0">
              <a:latin typeface="HeliosCond" panose="020B0500000000000000" pitchFamily="34" charset="-52"/>
              <a:cs typeface="Arial" pitchFamily="34" charset="0"/>
            </a:endParaRPr>
          </a:p>
        </p:txBody>
      </p:sp>
      <p:sp>
        <p:nvSpPr>
          <p:cNvPr id="8" name="Прямоугольник: усеченные противолежащие углы 167">
            <a:extLst>
              <a:ext uri="{FF2B5EF4-FFF2-40B4-BE49-F238E27FC236}">
                <a16:creationId xmlns:a16="http://schemas.microsoft.com/office/drawing/2014/main" id="{497D851B-DA19-43D6-B19D-7822B9C4E723}"/>
              </a:ext>
            </a:extLst>
          </p:cNvPr>
          <p:cNvSpPr/>
          <p:nvPr/>
        </p:nvSpPr>
        <p:spPr>
          <a:xfrm flipH="1">
            <a:off x="1083729" y="2905914"/>
            <a:ext cx="3261436" cy="529627"/>
          </a:xfrm>
          <a:custGeom>
            <a:avLst/>
            <a:gdLst>
              <a:gd name="connsiteX0" fmla="*/ 0 w 3259531"/>
              <a:gd name="connsiteY0" fmla="*/ 0 h 529627"/>
              <a:gd name="connsiteX1" fmla="*/ 2994718 w 3259531"/>
              <a:gd name="connsiteY1" fmla="*/ 0 h 529627"/>
              <a:gd name="connsiteX2" fmla="*/ 3259531 w 3259531"/>
              <a:gd name="connsiteY2" fmla="*/ 264814 h 529627"/>
              <a:gd name="connsiteX3" fmla="*/ 3259531 w 3259531"/>
              <a:gd name="connsiteY3" fmla="*/ 529627 h 529627"/>
              <a:gd name="connsiteX4" fmla="*/ 3259531 w 3259531"/>
              <a:gd name="connsiteY4" fmla="*/ 529627 h 529627"/>
              <a:gd name="connsiteX5" fmla="*/ 264814 w 3259531"/>
              <a:gd name="connsiteY5" fmla="*/ 529627 h 529627"/>
              <a:gd name="connsiteX6" fmla="*/ 0 w 3259531"/>
              <a:gd name="connsiteY6" fmla="*/ 264814 h 529627"/>
              <a:gd name="connsiteX7" fmla="*/ 0 w 3259531"/>
              <a:gd name="connsiteY7" fmla="*/ 0 h 529627"/>
              <a:gd name="connsiteX0" fmla="*/ 0 w 3259531"/>
              <a:gd name="connsiteY0" fmla="*/ 0 h 529627"/>
              <a:gd name="connsiteX1" fmla="*/ 2994718 w 3259531"/>
              <a:gd name="connsiteY1" fmla="*/ 0 h 529627"/>
              <a:gd name="connsiteX2" fmla="*/ 3259531 w 3259531"/>
              <a:gd name="connsiteY2" fmla="*/ 264814 h 529627"/>
              <a:gd name="connsiteX3" fmla="*/ 3259531 w 3259531"/>
              <a:gd name="connsiteY3" fmla="*/ 529627 h 529627"/>
              <a:gd name="connsiteX4" fmla="*/ 3259531 w 3259531"/>
              <a:gd name="connsiteY4" fmla="*/ 529627 h 529627"/>
              <a:gd name="connsiteX5" fmla="*/ 264814 w 3259531"/>
              <a:gd name="connsiteY5" fmla="*/ 529627 h 529627"/>
              <a:gd name="connsiteX6" fmla="*/ 1905 w 3259531"/>
              <a:gd name="connsiteY6" fmla="*/ 527704 h 529627"/>
              <a:gd name="connsiteX7" fmla="*/ 0 w 3259531"/>
              <a:gd name="connsiteY7" fmla="*/ 0 h 529627"/>
              <a:gd name="connsiteX0" fmla="*/ 0 w 3259531"/>
              <a:gd name="connsiteY0" fmla="*/ 0 h 529627"/>
              <a:gd name="connsiteX1" fmla="*/ 2994718 w 3259531"/>
              <a:gd name="connsiteY1" fmla="*/ 0 h 529627"/>
              <a:gd name="connsiteX2" fmla="*/ 3259531 w 3259531"/>
              <a:gd name="connsiteY2" fmla="*/ 264814 h 529627"/>
              <a:gd name="connsiteX3" fmla="*/ 3259531 w 3259531"/>
              <a:gd name="connsiteY3" fmla="*/ 529627 h 529627"/>
              <a:gd name="connsiteX4" fmla="*/ 3259531 w 3259531"/>
              <a:gd name="connsiteY4" fmla="*/ 529627 h 529627"/>
              <a:gd name="connsiteX5" fmla="*/ 264814 w 3259531"/>
              <a:gd name="connsiteY5" fmla="*/ 529627 h 529627"/>
              <a:gd name="connsiteX6" fmla="*/ 1905 w 3259531"/>
              <a:gd name="connsiteY6" fmla="*/ 527704 h 529627"/>
              <a:gd name="connsiteX7" fmla="*/ 0 w 3259531"/>
              <a:gd name="connsiteY7" fmla="*/ 0 h 529627"/>
              <a:gd name="connsiteX0" fmla="*/ 1905 w 3261436"/>
              <a:gd name="connsiteY0" fmla="*/ 0 h 529627"/>
              <a:gd name="connsiteX1" fmla="*/ 2996623 w 3261436"/>
              <a:gd name="connsiteY1" fmla="*/ 0 h 529627"/>
              <a:gd name="connsiteX2" fmla="*/ 3261436 w 3261436"/>
              <a:gd name="connsiteY2" fmla="*/ 264814 h 529627"/>
              <a:gd name="connsiteX3" fmla="*/ 3261436 w 3261436"/>
              <a:gd name="connsiteY3" fmla="*/ 529627 h 529627"/>
              <a:gd name="connsiteX4" fmla="*/ 3261436 w 3261436"/>
              <a:gd name="connsiteY4" fmla="*/ 529627 h 529627"/>
              <a:gd name="connsiteX5" fmla="*/ 266719 w 3261436"/>
              <a:gd name="connsiteY5" fmla="*/ 529627 h 529627"/>
              <a:gd name="connsiteX6" fmla="*/ 0 w 3261436"/>
              <a:gd name="connsiteY6" fmla="*/ 527704 h 529627"/>
              <a:gd name="connsiteX7" fmla="*/ 1905 w 3261436"/>
              <a:gd name="connsiteY7" fmla="*/ 0 h 529627"/>
              <a:gd name="connsiteX0" fmla="*/ 1905 w 3261436"/>
              <a:gd name="connsiteY0" fmla="*/ 0 h 529627"/>
              <a:gd name="connsiteX1" fmla="*/ 2996623 w 3261436"/>
              <a:gd name="connsiteY1" fmla="*/ 0 h 529627"/>
              <a:gd name="connsiteX2" fmla="*/ 3261436 w 3261436"/>
              <a:gd name="connsiteY2" fmla="*/ 264814 h 529627"/>
              <a:gd name="connsiteX3" fmla="*/ 3261436 w 3261436"/>
              <a:gd name="connsiteY3" fmla="*/ 529627 h 529627"/>
              <a:gd name="connsiteX4" fmla="*/ 3261436 w 3261436"/>
              <a:gd name="connsiteY4" fmla="*/ 529627 h 529627"/>
              <a:gd name="connsiteX5" fmla="*/ 266719 w 3261436"/>
              <a:gd name="connsiteY5" fmla="*/ 529627 h 529627"/>
              <a:gd name="connsiteX6" fmla="*/ 0 w 3261436"/>
              <a:gd name="connsiteY6" fmla="*/ 527704 h 529627"/>
              <a:gd name="connsiteX7" fmla="*/ 1905 w 3261436"/>
              <a:gd name="connsiteY7" fmla="*/ 0 h 529627"/>
              <a:gd name="connsiteX0" fmla="*/ 1905 w 3261436"/>
              <a:gd name="connsiteY0" fmla="*/ 0 h 529627"/>
              <a:gd name="connsiteX1" fmla="*/ 2996623 w 3261436"/>
              <a:gd name="connsiteY1" fmla="*/ 0 h 529627"/>
              <a:gd name="connsiteX2" fmla="*/ 3261436 w 3261436"/>
              <a:gd name="connsiteY2" fmla="*/ 264814 h 529627"/>
              <a:gd name="connsiteX3" fmla="*/ 3261436 w 3261436"/>
              <a:gd name="connsiteY3" fmla="*/ 529627 h 529627"/>
              <a:gd name="connsiteX4" fmla="*/ 3261436 w 3261436"/>
              <a:gd name="connsiteY4" fmla="*/ 529627 h 529627"/>
              <a:gd name="connsiteX5" fmla="*/ 266719 w 3261436"/>
              <a:gd name="connsiteY5" fmla="*/ 529627 h 529627"/>
              <a:gd name="connsiteX6" fmla="*/ 0 w 3261436"/>
              <a:gd name="connsiteY6" fmla="*/ 529609 h 529627"/>
              <a:gd name="connsiteX7" fmla="*/ 1905 w 3261436"/>
              <a:gd name="connsiteY7" fmla="*/ 0 h 52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1436" h="529627">
                <a:moveTo>
                  <a:pt x="1905" y="0"/>
                </a:moveTo>
                <a:lnTo>
                  <a:pt x="2996623" y="0"/>
                </a:lnTo>
                <a:lnTo>
                  <a:pt x="3261436" y="264814"/>
                </a:lnTo>
                <a:lnTo>
                  <a:pt x="3261436" y="529627"/>
                </a:lnTo>
                <a:lnTo>
                  <a:pt x="3261436" y="529627"/>
                </a:lnTo>
                <a:lnTo>
                  <a:pt x="266719" y="529627"/>
                </a:lnTo>
                <a:lnTo>
                  <a:pt x="0" y="529609"/>
                </a:lnTo>
                <a:lnTo>
                  <a:pt x="1905" y="0"/>
                </a:lnTo>
                <a:close/>
              </a:path>
            </a:pathLst>
          </a:custGeom>
          <a:solidFill>
            <a:srgbClr val="0078C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400" kern="0" dirty="0">
                <a:solidFill>
                  <a:schemeClr val="bg1"/>
                </a:solidFill>
                <a:latin typeface="HeliosCond" panose="020B0500000000000000" pitchFamily="34" charset="-52"/>
                <a:cs typeface="Arial" pitchFamily="34" charset="0"/>
              </a:rPr>
              <a:t>Оценка готовности заявителя </a:t>
            </a:r>
            <a:br>
              <a:rPr lang="ru-RU" sz="1400" kern="0" dirty="0">
                <a:solidFill>
                  <a:schemeClr val="bg1"/>
                </a:solidFill>
                <a:latin typeface="HeliosCond" panose="020B0500000000000000" pitchFamily="34" charset="-52"/>
                <a:cs typeface="Arial" pitchFamily="34" charset="0"/>
              </a:rPr>
            </a:br>
            <a:r>
              <a:rPr lang="ru-RU" sz="1400" kern="0" dirty="0">
                <a:solidFill>
                  <a:schemeClr val="bg1"/>
                </a:solidFill>
                <a:latin typeface="HeliosCond" panose="020B0500000000000000" pitchFamily="34" charset="-52"/>
                <a:cs typeface="Arial" pitchFamily="34" charset="0"/>
              </a:rPr>
              <a:t>выполнять работы (услуги)</a:t>
            </a:r>
            <a:endParaRPr lang="ru-RU" sz="1400" b="1" kern="0" dirty="0">
              <a:solidFill>
                <a:schemeClr val="bg1"/>
              </a:solidFill>
              <a:latin typeface="HeliosCond" panose="020B0500000000000000" pitchFamily="34" charset="-52"/>
              <a:cs typeface="Arial" pitchFamily="34" charset="0"/>
            </a:endParaRPr>
          </a:p>
        </p:txBody>
      </p:sp>
      <p:sp>
        <p:nvSpPr>
          <p:cNvPr id="9" name="Прямоугольник: усеченные противолежащие углы 167">
            <a:extLst>
              <a:ext uri="{FF2B5EF4-FFF2-40B4-BE49-F238E27FC236}">
                <a16:creationId xmlns:a16="http://schemas.microsoft.com/office/drawing/2014/main" id="{497D851B-DA19-43D6-B19D-7822B9C4E723}"/>
              </a:ext>
            </a:extLst>
          </p:cNvPr>
          <p:cNvSpPr/>
          <p:nvPr/>
        </p:nvSpPr>
        <p:spPr>
          <a:xfrm flipH="1">
            <a:off x="4471880" y="2905913"/>
            <a:ext cx="3250419" cy="529628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0078C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400" kern="0" dirty="0">
                <a:solidFill>
                  <a:schemeClr val="bg1"/>
                </a:solidFill>
                <a:latin typeface="HeliosCond" panose="020B0500000000000000" pitchFamily="34" charset="-52"/>
                <a:cs typeface="Arial" pitchFamily="34" charset="0"/>
              </a:rPr>
              <a:t>Оценка процесса выполнения работы (услуги) </a:t>
            </a:r>
            <a:endParaRPr lang="ru-RU" sz="1400" b="1" kern="0" dirty="0">
              <a:solidFill>
                <a:schemeClr val="bg1"/>
              </a:solidFill>
              <a:latin typeface="HeliosCond" panose="020B0500000000000000" pitchFamily="34" charset="-52"/>
              <a:cs typeface="Arial" pitchFamily="34" charset="0"/>
            </a:endParaRPr>
          </a:p>
        </p:txBody>
      </p:sp>
      <p:sp>
        <p:nvSpPr>
          <p:cNvPr id="10" name="Прямоугольник: усеченные противолежащие углы 167">
            <a:extLst>
              <a:ext uri="{FF2B5EF4-FFF2-40B4-BE49-F238E27FC236}">
                <a16:creationId xmlns:a16="http://schemas.microsoft.com/office/drawing/2014/main" id="{497D851B-DA19-43D6-B19D-7822B9C4E723}"/>
              </a:ext>
            </a:extLst>
          </p:cNvPr>
          <p:cNvSpPr/>
          <p:nvPr/>
        </p:nvSpPr>
        <p:spPr>
          <a:xfrm flipH="1">
            <a:off x="7861977" y="2905912"/>
            <a:ext cx="3259526" cy="529629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0078C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400" kern="0" dirty="0">
                <a:solidFill>
                  <a:schemeClr val="bg1"/>
                </a:solidFill>
                <a:latin typeface="HeliosCond" panose="020B0500000000000000" pitchFamily="34" charset="-52"/>
                <a:cs typeface="Arial" pitchFamily="34" charset="0"/>
              </a:rPr>
              <a:t>Проверка результатов</a:t>
            </a:r>
            <a:r>
              <a:rPr lang="en-US" sz="1400" kern="0" dirty="0">
                <a:solidFill>
                  <a:schemeClr val="bg1"/>
                </a:solidFill>
                <a:latin typeface="HeliosCond" panose="020B0500000000000000" pitchFamily="34" charset="-52"/>
                <a:cs typeface="Arial" pitchFamily="34" charset="0"/>
              </a:rPr>
              <a:t> </a:t>
            </a:r>
            <a:r>
              <a:rPr lang="ru-RU" sz="1400" kern="0" dirty="0">
                <a:solidFill>
                  <a:schemeClr val="bg1"/>
                </a:solidFill>
                <a:latin typeface="HeliosCond" panose="020B0500000000000000" pitchFamily="34" charset="-52"/>
                <a:cs typeface="Arial" pitchFamily="34" charset="0"/>
              </a:rPr>
              <a:t>выполнения </a:t>
            </a:r>
            <a:r>
              <a:rPr lang="en-US" sz="1400" kern="0" dirty="0">
                <a:solidFill>
                  <a:schemeClr val="bg1"/>
                </a:solidFill>
                <a:latin typeface="HeliosCond" panose="020B0500000000000000" pitchFamily="34" charset="-52"/>
                <a:cs typeface="Arial" pitchFamily="34" charset="0"/>
              </a:rPr>
              <a:t/>
            </a:r>
            <a:br>
              <a:rPr lang="en-US" sz="1400" kern="0" dirty="0">
                <a:solidFill>
                  <a:schemeClr val="bg1"/>
                </a:solidFill>
                <a:latin typeface="HeliosCond" panose="020B0500000000000000" pitchFamily="34" charset="-52"/>
                <a:cs typeface="Arial" pitchFamily="34" charset="0"/>
              </a:rPr>
            </a:br>
            <a:r>
              <a:rPr lang="ru-RU" sz="1400" kern="0" dirty="0">
                <a:solidFill>
                  <a:schemeClr val="bg1"/>
                </a:solidFill>
                <a:latin typeface="HeliosCond" panose="020B0500000000000000" pitchFamily="34" charset="-52"/>
                <a:cs typeface="Arial" pitchFamily="34" charset="0"/>
              </a:rPr>
              <a:t>работ</a:t>
            </a:r>
            <a:endParaRPr lang="ru-RU" sz="1400" b="1" kern="0" dirty="0">
              <a:solidFill>
                <a:schemeClr val="bg1"/>
              </a:solidFill>
              <a:latin typeface="HeliosCond" panose="020B0500000000000000" pitchFamily="34" charset="-52"/>
              <a:cs typeface="Arial" pitchFamily="34" charset="0"/>
            </a:endParaRPr>
          </a:p>
        </p:txBody>
      </p:sp>
      <p:sp>
        <p:nvSpPr>
          <p:cNvPr id="23" name="Прямоугольник: усеченные противолежащие углы 168">
            <a:extLst>
              <a:ext uri="{FF2B5EF4-FFF2-40B4-BE49-F238E27FC236}">
                <a16:creationId xmlns:a16="http://schemas.microsoft.com/office/drawing/2014/main" id="{F8DE0F26-43D4-4C24-BFD8-C7FDE44A0580}"/>
              </a:ext>
            </a:extLst>
          </p:cNvPr>
          <p:cNvSpPr/>
          <p:nvPr/>
        </p:nvSpPr>
        <p:spPr>
          <a:xfrm flipH="1">
            <a:off x="4472851" y="3531225"/>
            <a:ext cx="3254975" cy="2229511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lumMod val="95000"/>
            </a:schemeClr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tIns="36000" rIns="36000" bIns="36000" rtlCol="0" anchor="ctr"/>
          <a:lstStyle/>
          <a:p>
            <a:pPr algn="ctr"/>
            <a:endParaRPr lang="ru-RU" sz="1400" kern="0" dirty="0">
              <a:latin typeface="HeliosCond" panose="020B0500000000000000" pitchFamily="34" charset="-52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79F9A0-0358-4794-A573-1936251BF373}"/>
              </a:ext>
            </a:extLst>
          </p:cNvPr>
          <p:cNvSpPr txBox="1"/>
          <p:nvPr/>
        </p:nvSpPr>
        <p:spPr>
          <a:xfrm>
            <a:off x="4481964" y="3626963"/>
            <a:ext cx="3168820" cy="127727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marL="252000" indent="-216000">
              <a:spcAft>
                <a:spcPts val="300"/>
              </a:spcAft>
              <a:buSzPct val="55000"/>
              <a:buBlip>
                <a:blip r:embed="rId7">
                  <a:extLs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</a:buBlip>
              <a:defRPr sz="1200">
                <a:latin typeface="HeliosCond" panose="020B0500000000000000" pitchFamily="34" charset="-52"/>
              </a:defRPr>
            </a:lvl1pPr>
          </a:lstStyle>
          <a:p>
            <a:r>
              <a:rPr lang="ru-RU" dirty="0"/>
              <a:t>Контроль процесса выполнения работы (услуги);</a:t>
            </a:r>
          </a:p>
          <a:p>
            <a:r>
              <a:rPr lang="ru-RU" dirty="0"/>
              <a:t>Контроль соблюдения технологии производства работ;</a:t>
            </a:r>
          </a:p>
          <a:p>
            <a:r>
              <a:rPr lang="ru-RU" dirty="0"/>
              <a:t>Контроль обеспечения качества результатов работ (услуг)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79F9A0-0358-4794-A573-1936251BF373}"/>
              </a:ext>
            </a:extLst>
          </p:cNvPr>
          <p:cNvSpPr txBox="1"/>
          <p:nvPr/>
        </p:nvSpPr>
        <p:spPr>
          <a:xfrm>
            <a:off x="7866132" y="3626963"/>
            <a:ext cx="3207593" cy="10926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marL="252000" indent="-216000">
              <a:spcAft>
                <a:spcPts val="300"/>
              </a:spcAft>
              <a:buSzPct val="55000"/>
              <a:buBlip>
                <a:blip r:embed="rId7">
                  <a:extLs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</a:buBlip>
              <a:defRPr sz="1200">
                <a:latin typeface="HeliosCond" panose="020B0500000000000000" pitchFamily="34" charset="-52"/>
              </a:defRPr>
            </a:lvl1pPr>
          </a:lstStyle>
          <a:p>
            <a:r>
              <a:rPr lang="ru-RU" dirty="0"/>
              <a:t>Отбор результатов выполненных работ (услуг) для испытаний; </a:t>
            </a:r>
          </a:p>
          <a:p>
            <a:r>
              <a:rPr lang="ru-RU" dirty="0"/>
              <a:t>Испытания результатов выполненных работ (услуг);</a:t>
            </a:r>
          </a:p>
          <a:p>
            <a:endParaRPr lang="ru-RU" dirty="0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1C893987-28F5-4237-B91E-172BADBB1D45}"/>
              </a:ext>
            </a:extLst>
          </p:cNvPr>
          <p:cNvGrpSpPr/>
          <p:nvPr/>
        </p:nvGrpSpPr>
        <p:grpSpPr>
          <a:xfrm>
            <a:off x="11529002" y="3102562"/>
            <a:ext cx="668318" cy="2348646"/>
            <a:chOff x="11529002" y="3102562"/>
            <a:chExt cx="668318" cy="2348646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FDB5615F-7C17-4E56-B315-0E088EA13571}"/>
                </a:ext>
              </a:extLst>
            </p:cNvPr>
            <p:cNvSpPr/>
            <p:nvPr/>
          </p:nvSpPr>
          <p:spPr>
            <a:xfrm rot="10800000">
              <a:off x="11529002" y="3407009"/>
              <a:ext cx="342966" cy="2044199"/>
            </a:xfrm>
            <a:custGeom>
              <a:avLst/>
              <a:gdLst>
                <a:gd name="connsiteX0" fmla="*/ 0 w 342966"/>
                <a:gd name="connsiteY0" fmla="*/ 0 h 2044199"/>
                <a:gd name="connsiteX1" fmla="*/ 342966 w 342966"/>
                <a:gd name="connsiteY1" fmla="*/ 0 h 2044199"/>
                <a:gd name="connsiteX2" fmla="*/ 342966 w 342966"/>
                <a:gd name="connsiteY2" fmla="*/ 1701233 h 2044199"/>
                <a:gd name="connsiteX3" fmla="*/ 0 w 342966"/>
                <a:gd name="connsiteY3" fmla="*/ 2044199 h 204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66" h="2044199">
                  <a:moveTo>
                    <a:pt x="0" y="0"/>
                  </a:moveTo>
                  <a:lnTo>
                    <a:pt x="342966" y="0"/>
                  </a:lnTo>
                  <a:lnTo>
                    <a:pt x="342966" y="1701233"/>
                  </a:lnTo>
                  <a:lnTo>
                    <a:pt x="0" y="2044199"/>
                  </a:lnTo>
                  <a:close/>
                </a:path>
              </a:pathLst>
            </a:custGeom>
            <a:solidFill>
              <a:srgbClr val="CCCCCC"/>
            </a:solidFill>
            <a:ln w="515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D2EB4C9D-C949-478D-9AE7-64DCF46D9883}"/>
                </a:ext>
              </a:extLst>
            </p:cNvPr>
            <p:cNvSpPr/>
            <p:nvPr/>
          </p:nvSpPr>
          <p:spPr>
            <a:xfrm rot="10800000">
              <a:off x="11861079" y="3102562"/>
              <a:ext cx="330523" cy="925044"/>
            </a:xfrm>
            <a:custGeom>
              <a:avLst/>
              <a:gdLst>
                <a:gd name="connsiteX0" fmla="*/ 330523 w 330523"/>
                <a:gd name="connsiteY0" fmla="*/ 0 h 925044"/>
                <a:gd name="connsiteX1" fmla="*/ 330523 w 330523"/>
                <a:gd name="connsiteY1" fmla="*/ 608176 h 925044"/>
                <a:gd name="connsiteX2" fmla="*/ 0 w 330523"/>
                <a:gd name="connsiteY2" fmla="*/ 925044 h 925044"/>
                <a:gd name="connsiteX3" fmla="*/ 0 w 330523"/>
                <a:gd name="connsiteY3" fmla="*/ 318820 h 92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523" h="925044">
                  <a:moveTo>
                    <a:pt x="330523" y="0"/>
                  </a:moveTo>
                  <a:lnTo>
                    <a:pt x="330523" y="608176"/>
                  </a:lnTo>
                  <a:lnTo>
                    <a:pt x="0" y="925044"/>
                  </a:lnTo>
                  <a:lnTo>
                    <a:pt x="0" y="318820"/>
                  </a:lnTo>
                  <a:close/>
                </a:path>
              </a:pathLst>
            </a:custGeom>
            <a:solidFill>
              <a:srgbClr val="B3B3B3"/>
            </a:solidFill>
            <a:ln w="52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55BE58B4-CB88-42EA-975B-D140F96CE4B7}"/>
                </a:ext>
              </a:extLst>
            </p:cNvPr>
            <p:cNvSpPr/>
            <p:nvPr/>
          </p:nvSpPr>
          <p:spPr>
            <a:xfrm rot="10800000">
              <a:off x="11861585" y="3634895"/>
              <a:ext cx="335735" cy="1816313"/>
            </a:xfrm>
            <a:custGeom>
              <a:avLst/>
              <a:gdLst>
                <a:gd name="connsiteX0" fmla="*/ 1073 w 335735"/>
                <a:gd name="connsiteY0" fmla="*/ 0 h 1816313"/>
                <a:gd name="connsiteX1" fmla="*/ 335735 w 335735"/>
                <a:gd name="connsiteY1" fmla="*/ 0 h 1816313"/>
                <a:gd name="connsiteX2" fmla="*/ 335735 w 335735"/>
                <a:gd name="connsiteY2" fmla="*/ 1482483 h 1816313"/>
                <a:gd name="connsiteX3" fmla="*/ 0 w 335735"/>
                <a:gd name="connsiteY3" fmla="*/ 1816313 h 181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735" h="1816313">
                  <a:moveTo>
                    <a:pt x="1073" y="0"/>
                  </a:moveTo>
                  <a:lnTo>
                    <a:pt x="335735" y="0"/>
                  </a:lnTo>
                  <a:lnTo>
                    <a:pt x="335735" y="1482483"/>
                  </a:lnTo>
                  <a:lnTo>
                    <a:pt x="0" y="1816313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50000"/>
                  </a:schemeClr>
                </a:gs>
                <a:gs pos="0">
                  <a:srgbClr val="0070C0"/>
                </a:gs>
              </a:gsLst>
              <a:lin ang="5400000" scaled="1"/>
            </a:gradFill>
            <a:ln w="6328" cap="flat">
              <a:noFill/>
              <a:prstDash val="solid"/>
              <a:miter/>
            </a:ln>
            <a:effectLst/>
          </p:spPr>
          <p:txBody>
            <a:bodyPr wrap="square" rtlCol="0" anchor="ctr">
              <a:noAutofit/>
            </a:bodyPr>
            <a:lstStyle/>
            <a:p>
              <a:endParaRPr lang="ru-RU" dirty="0"/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46BC3B-7C9A-47DA-8E9D-AD4D6C3907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97001" y="2415783"/>
            <a:ext cx="389478" cy="3842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165B93-8693-4473-92A7-3193F2B0F7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42195" y="2395162"/>
            <a:ext cx="432440" cy="4324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0AD2CAB-E773-4474-B039-DB9C6D05C01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541428" y="2435708"/>
            <a:ext cx="398476" cy="381862"/>
          </a:xfrm>
          <a:prstGeom prst="rect">
            <a:avLst/>
          </a:prstGeom>
        </p:spPr>
      </p:pic>
      <p:sp>
        <p:nvSpPr>
          <p:cNvPr id="32" name="Полилиния: фигура 64">
            <a:extLst>
              <a:ext uri="{FF2B5EF4-FFF2-40B4-BE49-F238E27FC236}">
                <a16:creationId xmlns:a16="http://schemas.microsoft.com/office/drawing/2014/main" id="{E8D9D2B8-4215-4766-938B-D051FE28A73A}"/>
              </a:ext>
            </a:extLst>
          </p:cNvPr>
          <p:cNvSpPr/>
          <p:nvPr/>
        </p:nvSpPr>
        <p:spPr>
          <a:xfrm>
            <a:off x="2740666" y="2065244"/>
            <a:ext cx="1954514" cy="283326"/>
          </a:xfrm>
          <a:custGeom>
            <a:avLst/>
            <a:gdLst>
              <a:gd name="connsiteX0" fmla="*/ 1234440 w 1234440"/>
              <a:gd name="connsiteY0" fmla="*/ 0 h 304800"/>
              <a:gd name="connsiteX1" fmla="*/ 0 w 1234440"/>
              <a:gd name="connsiteY1" fmla="*/ 0 h 304800"/>
              <a:gd name="connsiteX2" fmla="*/ 0 w 1234440"/>
              <a:gd name="connsiteY2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4440" h="304800">
                <a:moveTo>
                  <a:pt x="1234440" y="0"/>
                </a:moveTo>
                <a:lnTo>
                  <a:pt x="0" y="0"/>
                </a:lnTo>
                <a:lnTo>
                  <a:pt x="0" y="30480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олилиния: фигура 67">
            <a:extLst>
              <a:ext uri="{FF2B5EF4-FFF2-40B4-BE49-F238E27FC236}">
                <a16:creationId xmlns:a16="http://schemas.microsoft.com/office/drawing/2014/main" id="{4B0BF800-BD1F-4FD1-B10A-F3D7B856BEE9}"/>
              </a:ext>
            </a:extLst>
          </p:cNvPr>
          <p:cNvSpPr/>
          <p:nvPr/>
        </p:nvSpPr>
        <p:spPr>
          <a:xfrm flipH="1">
            <a:off x="7463357" y="2065244"/>
            <a:ext cx="2062042" cy="283326"/>
          </a:xfrm>
          <a:custGeom>
            <a:avLst/>
            <a:gdLst>
              <a:gd name="connsiteX0" fmla="*/ 1234440 w 1234440"/>
              <a:gd name="connsiteY0" fmla="*/ 0 h 304800"/>
              <a:gd name="connsiteX1" fmla="*/ 0 w 1234440"/>
              <a:gd name="connsiteY1" fmla="*/ 0 h 304800"/>
              <a:gd name="connsiteX2" fmla="*/ 0 w 1234440"/>
              <a:gd name="connsiteY2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4440" h="304800">
                <a:moveTo>
                  <a:pt x="1234440" y="0"/>
                </a:moveTo>
                <a:lnTo>
                  <a:pt x="0" y="0"/>
                </a:lnTo>
                <a:lnTo>
                  <a:pt x="0" y="30480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9DAE34E5-1A47-4467-8F97-F3D72FB4137A}"/>
              </a:ext>
            </a:extLst>
          </p:cNvPr>
          <p:cNvCxnSpPr>
            <a:cxnSpLocks/>
          </p:cNvCxnSpPr>
          <p:nvPr/>
        </p:nvCxnSpPr>
        <p:spPr>
          <a:xfrm>
            <a:off x="6031430" y="2188549"/>
            <a:ext cx="0" cy="1600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: усеченные противолежащие углы 167">
            <a:extLst>
              <a:ext uri="{FF2B5EF4-FFF2-40B4-BE49-F238E27FC236}">
                <a16:creationId xmlns:a16="http://schemas.microsoft.com/office/drawing/2014/main" id="{BBBB0CD9-6585-431F-9499-813AA9DE7EE1}"/>
              </a:ext>
            </a:extLst>
          </p:cNvPr>
          <p:cNvSpPr/>
          <p:nvPr/>
        </p:nvSpPr>
        <p:spPr>
          <a:xfrm flipH="1">
            <a:off x="3328235" y="1612803"/>
            <a:ext cx="5542274" cy="435367"/>
          </a:xfrm>
          <a:custGeom>
            <a:avLst/>
            <a:gdLst>
              <a:gd name="connsiteX0" fmla="*/ 0 w 5542274"/>
              <a:gd name="connsiteY0" fmla="*/ 0 h 435367"/>
              <a:gd name="connsiteX1" fmla="*/ 5324591 w 5542274"/>
              <a:gd name="connsiteY1" fmla="*/ 0 h 435367"/>
              <a:gd name="connsiteX2" fmla="*/ 5542274 w 5542274"/>
              <a:gd name="connsiteY2" fmla="*/ 217684 h 435367"/>
              <a:gd name="connsiteX3" fmla="*/ 5542274 w 5542274"/>
              <a:gd name="connsiteY3" fmla="*/ 435367 h 435367"/>
              <a:gd name="connsiteX4" fmla="*/ 5542274 w 5542274"/>
              <a:gd name="connsiteY4" fmla="*/ 435367 h 435367"/>
              <a:gd name="connsiteX5" fmla="*/ 217684 w 5542274"/>
              <a:gd name="connsiteY5" fmla="*/ 435367 h 435367"/>
              <a:gd name="connsiteX6" fmla="*/ 0 w 5542274"/>
              <a:gd name="connsiteY6" fmla="*/ 217684 h 435367"/>
              <a:gd name="connsiteX7" fmla="*/ 0 w 5542274"/>
              <a:gd name="connsiteY7" fmla="*/ 0 h 435367"/>
              <a:gd name="connsiteX0" fmla="*/ 0 w 5542274"/>
              <a:gd name="connsiteY0" fmla="*/ 0 h 435367"/>
              <a:gd name="connsiteX1" fmla="*/ 5202671 w 5542274"/>
              <a:gd name="connsiteY1" fmla="*/ 0 h 435367"/>
              <a:gd name="connsiteX2" fmla="*/ 5542274 w 5542274"/>
              <a:gd name="connsiteY2" fmla="*/ 217684 h 435367"/>
              <a:gd name="connsiteX3" fmla="*/ 5542274 w 5542274"/>
              <a:gd name="connsiteY3" fmla="*/ 435367 h 435367"/>
              <a:gd name="connsiteX4" fmla="*/ 5542274 w 5542274"/>
              <a:gd name="connsiteY4" fmla="*/ 435367 h 435367"/>
              <a:gd name="connsiteX5" fmla="*/ 217684 w 5542274"/>
              <a:gd name="connsiteY5" fmla="*/ 435367 h 435367"/>
              <a:gd name="connsiteX6" fmla="*/ 0 w 5542274"/>
              <a:gd name="connsiteY6" fmla="*/ 217684 h 435367"/>
              <a:gd name="connsiteX7" fmla="*/ 0 w 5542274"/>
              <a:gd name="connsiteY7" fmla="*/ 0 h 435367"/>
              <a:gd name="connsiteX0" fmla="*/ 0 w 5542274"/>
              <a:gd name="connsiteY0" fmla="*/ 0 h 435367"/>
              <a:gd name="connsiteX1" fmla="*/ 5202671 w 5542274"/>
              <a:gd name="connsiteY1" fmla="*/ 0 h 435367"/>
              <a:gd name="connsiteX2" fmla="*/ 5542274 w 5542274"/>
              <a:gd name="connsiteY2" fmla="*/ 321824 h 435367"/>
              <a:gd name="connsiteX3" fmla="*/ 5542274 w 5542274"/>
              <a:gd name="connsiteY3" fmla="*/ 435367 h 435367"/>
              <a:gd name="connsiteX4" fmla="*/ 5542274 w 5542274"/>
              <a:gd name="connsiteY4" fmla="*/ 435367 h 435367"/>
              <a:gd name="connsiteX5" fmla="*/ 217684 w 5542274"/>
              <a:gd name="connsiteY5" fmla="*/ 435367 h 435367"/>
              <a:gd name="connsiteX6" fmla="*/ 0 w 5542274"/>
              <a:gd name="connsiteY6" fmla="*/ 217684 h 435367"/>
              <a:gd name="connsiteX7" fmla="*/ 0 w 5542274"/>
              <a:gd name="connsiteY7" fmla="*/ 0 h 435367"/>
              <a:gd name="connsiteX0" fmla="*/ 0 w 5542274"/>
              <a:gd name="connsiteY0" fmla="*/ 0 h 435367"/>
              <a:gd name="connsiteX1" fmla="*/ 5248391 w 5542274"/>
              <a:gd name="connsiteY1" fmla="*/ 0 h 435367"/>
              <a:gd name="connsiteX2" fmla="*/ 5542274 w 5542274"/>
              <a:gd name="connsiteY2" fmla="*/ 321824 h 435367"/>
              <a:gd name="connsiteX3" fmla="*/ 5542274 w 5542274"/>
              <a:gd name="connsiteY3" fmla="*/ 435367 h 435367"/>
              <a:gd name="connsiteX4" fmla="*/ 5542274 w 5542274"/>
              <a:gd name="connsiteY4" fmla="*/ 435367 h 435367"/>
              <a:gd name="connsiteX5" fmla="*/ 217684 w 5542274"/>
              <a:gd name="connsiteY5" fmla="*/ 435367 h 435367"/>
              <a:gd name="connsiteX6" fmla="*/ 0 w 5542274"/>
              <a:gd name="connsiteY6" fmla="*/ 217684 h 435367"/>
              <a:gd name="connsiteX7" fmla="*/ 0 w 5542274"/>
              <a:gd name="connsiteY7" fmla="*/ 0 h 435367"/>
              <a:gd name="connsiteX0" fmla="*/ 0 w 5542274"/>
              <a:gd name="connsiteY0" fmla="*/ 0 h 435367"/>
              <a:gd name="connsiteX1" fmla="*/ 5248391 w 5542274"/>
              <a:gd name="connsiteY1" fmla="*/ 0 h 435367"/>
              <a:gd name="connsiteX2" fmla="*/ 5542274 w 5542274"/>
              <a:gd name="connsiteY2" fmla="*/ 291344 h 435367"/>
              <a:gd name="connsiteX3" fmla="*/ 5542274 w 5542274"/>
              <a:gd name="connsiteY3" fmla="*/ 435367 h 435367"/>
              <a:gd name="connsiteX4" fmla="*/ 5542274 w 5542274"/>
              <a:gd name="connsiteY4" fmla="*/ 435367 h 435367"/>
              <a:gd name="connsiteX5" fmla="*/ 217684 w 5542274"/>
              <a:gd name="connsiteY5" fmla="*/ 435367 h 435367"/>
              <a:gd name="connsiteX6" fmla="*/ 0 w 5542274"/>
              <a:gd name="connsiteY6" fmla="*/ 217684 h 435367"/>
              <a:gd name="connsiteX7" fmla="*/ 0 w 5542274"/>
              <a:gd name="connsiteY7" fmla="*/ 0 h 435367"/>
              <a:gd name="connsiteX0" fmla="*/ 0 w 5542274"/>
              <a:gd name="connsiteY0" fmla="*/ 0 h 435367"/>
              <a:gd name="connsiteX1" fmla="*/ 5248391 w 5542274"/>
              <a:gd name="connsiteY1" fmla="*/ 0 h 435367"/>
              <a:gd name="connsiteX2" fmla="*/ 5542274 w 5542274"/>
              <a:gd name="connsiteY2" fmla="*/ 276104 h 435367"/>
              <a:gd name="connsiteX3" fmla="*/ 5542274 w 5542274"/>
              <a:gd name="connsiteY3" fmla="*/ 435367 h 435367"/>
              <a:gd name="connsiteX4" fmla="*/ 5542274 w 5542274"/>
              <a:gd name="connsiteY4" fmla="*/ 435367 h 435367"/>
              <a:gd name="connsiteX5" fmla="*/ 217684 w 5542274"/>
              <a:gd name="connsiteY5" fmla="*/ 435367 h 435367"/>
              <a:gd name="connsiteX6" fmla="*/ 0 w 5542274"/>
              <a:gd name="connsiteY6" fmla="*/ 217684 h 435367"/>
              <a:gd name="connsiteX7" fmla="*/ 0 w 5542274"/>
              <a:gd name="connsiteY7" fmla="*/ 0 h 43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42274" h="435367">
                <a:moveTo>
                  <a:pt x="0" y="0"/>
                </a:moveTo>
                <a:lnTo>
                  <a:pt x="5248391" y="0"/>
                </a:lnTo>
                <a:lnTo>
                  <a:pt x="5542274" y="276104"/>
                </a:lnTo>
                <a:lnTo>
                  <a:pt x="5542274" y="435367"/>
                </a:lnTo>
                <a:lnTo>
                  <a:pt x="5542274" y="435367"/>
                </a:lnTo>
                <a:lnTo>
                  <a:pt x="217684" y="435367"/>
                </a:lnTo>
                <a:lnTo>
                  <a:pt x="0" y="21768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tIns="36000" rIns="36000" bIns="36000" rtlCol="0" anchor="ctr"/>
          <a:lstStyle/>
          <a:p>
            <a:pPr algn="ctr"/>
            <a:endParaRPr lang="ru-RU" sz="1400" dirty="0">
              <a:solidFill>
                <a:schemeClr val="bg1"/>
              </a:solidFill>
              <a:latin typeface="HeliosCond" panose="020B0500000000000000" pitchFamily="34" charset="-52"/>
            </a:endParaRPr>
          </a:p>
        </p:txBody>
      </p:sp>
      <p:sp>
        <p:nvSpPr>
          <p:cNvPr id="31" name="Прямоугольник: усеченные противолежащие углы 167">
            <a:extLst>
              <a:ext uri="{FF2B5EF4-FFF2-40B4-BE49-F238E27FC236}">
                <a16:creationId xmlns:a16="http://schemas.microsoft.com/office/drawing/2014/main" id="{F4B91226-8329-46E5-90F2-B96B8E9506F3}"/>
              </a:ext>
            </a:extLst>
          </p:cNvPr>
          <p:cNvSpPr/>
          <p:nvPr/>
        </p:nvSpPr>
        <p:spPr>
          <a:xfrm flipH="1">
            <a:off x="3415611" y="1708742"/>
            <a:ext cx="5362956" cy="529628"/>
          </a:xfrm>
          <a:prstGeom prst="snip2DiagRect">
            <a:avLst>
              <a:gd name="adj1" fmla="val 0"/>
              <a:gd name="adj2" fmla="val 48342"/>
            </a:avLst>
          </a:prstGeom>
          <a:solidFill>
            <a:srgbClr val="0078C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HeliosCond" panose="020B0500000000000000" pitchFamily="34" charset="-52"/>
              </a:rPr>
              <a:t>ПОДТВЕРЖДЕНИЕ СООТВЕТСТВИЯ</a:t>
            </a:r>
            <a:endParaRPr lang="ru-RU" sz="1400" dirty="0">
              <a:solidFill>
                <a:schemeClr val="bg1"/>
              </a:solidFill>
              <a:latin typeface="HeliosCond" panose="020B0500000000000000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23066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 descr="Изображение выглядит как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935A274A-4DCF-458F-A0A0-2EE0D0A2EA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18" y="1400164"/>
            <a:ext cx="12192399" cy="2335385"/>
          </a:xfrm>
          <a:custGeom>
            <a:avLst/>
            <a:gdLst>
              <a:gd name="connsiteX0" fmla="*/ 0 w 12192399"/>
              <a:gd name="connsiteY0" fmla="*/ 0 h 2335385"/>
              <a:gd name="connsiteX1" fmla="*/ 12192399 w 12192399"/>
              <a:gd name="connsiteY1" fmla="*/ 0 h 2335385"/>
              <a:gd name="connsiteX2" fmla="*/ 12192399 w 12192399"/>
              <a:gd name="connsiteY2" fmla="*/ 2334810 h 2335385"/>
              <a:gd name="connsiteX3" fmla="*/ 11553772 w 12192399"/>
              <a:gd name="connsiteY3" fmla="*/ 2334810 h 2335385"/>
              <a:gd name="connsiteX4" fmla="*/ 11553184 w 12192399"/>
              <a:gd name="connsiteY4" fmla="*/ 2335385 h 2335385"/>
              <a:gd name="connsiteX5" fmla="*/ 18729 w 12192399"/>
              <a:gd name="connsiteY5" fmla="*/ 2335385 h 2335385"/>
              <a:gd name="connsiteX6" fmla="*/ 18729 w 12192399"/>
              <a:gd name="connsiteY6" fmla="*/ 2335384 h 2335385"/>
              <a:gd name="connsiteX7" fmla="*/ 18729 w 12192399"/>
              <a:gd name="connsiteY7" fmla="*/ 2334845 h 2335385"/>
              <a:gd name="connsiteX8" fmla="*/ 18729 w 12192399"/>
              <a:gd name="connsiteY8" fmla="*/ 2334844 h 2335385"/>
              <a:gd name="connsiteX9" fmla="*/ 18764 w 12192399"/>
              <a:gd name="connsiteY9" fmla="*/ 2334810 h 2335385"/>
              <a:gd name="connsiteX10" fmla="*/ 0 w 12192399"/>
              <a:gd name="connsiteY10" fmla="*/ 2334810 h 2335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399" h="2335385">
                <a:moveTo>
                  <a:pt x="0" y="0"/>
                </a:moveTo>
                <a:lnTo>
                  <a:pt x="12192399" y="0"/>
                </a:lnTo>
                <a:lnTo>
                  <a:pt x="12192399" y="2334810"/>
                </a:lnTo>
                <a:lnTo>
                  <a:pt x="11553772" y="2334810"/>
                </a:lnTo>
                <a:lnTo>
                  <a:pt x="11553184" y="2335385"/>
                </a:lnTo>
                <a:lnTo>
                  <a:pt x="18729" y="2335385"/>
                </a:lnTo>
                <a:lnTo>
                  <a:pt x="18729" y="2335384"/>
                </a:lnTo>
                <a:lnTo>
                  <a:pt x="18729" y="2334845"/>
                </a:lnTo>
                <a:lnTo>
                  <a:pt x="18729" y="2334844"/>
                </a:lnTo>
                <a:lnTo>
                  <a:pt x="18764" y="2334810"/>
                </a:lnTo>
                <a:lnTo>
                  <a:pt x="0" y="2334810"/>
                </a:lnTo>
                <a:close/>
              </a:path>
            </a:pathLst>
          </a:custGeom>
        </p:spPr>
      </p:pic>
      <p:sp>
        <p:nvSpPr>
          <p:cNvPr id="50" name="Полилиния: фигура 49">
            <a:extLst>
              <a:ext uri="{FF2B5EF4-FFF2-40B4-BE49-F238E27FC236}">
                <a16:creationId xmlns:a16="http://schemas.microsoft.com/office/drawing/2014/main" id="{7ED964AA-6E22-44F7-ABC0-610B88F45EFC}"/>
              </a:ext>
            </a:extLst>
          </p:cNvPr>
          <p:cNvSpPr/>
          <p:nvPr/>
        </p:nvSpPr>
        <p:spPr>
          <a:xfrm rot="10800000">
            <a:off x="-5718" y="1400164"/>
            <a:ext cx="12197719" cy="2335384"/>
          </a:xfrm>
          <a:custGeom>
            <a:avLst/>
            <a:gdLst>
              <a:gd name="connsiteX0" fmla="*/ 12197719 w 12197719"/>
              <a:gd name="connsiteY0" fmla="*/ 2335384 h 2335384"/>
              <a:gd name="connsiteX1" fmla="*/ 1 w 12197719"/>
              <a:gd name="connsiteY1" fmla="*/ 2335384 h 2335384"/>
              <a:gd name="connsiteX2" fmla="*/ 1 w 12197719"/>
              <a:gd name="connsiteY2" fmla="*/ 2335383 h 2335384"/>
              <a:gd name="connsiteX3" fmla="*/ 0 w 12197719"/>
              <a:gd name="connsiteY3" fmla="*/ 2335383 h 2335384"/>
              <a:gd name="connsiteX4" fmla="*/ 0 w 12197719"/>
              <a:gd name="connsiteY4" fmla="*/ 630212 h 2335384"/>
              <a:gd name="connsiteX5" fmla="*/ 1 w 12197719"/>
              <a:gd name="connsiteY5" fmla="*/ 630211 h 2335384"/>
              <a:gd name="connsiteX6" fmla="*/ 1 w 12197719"/>
              <a:gd name="connsiteY6" fmla="*/ 574 h 2335384"/>
              <a:gd name="connsiteX7" fmla="*/ 643948 w 12197719"/>
              <a:gd name="connsiteY7" fmla="*/ 574 h 2335384"/>
              <a:gd name="connsiteX8" fmla="*/ 644535 w 12197719"/>
              <a:gd name="connsiteY8" fmla="*/ 0 h 2335384"/>
              <a:gd name="connsiteX9" fmla="*/ 12178990 w 12197719"/>
              <a:gd name="connsiteY9" fmla="*/ 0 h 2335384"/>
              <a:gd name="connsiteX10" fmla="*/ 12178990 w 12197719"/>
              <a:gd name="connsiteY10" fmla="*/ 540 h 2335384"/>
              <a:gd name="connsiteX11" fmla="*/ 12178955 w 12197719"/>
              <a:gd name="connsiteY11" fmla="*/ 574 h 2335384"/>
              <a:gd name="connsiteX12" fmla="*/ 12197719 w 12197719"/>
              <a:gd name="connsiteY12" fmla="*/ 574 h 2335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7719" h="2335384">
                <a:moveTo>
                  <a:pt x="12197719" y="2335384"/>
                </a:moveTo>
                <a:lnTo>
                  <a:pt x="1" y="2335384"/>
                </a:lnTo>
                <a:lnTo>
                  <a:pt x="1" y="2335383"/>
                </a:lnTo>
                <a:lnTo>
                  <a:pt x="0" y="2335383"/>
                </a:lnTo>
                <a:lnTo>
                  <a:pt x="0" y="630212"/>
                </a:lnTo>
                <a:lnTo>
                  <a:pt x="1" y="630211"/>
                </a:lnTo>
                <a:lnTo>
                  <a:pt x="1" y="574"/>
                </a:lnTo>
                <a:lnTo>
                  <a:pt x="643948" y="574"/>
                </a:lnTo>
                <a:lnTo>
                  <a:pt x="644535" y="0"/>
                </a:lnTo>
                <a:lnTo>
                  <a:pt x="12178990" y="0"/>
                </a:lnTo>
                <a:lnTo>
                  <a:pt x="12178990" y="540"/>
                </a:lnTo>
                <a:lnTo>
                  <a:pt x="12178955" y="574"/>
                </a:lnTo>
                <a:lnTo>
                  <a:pt x="12197719" y="574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99000">
                <a:schemeClr val="bg1"/>
              </a:gs>
            </a:gsLst>
            <a:lin ang="5400000" scaled="1"/>
          </a:gradFill>
          <a:ln w="16356" cap="flat">
            <a:noFill/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endParaRPr lang="ru-RU" sz="1600" dirty="0"/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id="{79B8F549-7778-4DC8-B314-6E7998080C73}"/>
              </a:ext>
            </a:extLst>
          </p:cNvPr>
          <p:cNvCxnSpPr>
            <a:cxnSpLocks/>
          </p:cNvCxnSpPr>
          <p:nvPr/>
        </p:nvCxnSpPr>
        <p:spPr>
          <a:xfrm>
            <a:off x="2579516" y="464830"/>
            <a:ext cx="0" cy="796188"/>
          </a:xfrm>
          <a:prstGeom prst="line">
            <a:avLst/>
          </a:prstGeom>
          <a:ln w="12700">
            <a:solidFill>
              <a:srgbClr val="007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3CB84F0-5409-47FC-8E33-78B22D8E1C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7075" y="514676"/>
            <a:ext cx="653176" cy="663224"/>
          </a:xfrm>
          <a:prstGeom prst="rect">
            <a:avLst/>
          </a:prstGeom>
        </p:spPr>
      </p:pic>
      <p:sp>
        <p:nvSpPr>
          <p:cNvPr id="168" name="Прямоугольник: усеченные противолежащие углы 167">
            <a:extLst>
              <a:ext uri="{FF2B5EF4-FFF2-40B4-BE49-F238E27FC236}">
                <a16:creationId xmlns:a16="http://schemas.microsoft.com/office/drawing/2014/main" id="{497D851B-DA19-43D6-B19D-7822B9C4E723}"/>
              </a:ext>
            </a:extLst>
          </p:cNvPr>
          <p:cNvSpPr/>
          <p:nvPr/>
        </p:nvSpPr>
        <p:spPr>
          <a:xfrm flipH="1">
            <a:off x="912258" y="3429000"/>
            <a:ext cx="1888636" cy="1862371"/>
          </a:xfrm>
          <a:prstGeom prst="snip2DiagRect">
            <a:avLst>
              <a:gd name="adj1" fmla="val 0"/>
              <a:gd name="adj2" fmla="val 21278"/>
            </a:avLst>
          </a:prstGeom>
          <a:solidFill>
            <a:srgbClr val="0078C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400" kern="0" dirty="0">
                <a:solidFill>
                  <a:schemeClr val="bg1"/>
                </a:solidFill>
                <a:latin typeface="HeliosCond" panose="020B0500000000000000" pitchFamily="34" charset="-52"/>
                <a:cs typeface="Arial" pitchFamily="34" charset="0"/>
              </a:rPr>
              <a:t>Система менеджмента </a:t>
            </a:r>
            <a:r>
              <a:rPr lang="ru-RU" sz="1400" b="1" kern="0" dirty="0">
                <a:solidFill>
                  <a:schemeClr val="bg1"/>
                </a:solidFill>
                <a:latin typeface="HeliosCond" panose="020B0500000000000000" pitchFamily="34" charset="-52"/>
                <a:cs typeface="Arial" pitchFamily="34" charset="0"/>
              </a:rPr>
              <a:t>качества</a:t>
            </a:r>
          </a:p>
        </p:txBody>
      </p:sp>
      <p:sp>
        <p:nvSpPr>
          <p:cNvPr id="169" name="Прямоугольник: усеченные противолежащие углы 168">
            <a:extLst>
              <a:ext uri="{FF2B5EF4-FFF2-40B4-BE49-F238E27FC236}">
                <a16:creationId xmlns:a16="http://schemas.microsoft.com/office/drawing/2014/main" id="{2114D819-A2EC-452D-8F06-5CF839A670C4}"/>
              </a:ext>
            </a:extLst>
          </p:cNvPr>
          <p:cNvSpPr/>
          <p:nvPr/>
        </p:nvSpPr>
        <p:spPr>
          <a:xfrm flipH="1">
            <a:off x="3003076" y="3429000"/>
            <a:ext cx="1888636" cy="1862371"/>
          </a:xfrm>
          <a:prstGeom prst="snip2DiagRect">
            <a:avLst>
              <a:gd name="adj1" fmla="val 0"/>
              <a:gd name="adj2" fmla="val 21278"/>
            </a:avLst>
          </a:prstGeom>
          <a:solidFill>
            <a:schemeClr val="bg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400" kern="0" dirty="0">
                <a:latin typeface="HeliosCond" panose="020B0500000000000000" pitchFamily="34" charset="-52"/>
                <a:cs typeface="Arial" pitchFamily="34" charset="0"/>
              </a:rPr>
              <a:t>Система </a:t>
            </a:r>
            <a:r>
              <a:rPr lang="ru-RU" sz="1400" b="1" kern="0" dirty="0">
                <a:latin typeface="HeliosCond" panose="020B0500000000000000" pitchFamily="34" charset="-52"/>
                <a:cs typeface="Arial" pitchFamily="34" charset="0"/>
              </a:rPr>
              <a:t>экологического </a:t>
            </a:r>
            <a:r>
              <a:rPr lang="ru-RU" sz="1400" kern="0" dirty="0">
                <a:latin typeface="HeliosCond" panose="020B0500000000000000" pitchFamily="34" charset="-52"/>
                <a:cs typeface="Arial" pitchFamily="34" charset="0"/>
              </a:rPr>
              <a:t>менеджмента</a:t>
            </a:r>
          </a:p>
        </p:txBody>
      </p:sp>
      <p:sp>
        <p:nvSpPr>
          <p:cNvPr id="170" name="Прямоугольник: усеченные противолежащие углы 169">
            <a:extLst>
              <a:ext uri="{FF2B5EF4-FFF2-40B4-BE49-F238E27FC236}">
                <a16:creationId xmlns:a16="http://schemas.microsoft.com/office/drawing/2014/main" id="{029192CC-C93C-43E8-A767-350BF9FC83AF}"/>
              </a:ext>
            </a:extLst>
          </p:cNvPr>
          <p:cNvSpPr/>
          <p:nvPr/>
        </p:nvSpPr>
        <p:spPr>
          <a:xfrm flipH="1">
            <a:off x="5093894" y="3429000"/>
            <a:ext cx="1888636" cy="1862371"/>
          </a:xfrm>
          <a:prstGeom prst="snip2DiagRect">
            <a:avLst>
              <a:gd name="adj1" fmla="val 0"/>
              <a:gd name="adj2" fmla="val 21278"/>
            </a:avLst>
          </a:prstGeom>
          <a:solidFill>
            <a:schemeClr val="bg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400" kern="0" dirty="0">
                <a:latin typeface="HeliosCond" panose="020B0500000000000000" pitchFamily="34" charset="-52"/>
                <a:cs typeface="Arial" pitchFamily="34" charset="0"/>
              </a:rPr>
              <a:t>Система менеджмента </a:t>
            </a:r>
            <a:r>
              <a:rPr lang="ru-RU" sz="1400" b="1" kern="0" dirty="0">
                <a:latin typeface="HeliosCond" panose="020B0500000000000000" pitchFamily="34" charset="-52"/>
                <a:cs typeface="Arial" pitchFamily="34" charset="0"/>
              </a:rPr>
              <a:t>безопасности труда и охраны здоровья</a:t>
            </a:r>
          </a:p>
        </p:txBody>
      </p:sp>
      <p:sp>
        <p:nvSpPr>
          <p:cNvPr id="171" name="Прямоугольник: усеченные противолежащие углы 170">
            <a:extLst>
              <a:ext uri="{FF2B5EF4-FFF2-40B4-BE49-F238E27FC236}">
                <a16:creationId xmlns:a16="http://schemas.microsoft.com/office/drawing/2014/main" id="{78422ACF-A406-440A-8E37-0E6FFB53E919}"/>
              </a:ext>
            </a:extLst>
          </p:cNvPr>
          <p:cNvSpPr/>
          <p:nvPr/>
        </p:nvSpPr>
        <p:spPr>
          <a:xfrm flipH="1">
            <a:off x="7184712" y="3429000"/>
            <a:ext cx="1888636" cy="1862371"/>
          </a:xfrm>
          <a:prstGeom prst="snip2DiagRect">
            <a:avLst>
              <a:gd name="adj1" fmla="val 0"/>
              <a:gd name="adj2" fmla="val 21278"/>
            </a:avLst>
          </a:prstGeom>
          <a:solidFill>
            <a:schemeClr val="bg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36000" rIns="0" bIns="36000" rtlCol="0" anchor="ctr"/>
          <a:lstStyle/>
          <a:p>
            <a:pPr algn="ctr"/>
            <a:r>
              <a:rPr lang="ru-RU" sz="1400" kern="0" dirty="0">
                <a:latin typeface="HeliosCond" panose="020B0500000000000000" pitchFamily="34" charset="-52"/>
                <a:cs typeface="Arial" pitchFamily="34" charset="0"/>
              </a:rPr>
              <a:t>Система </a:t>
            </a:r>
            <a:r>
              <a:rPr lang="ru-RU" sz="1400" b="1" kern="0" dirty="0">
                <a:latin typeface="HeliosCond" panose="020B0500000000000000" pitchFamily="34" charset="-52"/>
                <a:cs typeface="Arial" pitchFamily="34" charset="0"/>
              </a:rPr>
              <a:t>энергетического</a:t>
            </a:r>
            <a:r>
              <a:rPr lang="ru-RU" sz="1400" kern="0" dirty="0">
                <a:latin typeface="HeliosCond" panose="020B0500000000000000" pitchFamily="34" charset="-52"/>
                <a:cs typeface="Arial" pitchFamily="34" charset="0"/>
              </a:rPr>
              <a:t> менеджмента</a:t>
            </a:r>
          </a:p>
        </p:txBody>
      </p:sp>
      <p:sp>
        <p:nvSpPr>
          <p:cNvPr id="172" name="Прямоугольник: усеченные противолежащие углы 171">
            <a:extLst>
              <a:ext uri="{FF2B5EF4-FFF2-40B4-BE49-F238E27FC236}">
                <a16:creationId xmlns:a16="http://schemas.microsoft.com/office/drawing/2014/main" id="{B0BF27F1-F119-4D15-A433-EDE0386C5B7E}"/>
              </a:ext>
            </a:extLst>
          </p:cNvPr>
          <p:cNvSpPr/>
          <p:nvPr/>
        </p:nvSpPr>
        <p:spPr>
          <a:xfrm flipH="1">
            <a:off x="9275528" y="3429000"/>
            <a:ext cx="2028013" cy="1862371"/>
          </a:xfrm>
          <a:prstGeom prst="snip2DiagRect">
            <a:avLst>
              <a:gd name="adj1" fmla="val 0"/>
              <a:gd name="adj2" fmla="val 21278"/>
            </a:avLst>
          </a:prstGeom>
          <a:solidFill>
            <a:schemeClr val="bg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36000" rIns="0" bIns="36000" rtlCol="0" anchor="ctr"/>
          <a:lstStyle/>
          <a:p>
            <a:pPr algn="ctr"/>
            <a:r>
              <a:rPr lang="ru-RU" sz="1400" kern="0" dirty="0">
                <a:latin typeface="HeliosCond" panose="020B0500000000000000" pitchFamily="34" charset="-52"/>
                <a:cs typeface="Arial" pitchFamily="34" charset="0"/>
              </a:rPr>
              <a:t>Система менеджмента </a:t>
            </a:r>
            <a:r>
              <a:rPr lang="ru-RU" sz="1400" b="1" kern="0" dirty="0">
                <a:latin typeface="HeliosCond" panose="020B0500000000000000" pitchFamily="34" charset="-52"/>
                <a:cs typeface="Arial" pitchFamily="34" charset="0"/>
              </a:rPr>
              <a:t>информационной безопасности</a:t>
            </a:r>
            <a:endParaRPr lang="ru-RU" sz="1400" kern="0" dirty="0">
              <a:solidFill>
                <a:srgbClr val="FF0000"/>
              </a:solidFill>
              <a:latin typeface="HeliosCond" panose="020B0500000000000000" pitchFamily="34" charset="-52"/>
              <a:cs typeface="Arial" pitchFamily="34" charset="0"/>
            </a:endParaRPr>
          </a:p>
        </p:txBody>
      </p:sp>
      <p:sp>
        <p:nvSpPr>
          <p:cNvPr id="173" name="Прямоугольник: усеченные противолежащие углы 172">
            <a:extLst>
              <a:ext uri="{FF2B5EF4-FFF2-40B4-BE49-F238E27FC236}">
                <a16:creationId xmlns:a16="http://schemas.microsoft.com/office/drawing/2014/main" id="{576FA688-011A-4E4B-BC1F-A278343CD1B4}"/>
              </a:ext>
            </a:extLst>
          </p:cNvPr>
          <p:cNvSpPr/>
          <p:nvPr/>
        </p:nvSpPr>
        <p:spPr>
          <a:xfrm flipH="1">
            <a:off x="777990" y="2419109"/>
            <a:ext cx="10651720" cy="3013849"/>
          </a:xfrm>
          <a:prstGeom prst="snip2DiagRect">
            <a:avLst>
              <a:gd name="adj1" fmla="val 0"/>
              <a:gd name="adj2" fmla="val 14905"/>
            </a:avLst>
          </a:prstGeom>
          <a:ln w="12700">
            <a:gradFill flip="none" rotWithShape="1">
              <a:gsLst>
                <a:gs pos="0">
                  <a:schemeClr val="bg1"/>
                </a:gs>
                <a:gs pos="100000">
                  <a:srgbClr val="0070C0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cxnSp>
        <p:nvCxnSpPr>
          <p:cNvPr id="179" name="Прямая соединительная линия 178">
            <a:extLst>
              <a:ext uri="{FF2B5EF4-FFF2-40B4-BE49-F238E27FC236}">
                <a16:creationId xmlns:a16="http://schemas.microsoft.com/office/drawing/2014/main" id="{ECC17ECE-D9AD-42F4-9A8B-7A1F7F862E6C}"/>
              </a:ext>
            </a:extLst>
          </p:cNvPr>
          <p:cNvCxnSpPr>
            <a:cxnSpLocks/>
            <a:stCxn id="168" idx="3"/>
          </p:cNvCxnSpPr>
          <p:nvPr/>
        </p:nvCxnSpPr>
        <p:spPr>
          <a:xfrm flipV="1">
            <a:off x="1856576" y="2870996"/>
            <a:ext cx="0" cy="55800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Прямая соединительная линия 184">
            <a:extLst>
              <a:ext uri="{FF2B5EF4-FFF2-40B4-BE49-F238E27FC236}">
                <a16:creationId xmlns:a16="http://schemas.microsoft.com/office/drawing/2014/main" id="{39BA1458-38A1-455B-85F8-22CEA00F78BE}"/>
              </a:ext>
            </a:extLst>
          </p:cNvPr>
          <p:cNvCxnSpPr>
            <a:cxnSpLocks/>
          </p:cNvCxnSpPr>
          <p:nvPr/>
        </p:nvCxnSpPr>
        <p:spPr>
          <a:xfrm>
            <a:off x="5455741" y="3735708"/>
            <a:ext cx="11472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Прямая соединительная линия 185">
            <a:extLst>
              <a:ext uri="{FF2B5EF4-FFF2-40B4-BE49-F238E27FC236}">
                <a16:creationId xmlns:a16="http://schemas.microsoft.com/office/drawing/2014/main" id="{49872FEF-B40C-4886-8684-81E3DF674741}"/>
              </a:ext>
            </a:extLst>
          </p:cNvPr>
          <p:cNvCxnSpPr>
            <a:cxnSpLocks/>
          </p:cNvCxnSpPr>
          <p:nvPr/>
        </p:nvCxnSpPr>
        <p:spPr>
          <a:xfrm>
            <a:off x="5455741" y="5025633"/>
            <a:ext cx="11472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Прямая соединительная линия 186">
            <a:extLst>
              <a:ext uri="{FF2B5EF4-FFF2-40B4-BE49-F238E27FC236}">
                <a16:creationId xmlns:a16="http://schemas.microsoft.com/office/drawing/2014/main" id="{F6BDDCC3-8928-412E-BA2E-7422F948C7F6}"/>
              </a:ext>
            </a:extLst>
          </p:cNvPr>
          <p:cNvCxnSpPr>
            <a:cxnSpLocks/>
          </p:cNvCxnSpPr>
          <p:nvPr/>
        </p:nvCxnSpPr>
        <p:spPr>
          <a:xfrm>
            <a:off x="3373790" y="3735708"/>
            <a:ext cx="11472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Прямая соединительная линия 187">
            <a:extLst>
              <a:ext uri="{FF2B5EF4-FFF2-40B4-BE49-F238E27FC236}">
                <a16:creationId xmlns:a16="http://schemas.microsoft.com/office/drawing/2014/main" id="{6B5B5F2A-8E46-4AD6-A239-C17A53937266}"/>
              </a:ext>
            </a:extLst>
          </p:cNvPr>
          <p:cNvCxnSpPr>
            <a:cxnSpLocks/>
          </p:cNvCxnSpPr>
          <p:nvPr/>
        </p:nvCxnSpPr>
        <p:spPr>
          <a:xfrm>
            <a:off x="3373790" y="5025633"/>
            <a:ext cx="11472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Прямая соединительная линия 188">
            <a:extLst>
              <a:ext uri="{FF2B5EF4-FFF2-40B4-BE49-F238E27FC236}">
                <a16:creationId xmlns:a16="http://schemas.microsoft.com/office/drawing/2014/main" id="{3BEE2D97-1181-4EB0-B791-4EC82C4EE7D8}"/>
              </a:ext>
            </a:extLst>
          </p:cNvPr>
          <p:cNvCxnSpPr>
            <a:cxnSpLocks/>
          </p:cNvCxnSpPr>
          <p:nvPr/>
        </p:nvCxnSpPr>
        <p:spPr>
          <a:xfrm>
            <a:off x="1289200" y="3735708"/>
            <a:ext cx="11472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Прямая соединительная линия 189">
            <a:extLst>
              <a:ext uri="{FF2B5EF4-FFF2-40B4-BE49-F238E27FC236}">
                <a16:creationId xmlns:a16="http://schemas.microsoft.com/office/drawing/2014/main" id="{60511E7F-B295-4B37-B099-D62E71D67F5E}"/>
              </a:ext>
            </a:extLst>
          </p:cNvPr>
          <p:cNvCxnSpPr>
            <a:cxnSpLocks/>
          </p:cNvCxnSpPr>
          <p:nvPr/>
        </p:nvCxnSpPr>
        <p:spPr>
          <a:xfrm>
            <a:off x="1289200" y="5025633"/>
            <a:ext cx="11472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Прямая соединительная линия 190">
            <a:extLst>
              <a:ext uri="{FF2B5EF4-FFF2-40B4-BE49-F238E27FC236}">
                <a16:creationId xmlns:a16="http://schemas.microsoft.com/office/drawing/2014/main" id="{6BAC6C54-37B9-4EAA-92B2-834A78E28583}"/>
              </a:ext>
            </a:extLst>
          </p:cNvPr>
          <p:cNvCxnSpPr>
            <a:cxnSpLocks/>
          </p:cNvCxnSpPr>
          <p:nvPr/>
        </p:nvCxnSpPr>
        <p:spPr>
          <a:xfrm>
            <a:off x="7558216" y="3735708"/>
            <a:ext cx="11472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Прямая соединительная линия 191">
            <a:extLst>
              <a:ext uri="{FF2B5EF4-FFF2-40B4-BE49-F238E27FC236}">
                <a16:creationId xmlns:a16="http://schemas.microsoft.com/office/drawing/2014/main" id="{B41D19D1-5F84-4AF9-9E50-106F1AD56A17}"/>
              </a:ext>
            </a:extLst>
          </p:cNvPr>
          <p:cNvCxnSpPr>
            <a:cxnSpLocks/>
          </p:cNvCxnSpPr>
          <p:nvPr/>
        </p:nvCxnSpPr>
        <p:spPr>
          <a:xfrm>
            <a:off x="7558216" y="5025633"/>
            <a:ext cx="11472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Прямая соединительная линия 192">
            <a:extLst>
              <a:ext uri="{FF2B5EF4-FFF2-40B4-BE49-F238E27FC236}">
                <a16:creationId xmlns:a16="http://schemas.microsoft.com/office/drawing/2014/main" id="{A5689945-0819-4A75-BE80-B61929DA06D9}"/>
              </a:ext>
            </a:extLst>
          </p:cNvPr>
          <p:cNvCxnSpPr>
            <a:cxnSpLocks/>
          </p:cNvCxnSpPr>
          <p:nvPr/>
        </p:nvCxnSpPr>
        <p:spPr>
          <a:xfrm>
            <a:off x="9621576" y="3735708"/>
            <a:ext cx="11472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Прямая соединительная линия 193">
            <a:extLst>
              <a:ext uri="{FF2B5EF4-FFF2-40B4-BE49-F238E27FC236}">
                <a16:creationId xmlns:a16="http://schemas.microsoft.com/office/drawing/2014/main" id="{0E67176A-5CF3-47C7-8EC4-617250AB2F96}"/>
              </a:ext>
            </a:extLst>
          </p:cNvPr>
          <p:cNvCxnSpPr>
            <a:cxnSpLocks/>
          </p:cNvCxnSpPr>
          <p:nvPr/>
        </p:nvCxnSpPr>
        <p:spPr>
          <a:xfrm>
            <a:off x="9621576" y="5025633"/>
            <a:ext cx="11472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Прямая соединительная линия 203">
            <a:extLst>
              <a:ext uri="{FF2B5EF4-FFF2-40B4-BE49-F238E27FC236}">
                <a16:creationId xmlns:a16="http://schemas.microsoft.com/office/drawing/2014/main" id="{77A21214-1448-4EA5-9306-34129EF1E780}"/>
              </a:ext>
            </a:extLst>
          </p:cNvPr>
          <p:cNvCxnSpPr>
            <a:cxnSpLocks/>
          </p:cNvCxnSpPr>
          <p:nvPr/>
        </p:nvCxnSpPr>
        <p:spPr>
          <a:xfrm flipV="1">
            <a:off x="3947392" y="2870996"/>
            <a:ext cx="0" cy="55800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Прямая соединительная линия 204">
            <a:extLst>
              <a:ext uri="{FF2B5EF4-FFF2-40B4-BE49-F238E27FC236}">
                <a16:creationId xmlns:a16="http://schemas.microsoft.com/office/drawing/2014/main" id="{35C4F482-7D8F-414E-8D42-00F29E0534A4}"/>
              </a:ext>
            </a:extLst>
          </p:cNvPr>
          <p:cNvCxnSpPr>
            <a:cxnSpLocks/>
          </p:cNvCxnSpPr>
          <p:nvPr/>
        </p:nvCxnSpPr>
        <p:spPr>
          <a:xfrm flipV="1">
            <a:off x="6038208" y="2870996"/>
            <a:ext cx="0" cy="55800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Прямая соединительная линия 205">
            <a:extLst>
              <a:ext uri="{FF2B5EF4-FFF2-40B4-BE49-F238E27FC236}">
                <a16:creationId xmlns:a16="http://schemas.microsoft.com/office/drawing/2014/main" id="{68600903-B585-4DBB-914B-5249C78C1C57}"/>
              </a:ext>
            </a:extLst>
          </p:cNvPr>
          <p:cNvCxnSpPr>
            <a:cxnSpLocks/>
          </p:cNvCxnSpPr>
          <p:nvPr/>
        </p:nvCxnSpPr>
        <p:spPr>
          <a:xfrm flipV="1">
            <a:off x="8129024" y="2870996"/>
            <a:ext cx="0" cy="55800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Прямая соединительная линия 206">
            <a:extLst>
              <a:ext uri="{FF2B5EF4-FFF2-40B4-BE49-F238E27FC236}">
                <a16:creationId xmlns:a16="http://schemas.microsoft.com/office/drawing/2014/main" id="{429F9831-2276-436E-B6DF-ADDA2DF504D8}"/>
              </a:ext>
            </a:extLst>
          </p:cNvPr>
          <p:cNvCxnSpPr>
            <a:cxnSpLocks/>
          </p:cNvCxnSpPr>
          <p:nvPr/>
        </p:nvCxnSpPr>
        <p:spPr>
          <a:xfrm flipV="1">
            <a:off x="10286927" y="2870996"/>
            <a:ext cx="0" cy="55800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36349AE-9C66-42C0-BBD2-13ED27CA1848}"/>
              </a:ext>
            </a:extLst>
          </p:cNvPr>
          <p:cNvSpPr txBox="1"/>
          <p:nvPr/>
        </p:nvSpPr>
        <p:spPr>
          <a:xfrm>
            <a:off x="2887008" y="443022"/>
            <a:ext cx="8202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HeliosCond" panose="020B0500000000000000" pitchFamily="34" charset="-52"/>
              </a:rPr>
              <a:t>Сертификация</a:t>
            </a:r>
            <a:r>
              <a:rPr lang="en-US" sz="2400" dirty="0">
                <a:solidFill>
                  <a:srgbClr val="0070C0"/>
                </a:solidFill>
                <a:latin typeface="HeliosCond" panose="020B0500000000000000" pitchFamily="34" charset="-52"/>
              </a:rPr>
              <a:t/>
            </a:r>
            <a:br>
              <a:rPr lang="en-US" sz="2400" dirty="0">
                <a:solidFill>
                  <a:srgbClr val="0070C0"/>
                </a:solidFill>
                <a:latin typeface="HeliosCond" panose="020B0500000000000000" pitchFamily="34" charset="-52"/>
              </a:rPr>
            </a:br>
            <a:r>
              <a:rPr lang="ru-RU" sz="2400" b="1" dirty="0">
                <a:solidFill>
                  <a:srgbClr val="0070C0"/>
                </a:solidFill>
                <a:latin typeface="HeliosCond" panose="020B0500000000000000" pitchFamily="34" charset="-52"/>
              </a:rPr>
              <a:t>СИСТЕМ МЕНЕДЖМЕНТА</a:t>
            </a:r>
          </a:p>
        </p:txBody>
      </p: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91040DE8-3AD1-405C-8422-BD140C5115D2}"/>
              </a:ext>
            </a:extLst>
          </p:cNvPr>
          <p:cNvGrpSpPr/>
          <p:nvPr/>
        </p:nvGrpSpPr>
        <p:grpSpPr>
          <a:xfrm>
            <a:off x="-5718" y="1400165"/>
            <a:ext cx="668318" cy="2352456"/>
            <a:chOff x="-5718" y="1400165"/>
            <a:chExt cx="668318" cy="2352456"/>
          </a:xfrm>
        </p:grpSpPr>
        <p:sp>
          <p:nvSpPr>
            <p:cNvPr id="63" name="Полилиния: фигура 62">
              <a:extLst>
                <a:ext uri="{FF2B5EF4-FFF2-40B4-BE49-F238E27FC236}">
                  <a16:creationId xmlns:a16="http://schemas.microsoft.com/office/drawing/2014/main" id="{8C1D61F7-A0F3-462C-8CA2-4FA6275DCB69}"/>
                </a:ext>
              </a:extLst>
            </p:cNvPr>
            <p:cNvSpPr/>
            <p:nvPr/>
          </p:nvSpPr>
          <p:spPr>
            <a:xfrm>
              <a:off x="319634" y="1400165"/>
              <a:ext cx="342966" cy="2044199"/>
            </a:xfrm>
            <a:custGeom>
              <a:avLst/>
              <a:gdLst>
                <a:gd name="connsiteX0" fmla="*/ 0 w 342966"/>
                <a:gd name="connsiteY0" fmla="*/ 0 h 2044199"/>
                <a:gd name="connsiteX1" fmla="*/ 342966 w 342966"/>
                <a:gd name="connsiteY1" fmla="*/ 0 h 2044199"/>
                <a:gd name="connsiteX2" fmla="*/ 342966 w 342966"/>
                <a:gd name="connsiteY2" fmla="*/ 1701233 h 2044199"/>
                <a:gd name="connsiteX3" fmla="*/ 0 w 342966"/>
                <a:gd name="connsiteY3" fmla="*/ 2044199 h 204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66" h="2044199">
                  <a:moveTo>
                    <a:pt x="0" y="0"/>
                  </a:moveTo>
                  <a:lnTo>
                    <a:pt x="342966" y="0"/>
                  </a:lnTo>
                  <a:lnTo>
                    <a:pt x="342966" y="1701233"/>
                  </a:lnTo>
                  <a:lnTo>
                    <a:pt x="0" y="2044199"/>
                  </a:lnTo>
                  <a:close/>
                </a:path>
              </a:pathLst>
            </a:custGeom>
            <a:solidFill>
              <a:srgbClr val="CCCCCC"/>
            </a:solidFill>
            <a:ln w="515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64" name="Полилиния: фигура 63">
              <a:extLst>
                <a:ext uri="{FF2B5EF4-FFF2-40B4-BE49-F238E27FC236}">
                  <a16:creationId xmlns:a16="http://schemas.microsoft.com/office/drawing/2014/main" id="{CA5A9394-936E-413D-81FD-BCD9DDC7DB50}"/>
                </a:ext>
              </a:extLst>
            </p:cNvPr>
            <p:cNvSpPr/>
            <p:nvPr userDrawn="1"/>
          </p:nvSpPr>
          <p:spPr>
            <a:xfrm>
              <a:off x="635" y="2827577"/>
              <a:ext cx="330523" cy="925044"/>
            </a:xfrm>
            <a:custGeom>
              <a:avLst/>
              <a:gdLst>
                <a:gd name="connsiteX0" fmla="*/ 330523 w 330523"/>
                <a:gd name="connsiteY0" fmla="*/ 0 h 925044"/>
                <a:gd name="connsiteX1" fmla="*/ 330523 w 330523"/>
                <a:gd name="connsiteY1" fmla="*/ 608176 h 925044"/>
                <a:gd name="connsiteX2" fmla="*/ 0 w 330523"/>
                <a:gd name="connsiteY2" fmla="*/ 925044 h 925044"/>
                <a:gd name="connsiteX3" fmla="*/ 0 w 330523"/>
                <a:gd name="connsiteY3" fmla="*/ 318820 h 92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523" h="925044">
                  <a:moveTo>
                    <a:pt x="330523" y="0"/>
                  </a:moveTo>
                  <a:lnTo>
                    <a:pt x="330523" y="608176"/>
                  </a:lnTo>
                  <a:lnTo>
                    <a:pt x="0" y="925044"/>
                  </a:lnTo>
                  <a:lnTo>
                    <a:pt x="0" y="318820"/>
                  </a:lnTo>
                  <a:close/>
                </a:path>
              </a:pathLst>
            </a:custGeom>
            <a:solidFill>
              <a:srgbClr val="B3B3B3"/>
            </a:solidFill>
            <a:ln w="52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65" name="Полилиния: фигура 64">
              <a:extLst>
                <a:ext uri="{FF2B5EF4-FFF2-40B4-BE49-F238E27FC236}">
                  <a16:creationId xmlns:a16="http://schemas.microsoft.com/office/drawing/2014/main" id="{90846FE2-8976-4D14-84BB-4672C18B932F}"/>
                </a:ext>
              </a:extLst>
            </p:cNvPr>
            <p:cNvSpPr/>
            <p:nvPr userDrawn="1"/>
          </p:nvSpPr>
          <p:spPr>
            <a:xfrm>
              <a:off x="-5718" y="1400165"/>
              <a:ext cx="335735" cy="1816313"/>
            </a:xfrm>
            <a:custGeom>
              <a:avLst/>
              <a:gdLst>
                <a:gd name="connsiteX0" fmla="*/ 1073 w 335735"/>
                <a:gd name="connsiteY0" fmla="*/ 0 h 1816313"/>
                <a:gd name="connsiteX1" fmla="*/ 335735 w 335735"/>
                <a:gd name="connsiteY1" fmla="*/ 0 h 1816313"/>
                <a:gd name="connsiteX2" fmla="*/ 335735 w 335735"/>
                <a:gd name="connsiteY2" fmla="*/ 1482483 h 1816313"/>
                <a:gd name="connsiteX3" fmla="*/ 0 w 335735"/>
                <a:gd name="connsiteY3" fmla="*/ 1816313 h 181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735" h="1816313">
                  <a:moveTo>
                    <a:pt x="1073" y="0"/>
                  </a:moveTo>
                  <a:lnTo>
                    <a:pt x="335735" y="0"/>
                  </a:lnTo>
                  <a:lnTo>
                    <a:pt x="335735" y="1482483"/>
                  </a:lnTo>
                  <a:lnTo>
                    <a:pt x="0" y="1816313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50000"/>
                  </a:schemeClr>
                </a:gs>
                <a:gs pos="0">
                  <a:srgbClr val="0070C0"/>
                </a:gs>
              </a:gsLst>
              <a:lin ang="5400000" scaled="1"/>
            </a:gradFill>
            <a:ln w="6328" cap="flat">
              <a:noFill/>
              <a:prstDash val="solid"/>
              <a:miter/>
            </a:ln>
            <a:effectLst/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DD9CE23-26BD-48C0-BD79-D92E110AF4DD}"/>
              </a:ext>
            </a:extLst>
          </p:cNvPr>
          <p:cNvGrpSpPr/>
          <p:nvPr/>
        </p:nvGrpSpPr>
        <p:grpSpPr>
          <a:xfrm>
            <a:off x="11529002" y="3102562"/>
            <a:ext cx="668318" cy="2348646"/>
            <a:chOff x="11529002" y="3102562"/>
            <a:chExt cx="668318" cy="2348646"/>
          </a:xfrm>
        </p:grpSpPr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id="{5DF6C88E-B3B6-4047-97B0-8009D644BFB1}"/>
                </a:ext>
              </a:extLst>
            </p:cNvPr>
            <p:cNvSpPr/>
            <p:nvPr/>
          </p:nvSpPr>
          <p:spPr>
            <a:xfrm rot="10800000">
              <a:off x="11529002" y="3407009"/>
              <a:ext cx="342966" cy="2044199"/>
            </a:xfrm>
            <a:custGeom>
              <a:avLst/>
              <a:gdLst>
                <a:gd name="connsiteX0" fmla="*/ 0 w 342966"/>
                <a:gd name="connsiteY0" fmla="*/ 0 h 2044199"/>
                <a:gd name="connsiteX1" fmla="*/ 342966 w 342966"/>
                <a:gd name="connsiteY1" fmla="*/ 0 h 2044199"/>
                <a:gd name="connsiteX2" fmla="*/ 342966 w 342966"/>
                <a:gd name="connsiteY2" fmla="*/ 1701233 h 2044199"/>
                <a:gd name="connsiteX3" fmla="*/ 0 w 342966"/>
                <a:gd name="connsiteY3" fmla="*/ 2044199 h 204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66" h="2044199">
                  <a:moveTo>
                    <a:pt x="0" y="0"/>
                  </a:moveTo>
                  <a:lnTo>
                    <a:pt x="342966" y="0"/>
                  </a:lnTo>
                  <a:lnTo>
                    <a:pt x="342966" y="1701233"/>
                  </a:lnTo>
                  <a:lnTo>
                    <a:pt x="0" y="2044199"/>
                  </a:lnTo>
                  <a:close/>
                </a:path>
              </a:pathLst>
            </a:custGeom>
            <a:solidFill>
              <a:srgbClr val="CCCCCC"/>
            </a:solidFill>
            <a:ln w="515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id="{E6A74EA8-0773-4134-A84E-7E548DD5597A}"/>
                </a:ext>
              </a:extLst>
            </p:cNvPr>
            <p:cNvSpPr/>
            <p:nvPr/>
          </p:nvSpPr>
          <p:spPr>
            <a:xfrm rot="10800000">
              <a:off x="11861079" y="3102562"/>
              <a:ext cx="330523" cy="925044"/>
            </a:xfrm>
            <a:custGeom>
              <a:avLst/>
              <a:gdLst>
                <a:gd name="connsiteX0" fmla="*/ 330523 w 330523"/>
                <a:gd name="connsiteY0" fmla="*/ 0 h 925044"/>
                <a:gd name="connsiteX1" fmla="*/ 330523 w 330523"/>
                <a:gd name="connsiteY1" fmla="*/ 608176 h 925044"/>
                <a:gd name="connsiteX2" fmla="*/ 0 w 330523"/>
                <a:gd name="connsiteY2" fmla="*/ 925044 h 925044"/>
                <a:gd name="connsiteX3" fmla="*/ 0 w 330523"/>
                <a:gd name="connsiteY3" fmla="*/ 318820 h 92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523" h="925044">
                  <a:moveTo>
                    <a:pt x="330523" y="0"/>
                  </a:moveTo>
                  <a:lnTo>
                    <a:pt x="330523" y="608176"/>
                  </a:lnTo>
                  <a:lnTo>
                    <a:pt x="0" y="925044"/>
                  </a:lnTo>
                  <a:lnTo>
                    <a:pt x="0" y="318820"/>
                  </a:lnTo>
                  <a:close/>
                </a:path>
              </a:pathLst>
            </a:custGeom>
            <a:solidFill>
              <a:srgbClr val="B3B3B3"/>
            </a:solidFill>
            <a:ln w="52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id="{CAEC844E-CF57-4F3D-859F-E4808E052C43}"/>
                </a:ext>
              </a:extLst>
            </p:cNvPr>
            <p:cNvSpPr/>
            <p:nvPr/>
          </p:nvSpPr>
          <p:spPr>
            <a:xfrm rot="10800000">
              <a:off x="11861585" y="3634895"/>
              <a:ext cx="335735" cy="1816313"/>
            </a:xfrm>
            <a:custGeom>
              <a:avLst/>
              <a:gdLst>
                <a:gd name="connsiteX0" fmla="*/ 1073 w 335735"/>
                <a:gd name="connsiteY0" fmla="*/ 0 h 1816313"/>
                <a:gd name="connsiteX1" fmla="*/ 335735 w 335735"/>
                <a:gd name="connsiteY1" fmla="*/ 0 h 1816313"/>
                <a:gd name="connsiteX2" fmla="*/ 335735 w 335735"/>
                <a:gd name="connsiteY2" fmla="*/ 1482483 h 1816313"/>
                <a:gd name="connsiteX3" fmla="*/ 0 w 335735"/>
                <a:gd name="connsiteY3" fmla="*/ 1816313 h 181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735" h="1816313">
                  <a:moveTo>
                    <a:pt x="1073" y="0"/>
                  </a:moveTo>
                  <a:lnTo>
                    <a:pt x="335735" y="0"/>
                  </a:lnTo>
                  <a:lnTo>
                    <a:pt x="335735" y="1482483"/>
                  </a:lnTo>
                  <a:lnTo>
                    <a:pt x="0" y="1816313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50000"/>
                  </a:schemeClr>
                </a:gs>
                <a:gs pos="0">
                  <a:srgbClr val="0070C0"/>
                </a:gs>
              </a:gsLst>
              <a:lin ang="5400000" scaled="1"/>
            </a:gradFill>
            <a:ln w="6328" cap="flat">
              <a:noFill/>
              <a:prstDash val="solid"/>
              <a:miter/>
            </a:ln>
            <a:effectLst/>
          </p:spPr>
          <p:txBody>
            <a:bodyPr wrap="square" rtlCol="0" anchor="ctr">
              <a:noAutofit/>
            </a:bodyPr>
            <a:lstStyle/>
            <a:p>
              <a:endParaRPr lang="ru-RU" dirty="0"/>
            </a:p>
          </p:txBody>
        </p:sp>
      </p:grpSp>
      <p:sp>
        <p:nvSpPr>
          <p:cNvPr id="174" name="Шестиугольник 173">
            <a:extLst>
              <a:ext uri="{FF2B5EF4-FFF2-40B4-BE49-F238E27FC236}">
                <a16:creationId xmlns:a16="http://schemas.microsoft.com/office/drawing/2014/main" id="{3EC27DCF-0DFB-43B2-9CE7-20A2424D9227}"/>
              </a:ext>
            </a:extLst>
          </p:cNvPr>
          <p:cNvSpPr/>
          <p:nvPr/>
        </p:nvSpPr>
        <p:spPr>
          <a:xfrm>
            <a:off x="1344246" y="1989907"/>
            <a:ext cx="1024661" cy="883328"/>
          </a:xfrm>
          <a:prstGeom prst="hexagon">
            <a:avLst/>
          </a:prstGeom>
          <a:solidFill>
            <a:srgbClr val="0078C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tIns="36000" rIns="36000" bIns="36000" rtlCol="0" anchor="ctr"/>
          <a:lstStyle/>
          <a:p>
            <a:pPr algn="ctr"/>
            <a:endParaRPr lang="ru-RU" sz="1600" kern="0">
              <a:solidFill>
                <a:schemeClr val="tx1"/>
              </a:solidFill>
              <a:latin typeface="HeliosCond" panose="020B0500000000000000" pitchFamily="34" charset="-52"/>
              <a:cs typeface="Arial" pitchFamily="34" charset="0"/>
            </a:endParaRPr>
          </a:p>
        </p:txBody>
      </p:sp>
      <p:sp>
        <p:nvSpPr>
          <p:cNvPr id="175" name="Шестиугольник 174">
            <a:extLst>
              <a:ext uri="{FF2B5EF4-FFF2-40B4-BE49-F238E27FC236}">
                <a16:creationId xmlns:a16="http://schemas.microsoft.com/office/drawing/2014/main" id="{56EFADE1-2787-4CF5-B20F-33898C889CFF}"/>
              </a:ext>
            </a:extLst>
          </p:cNvPr>
          <p:cNvSpPr/>
          <p:nvPr/>
        </p:nvSpPr>
        <p:spPr>
          <a:xfrm>
            <a:off x="3435063" y="1989907"/>
            <a:ext cx="1024661" cy="883328"/>
          </a:xfrm>
          <a:prstGeom prst="hexagon">
            <a:avLst/>
          </a:prstGeom>
          <a:solidFill>
            <a:srgbClr val="0078C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tIns="36000" rIns="36000" bIns="36000" rtlCol="0" anchor="ctr"/>
          <a:lstStyle/>
          <a:p>
            <a:pPr algn="ctr"/>
            <a:endParaRPr lang="ru-RU" sz="1600" kern="0">
              <a:solidFill>
                <a:schemeClr val="tx1"/>
              </a:solidFill>
              <a:latin typeface="HeliosCond" panose="020B0500000000000000" pitchFamily="34" charset="-52"/>
              <a:cs typeface="Arial" pitchFamily="34" charset="0"/>
            </a:endParaRPr>
          </a:p>
        </p:txBody>
      </p:sp>
      <p:sp>
        <p:nvSpPr>
          <p:cNvPr id="176" name="Шестиугольник 175">
            <a:extLst>
              <a:ext uri="{FF2B5EF4-FFF2-40B4-BE49-F238E27FC236}">
                <a16:creationId xmlns:a16="http://schemas.microsoft.com/office/drawing/2014/main" id="{0A8B2994-981C-4BA5-9F71-E1AFF683E380}"/>
              </a:ext>
            </a:extLst>
          </p:cNvPr>
          <p:cNvSpPr/>
          <p:nvPr/>
        </p:nvSpPr>
        <p:spPr>
          <a:xfrm>
            <a:off x="5525880" y="1989907"/>
            <a:ext cx="1024661" cy="883328"/>
          </a:xfrm>
          <a:prstGeom prst="hexagon">
            <a:avLst/>
          </a:prstGeom>
          <a:solidFill>
            <a:srgbClr val="0078C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tIns="36000" rIns="36000" bIns="36000" rtlCol="0" anchor="ctr"/>
          <a:lstStyle/>
          <a:p>
            <a:pPr algn="ctr"/>
            <a:endParaRPr lang="ru-RU" sz="1600" kern="0">
              <a:solidFill>
                <a:schemeClr val="tx1"/>
              </a:solidFill>
              <a:latin typeface="HeliosCond" panose="020B0500000000000000" pitchFamily="34" charset="-52"/>
              <a:cs typeface="Arial" pitchFamily="34" charset="0"/>
            </a:endParaRPr>
          </a:p>
        </p:txBody>
      </p:sp>
      <p:sp>
        <p:nvSpPr>
          <p:cNvPr id="177" name="Шестиугольник 176">
            <a:extLst>
              <a:ext uri="{FF2B5EF4-FFF2-40B4-BE49-F238E27FC236}">
                <a16:creationId xmlns:a16="http://schemas.microsoft.com/office/drawing/2014/main" id="{2D333F85-98F6-47A5-A91D-EA4790771D0F}"/>
              </a:ext>
            </a:extLst>
          </p:cNvPr>
          <p:cNvSpPr/>
          <p:nvPr/>
        </p:nvSpPr>
        <p:spPr>
          <a:xfrm>
            <a:off x="7616700" y="1989907"/>
            <a:ext cx="1024661" cy="883328"/>
          </a:xfrm>
          <a:prstGeom prst="hexagon">
            <a:avLst/>
          </a:prstGeom>
          <a:solidFill>
            <a:srgbClr val="0078C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tIns="36000" rIns="36000" bIns="36000" rtlCol="0" anchor="ctr"/>
          <a:lstStyle/>
          <a:p>
            <a:pPr algn="ctr"/>
            <a:endParaRPr lang="ru-RU" sz="1600" kern="0">
              <a:solidFill>
                <a:schemeClr val="tx1"/>
              </a:solidFill>
              <a:latin typeface="HeliosCond" panose="020B0500000000000000" pitchFamily="34" charset="-52"/>
              <a:cs typeface="Arial" pitchFamily="34" charset="0"/>
            </a:endParaRPr>
          </a:p>
        </p:txBody>
      </p:sp>
      <p:sp>
        <p:nvSpPr>
          <p:cNvPr id="178" name="Шестиугольник 177">
            <a:extLst>
              <a:ext uri="{FF2B5EF4-FFF2-40B4-BE49-F238E27FC236}">
                <a16:creationId xmlns:a16="http://schemas.microsoft.com/office/drawing/2014/main" id="{EE4EE273-E408-4D43-AF87-C1E8572337E0}"/>
              </a:ext>
            </a:extLst>
          </p:cNvPr>
          <p:cNvSpPr/>
          <p:nvPr/>
        </p:nvSpPr>
        <p:spPr>
          <a:xfrm>
            <a:off x="9774597" y="1989907"/>
            <a:ext cx="1024661" cy="883328"/>
          </a:xfrm>
          <a:prstGeom prst="hexagon">
            <a:avLst/>
          </a:prstGeom>
          <a:solidFill>
            <a:srgbClr val="0078C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tIns="36000" rIns="36000" bIns="36000" rtlCol="0" anchor="ctr"/>
          <a:lstStyle/>
          <a:p>
            <a:pPr algn="ctr"/>
            <a:endParaRPr lang="ru-RU" sz="1600" kern="0">
              <a:solidFill>
                <a:schemeClr val="tx1"/>
              </a:solidFill>
              <a:latin typeface="HeliosCond" panose="020B0500000000000000" pitchFamily="34" charset="-52"/>
              <a:cs typeface="Arial" pitchFamily="34" charset="0"/>
            </a:endParaRPr>
          </a:p>
        </p:txBody>
      </p:sp>
      <p:pic>
        <p:nvPicPr>
          <p:cNvPr id="180" name="Рисунок 179">
            <a:extLst>
              <a:ext uri="{FF2B5EF4-FFF2-40B4-BE49-F238E27FC236}">
                <a16:creationId xmlns:a16="http://schemas.microsoft.com/office/drawing/2014/main" id="{ECBB9BA8-CA01-49D1-903A-1F290CA3C7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35537" y="2177143"/>
            <a:ext cx="421919" cy="518356"/>
          </a:xfrm>
          <a:prstGeom prst="rect">
            <a:avLst/>
          </a:prstGeom>
        </p:spPr>
      </p:pic>
      <p:pic>
        <p:nvPicPr>
          <p:cNvPr id="181" name="Рисунок 180">
            <a:extLst>
              <a:ext uri="{FF2B5EF4-FFF2-40B4-BE49-F238E27FC236}">
                <a16:creationId xmlns:a16="http://schemas.microsoft.com/office/drawing/2014/main" id="{A4AC7EA3-13AA-4DC1-A32C-9B6B4194E5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49632" y="2145544"/>
            <a:ext cx="395523" cy="529392"/>
          </a:xfrm>
          <a:prstGeom prst="rect">
            <a:avLst/>
          </a:prstGeom>
        </p:spPr>
      </p:pic>
      <p:pic>
        <p:nvPicPr>
          <p:cNvPr id="182" name="Рисунок 181">
            <a:extLst>
              <a:ext uri="{FF2B5EF4-FFF2-40B4-BE49-F238E27FC236}">
                <a16:creationId xmlns:a16="http://schemas.microsoft.com/office/drawing/2014/main" id="{7F16B719-4A85-43CA-A1EF-454C1ACF587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66935" y="2167642"/>
            <a:ext cx="542551" cy="527857"/>
          </a:xfrm>
          <a:prstGeom prst="rect">
            <a:avLst/>
          </a:prstGeom>
        </p:spPr>
      </p:pic>
      <p:pic>
        <p:nvPicPr>
          <p:cNvPr id="183" name="Рисунок 182">
            <a:extLst>
              <a:ext uri="{FF2B5EF4-FFF2-40B4-BE49-F238E27FC236}">
                <a16:creationId xmlns:a16="http://schemas.microsoft.com/office/drawing/2014/main" id="{6F96007E-7DE3-49A1-BD85-214E6FD9D3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15001" y="2116050"/>
            <a:ext cx="628053" cy="628053"/>
          </a:xfrm>
          <a:prstGeom prst="rect">
            <a:avLst/>
          </a:prstGeom>
        </p:spPr>
      </p:pic>
      <p:pic>
        <p:nvPicPr>
          <p:cNvPr id="184" name="Рисунок 183">
            <a:extLst>
              <a:ext uri="{FF2B5EF4-FFF2-40B4-BE49-F238E27FC236}">
                <a16:creationId xmlns:a16="http://schemas.microsoft.com/office/drawing/2014/main" id="{CA050BDE-D650-4B3B-83C2-A994049964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96255" y="2207307"/>
            <a:ext cx="581344" cy="45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48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3840102-F537-406D-8B1E-8CC205F499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718" y="1400164"/>
            <a:ext cx="2602187" cy="4704108"/>
          </a:xfrm>
          <a:custGeom>
            <a:avLst/>
            <a:gdLst>
              <a:gd name="connsiteX0" fmla="*/ 0 w 2602187"/>
              <a:gd name="connsiteY0" fmla="*/ 0 h 4704108"/>
              <a:gd name="connsiteX1" fmla="*/ 2602187 w 2602187"/>
              <a:gd name="connsiteY1" fmla="*/ 0 h 4704108"/>
              <a:gd name="connsiteX2" fmla="*/ 2602187 w 2602187"/>
              <a:gd name="connsiteY2" fmla="*/ 2 h 4704108"/>
              <a:gd name="connsiteX3" fmla="*/ 2602187 w 2602187"/>
              <a:gd name="connsiteY3" fmla="*/ 4704108 h 4704108"/>
              <a:gd name="connsiteX4" fmla="*/ 8127 w 2602187"/>
              <a:gd name="connsiteY4" fmla="*/ 4704108 h 4704108"/>
              <a:gd name="connsiteX5" fmla="*/ 7623 w 2602187"/>
              <a:gd name="connsiteY5" fmla="*/ 4704108 h 4704108"/>
              <a:gd name="connsiteX6" fmla="*/ 0 w 2602187"/>
              <a:gd name="connsiteY6" fmla="*/ 4704108 h 470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2187" h="4704108">
                <a:moveTo>
                  <a:pt x="0" y="0"/>
                </a:moveTo>
                <a:lnTo>
                  <a:pt x="2602187" y="0"/>
                </a:lnTo>
                <a:lnTo>
                  <a:pt x="2602187" y="2"/>
                </a:lnTo>
                <a:lnTo>
                  <a:pt x="2602187" y="4704108"/>
                </a:lnTo>
                <a:lnTo>
                  <a:pt x="8127" y="4704108"/>
                </a:lnTo>
                <a:lnTo>
                  <a:pt x="7623" y="4704108"/>
                </a:lnTo>
                <a:lnTo>
                  <a:pt x="0" y="4704108"/>
                </a:lnTo>
                <a:close/>
              </a:path>
            </a:pathLst>
          </a:cu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545C522-AB54-41FD-8344-A06E2462ABEB}"/>
              </a:ext>
            </a:extLst>
          </p:cNvPr>
          <p:cNvSpPr/>
          <p:nvPr/>
        </p:nvSpPr>
        <p:spPr>
          <a:xfrm rot="10800000">
            <a:off x="-5718" y="1400164"/>
            <a:ext cx="2602187" cy="470410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 w="16356" cap="flat">
            <a:noFill/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endParaRPr lang="ru-RU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9C0D8D-BE7F-4922-99BE-FBA1BDADE0C6}"/>
              </a:ext>
            </a:extLst>
          </p:cNvPr>
          <p:cNvSpPr txBox="1"/>
          <p:nvPr/>
        </p:nvSpPr>
        <p:spPr>
          <a:xfrm>
            <a:off x="2841278" y="1457753"/>
            <a:ext cx="8352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HeliosCond" panose="020B0500000000000000" pitchFamily="34" charset="-52"/>
              </a:rPr>
              <a:t>Факторная модель оценки деловой репутации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24B88C-94AC-43BB-8703-61D9315BDD2E}"/>
              </a:ext>
            </a:extLst>
          </p:cNvPr>
          <p:cNvSpPr txBox="1"/>
          <p:nvPr/>
        </p:nvSpPr>
        <p:spPr>
          <a:xfrm>
            <a:off x="2841290" y="2715008"/>
            <a:ext cx="2026763" cy="9079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252000" indent="-252000">
              <a:spcAft>
                <a:spcPts val="300"/>
              </a:spcAft>
              <a:buSzPct val="55000"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Количество лет на рынке</a:t>
            </a:r>
          </a:p>
          <a:p>
            <a:pPr marL="252000" indent="-252000">
              <a:spcAft>
                <a:spcPts val="300"/>
              </a:spcAft>
              <a:buSzPct val="55000"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Рост организации</a:t>
            </a:r>
          </a:p>
          <a:p>
            <a:pPr marL="252000" indent="-252000">
              <a:spcAft>
                <a:spcPts val="300"/>
              </a:spcAft>
              <a:buSzPct val="55000"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Опыт работы </a:t>
            </a:r>
            <a:br>
              <a:rPr lang="ru-RU" sz="1200" dirty="0">
                <a:latin typeface="HeliosCond" panose="020B0500000000000000" pitchFamily="34" charset="-52"/>
              </a:rPr>
            </a:br>
            <a:r>
              <a:rPr lang="ru-RU" sz="1200" dirty="0">
                <a:latin typeface="HeliosCond" panose="020B0500000000000000" pitchFamily="34" charset="-52"/>
              </a:rPr>
              <a:t>в нефтегазовой отрасли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6368C2-2DC6-4B5A-9CAE-AD0D62273B96}"/>
              </a:ext>
            </a:extLst>
          </p:cNvPr>
          <p:cNvSpPr txBox="1"/>
          <p:nvPr/>
        </p:nvSpPr>
        <p:spPr>
          <a:xfrm>
            <a:off x="2789024" y="2350248"/>
            <a:ext cx="2103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HeliosCond" panose="020B0500000000000000" pitchFamily="34" charset="-52"/>
              </a:rPr>
              <a:t>ИСТОРИЯ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79F9A0-0358-4794-A573-1936251BF373}"/>
              </a:ext>
            </a:extLst>
          </p:cNvPr>
          <p:cNvSpPr txBox="1"/>
          <p:nvPr/>
        </p:nvSpPr>
        <p:spPr>
          <a:xfrm>
            <a:off x="4993744" y="2715008"/>
            <a:ext cx="2026763" cy="9079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252000" indent="-252000">
              <a:spcAft>
                <a:spcPts val="300"/>
              </a:spcAft>
              <a:buSzPct val="55000"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Финансовая автономия</a:t>
            </a:r>
          </a:p>
          <a:p>
            <a:pPr marL="252000" indent="-252000">
              <a:spcAft>
                <a:spcPts val="300"/>
              </a:spcAft>
              <a:buSzPct val="55000"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Импортозамещение</a:t>
            </a:r>
          </a:p>
          <a:p>
            <a:pPr marL="252000" indent="-252000">
              <a:spcAft>
                <a:spcPts val="300"/>
              </a:spcAft>
              <a:buSzPct val="55000"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Материальная </a:t>
            </a:r>
            <a:br>
              <a:rPr lang="ru-RU" sz="1200" dirty="0">
                <a:latin typeface="HeliosCond" panose="020B0500000000000000" pitchFamily="34" charset="-52"/>
              </a:rPr>
            </a:br>
            <a:r>
              <a:rPr lang="ru-RU" sz="1200" dirty="0">
                <a:latin typeface="HeliosCond" panose="020B0500000000000000" pitchFamily="34" charset="-52"/>
              </a:rPr>
              <a:t>и техническая база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890287-91D1-4203-B939-9294A6115343}"/>
              </a:ext>
            </a:extLst>
          </p:cNvPr>
          <p:cNvSpPr txBox="1"/>
          <p:nvPr/>
        </p:nvSpPr>
        <p:spPr>
          <a:xfrm>
            <a:off x="4892877" y="2331394"/>
            <a:ext cx="2103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HeliosCond" panose="020B0500000000000000" pitchFamily="34" charset="-52"/>
              </a:rPr>
              <a:t>СРЕДСТВА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CA0F60-6AC3-42A3-89F2-E2779EECD5BF}"/>
              </a:ext>
            </a:extLst>
          </p:cNvPr>
          <p:cNvSpPr txBox="1"/>
          <p:nvPr/>
        </p:nvSpPr>
        <p:spPr>
          <a:xfrm>
            <a:off x="7146198" y="2715008"/>
            <a:ext cx="2026763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252000" indent="-252000">
              <a:spcAft>
                <a:spcPts val="300"/>
              </a:spcAft>
              <a:buSzPct val="55000"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Управленческие кадры</a:t>
            </a:r>
          </a:p>
          <a:p>
            <a:pPr marL="252000" indent="-252000">
              <a:spcAft>
                <a:spcPts val="300"/>
              </a:spcAft>
              <a:buSzPct val="55000"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Среднее звено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EC6DB5-4985-4DC9-9B79-CC7866A1CF30}"/>
              </a:ext>
            </a:extLst>
          </p:cNvPr>
          <p:cNvSpPr txBox="1"/>
          <p:nvPr/>
        </p:nvSpPr>
        <p:spPr>
          <a:xfrm>
            <a:off x="6996727" y="2331394"/>
            <a:ext cx="2103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HeliosCond" panose="020B0500000000000000" pitchFamily="34" charset="-52"/>
              </a:rPr>
              <a:t>КАДРЫ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DFA314-A896-4FDF-AC1D-1523043F6D3A}"/>
              </a:ext>
            </a:extLst>
          </p:cNvPr>
          <p:cNvSpPr txBox="1"/>
          <p:nvPr/>
        </p:nvSpPr>
        <p:spPr>
          <a:xfrm>
            <a:off x="9298651" y="2715008"/>
            <a:ext cx="2669824" cy="135421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252000" indent="-252000">
              <a:spcAft>
                <a:spcPts val="300"/>
              </a:spcAft>
              <a:buSzPct val="55000"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Арбитражная практика</a:t>
            </a:r>
          </a:p>
          <a:p>
            <a:pPr marL="252000" indent="-252000">
              <a:spcAft>
                <a:spcPts val="300"/>
              </a:spcAft>
              <a:buSzPct val="55000"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Отзывы Заказчиков</a:t>
            </a:r>
          </a:p>
          <a:p>
            <a:pPr marL="252000" indent="-252000">
              <a:spcAft>
                <a:spcPts val="300"/>
              </a:spcAft>
              <a:buSzPct val="55000"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Задержка сроков</a:t>
            </a:r>
          </a:p>
          <a:p>
            <a:pPr marL="252000" indent="-252000">
              <a:spcAft>
                <a:spcPts val="300"/>
              </a:spcAft>
              <a:buSzPct val="55000"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Сертифицированная СМК</a:t>
            </a:r>
          </a:p>
          <a:p>
            <a:pPr marL="252000" indent="-252000">
              <a:spcAft>
                <a:spcPts val="300"/>
              </a:spcAft>
              <a:buSzPct val="55000"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Взаимодействие </a:t>
            </a:r>
            <a:br>
              <a:rPr lang="ru-RU" sz="1200" dirty="0">
                <a:latin typeface="HeliosCond" panose="020B0500000000000000" pitchFamily="34" charset="-52"/>
              </a:rPr>
            </a:br>
            <a:r>
              <a:rPr lang="ru-RU" sz="1200" dirty="0">
                <a:latin typeface="HeliosCond" panose="020B0500000000000000" pitchFamily="34" charset="-52"/>
              </a:rPr>
              <a:t>с заказчиком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942671-C511-4058-A045-E8A08B635BE5}"/>
              </a:ext>
            </a:extLst>
          </p:cNvPr>
          <p:cNvSpPr txBox="1"/>
          <p:nvPr/>
        </p:nvSpPr>
        <p:spPr>
          <a:xfrm>
            <a:off x="9100578" y="2331394"/>
            <a:ext cx="2224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HeliosCond" panose="020B0500000000000000" pitchFamily="34" charset="-52"/>
              </a:rPr>
              <a:t>ИМИДЖ</a:t>
            </a:r>
          </a:p>
        </p:txBody>
      </p:sp>
      <p:sp>
        <p:nvSpPr>
          <p:cNvPr id="59" name="Прямоугольник: усеченные противолежащие углы 58">
            <a:extLst>
              <a:ext uri="{FF2B5EF4-FFF2-40B4-BE49-F238E27FC236}">
                <a16:creationId xmlns:a16="http://schemas.microsoft.com/office/drawing/2014/main" id="{17142DD3-3C50-48A4-912E-2DD065776232}"/>
              </a:ext>
            </a:extLst>
          </p:cNvPr>
          <p:cNvSpPr/>
          <p:nvPr/>
        </p:nvSpPr>
        <p:spPr>
          <a:xfrm flipH="1">
            <a:off x="2841283" y="4178300"/>
            <a:ext cx="8484123" cy="855740"/>
          </a:xfrm>
          <a:prstGeom prst="snip2DiagRect">
            <a:avLst>
              <a:gd name="adj1" fmla="val 0"/>
              <a:gd name="adj2" fmla="val 23887"/>
            </a:avLst>
          </a:prstGeom>
          <a:solidFill>
            <a:schemeClr val="bg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9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id="{B626ABE4-4A9D-4FDE-B091-7132A580F62C}"/>
              </a:ext>
            </a:extLst>
          </p:cNvPr>
          <p:cNvSpPr/>
          <p:nvPr/>
        </p:nvSpPr>
        <p:spPr>
          <a:xfrm flipH="1">
            <a:off x="2926333" y="4265239"/>
            <a:ext cx="8321039" cy="307251"/>
          </a:xfrm>
          <a:custGeom>
            <a:avLst/>
            <a:gdLst>
              <a:gd name="connsiteX0" fmla="*/ 0 w 8321039"/>
              <a:gd name="connsiteY0" fmla="*/ 0 h 402529"/>
              <a:gd name="connsiteX1" fmla="*/ 8119775 w 8321039"/>
              <a:gd name="connsiteY1" fmla="*/ 0 h 402529"/>
              <a:gd name="connsiteX2" fmla="*/ 8321039 w 8321039"/>
              <a:gd name="connsiteY2" fmla="*/ 201265 h 402529"/>
              <a:gd name="connsiteX3" fmla="*/ 8321039 w 8321039"/>
              <a:gd name="connsiteY3" fmla="*/ 402529 h 402529"/>
              <a:gd name="connsiteX4" fmla="*/ 8321039 w 8321039"/>
              <a:gd name="connsiteY4" fmla="*/ 402529 h 402529"/>
              <a:gd name="connsiteX5" fmla="*/ 201265 w 8321039"/>
              <a:gd name="connsiteY5" fmla="*/ 402529 h 402529"/>
              <a:gd name="connsiteX6" fmla="*/ 0 w 8321039"/>
              <a:gd name="connsiteY6" fmla="*/ 201265 h 402529"/>
              <a:gd name="connsiteX7" fmla="*/ 0 w 8321039"/>
              <a:gd name="connsiteY7" fmla="*/ 0 h 402529"/>
              <a:gd name="connsiteX0" fmla="*/ 0 w 8321039"/>
              <a:gd name="connsiteY0" fmla="*/ 0 h 405069"/>
              <a:gd name="connsiteX1" fmla="*/ 8119775 w 8321039"/>
              <a:gd name="connsiteY1" fmla="*/ 0 h 405069"/>
              <a:gd name="connsiteX2" fmla="*/ 8321039 w 8321039"/>
              <a:gd name="connsiteY2" fmla="*/ 201265 h 405069"/>
              <a:gd name="connsiteX3" fmla="*/ 8321039 w 8321039"/>
              <a:gd name="connsiteY3" fmla="*/ 402529 h 405069"/>
              <a:gd name="connsiteX4" fmla="*/ 8321039 w 8321039"/>
              <a:gd name="connsiteY4" fmla="*/ 402529 h 405069"/>
              <a:gd name="connsiteX5" fmla="*/ 605 w 8321039"/>
              <a:gd name="connsiteY5" fmla="*/ 405069 h 405069"/>
              <a:gd name="connsiteX6" fmla="*/ 0 w 8321039"/>
              <a:gd name="connsiteY6" fmla="*/ 201265 h 405069"/>
              <a:gd name="connsiteX7" fmla="*/ 0 w 8321039"/>
              <a:gd name="connsiteY7" fmla="*/ 0 h 405069"/>
              <a:gd name="connsiteX0" fmla="*/ 0 w 8321039"/>
              <a:gd name="connsiteY0" fmla="*/ 0 h 405069"/>
              <a:gd name="connsiteX1" fmla="*/ 8165495 w 8321039"/>
              <a:gd name="connsiteY1" fmla="*/ 0 h 405069"/>
              <a:gd name="connsiteX2" fmla="*/ 8321039 w 8321039"/>
              <a:gd name="connsiteY2" fmla="*/ 201265 h 405069"/>
              <a:gd name="connsiteX3" fmla="*/ 8321039 w 8321039"/>
              <a:gd name="connsiteY3" fmla="*/ 402529 h 405069"/>
              <a:gd name="connsiteX4" fmla="*/ 8321039 w 8321039"/>
              <a:gd name="connsiteY4" fmla="*/ 402529 h 405069"/>
              <a:gd name="connsiteX5" fmla="*/ 605 w 8321039"/>
              <a:gd name="connsiteY5" fmla="*/ 405069 h 405069"/>
              <a:gd name="connsiteX6" fmla="*/ 0 w 8321039"/>
              <a:gd name="connsiteY6" fmla="*/ 201265 h 405069"/>
              <a:gd name="connsiteX7" fmla="*/ 0 w 8321039"/>
              <a:gd name="connsiteY7" fmla="*/ 0 h 405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21039" h="405069">
                <a:moveTo>
                  <a:pt x="0" y="0"/>
                </a:moveTo>
                <a:lnTo>
                  <a:pt x="8165495" y="0"/>
                </a:lnTo>
                <a:lnTo>
                  <a:pt x="8321039" y="201265"/>
                </a:lnTo>
                <a:lnTo>
                  <a:pt x="8321039" y="402529"/>
                </a:lnTo>
                <a:lnTo>
                  <a:pt x="8321039" y="402529"/>
                </a:lnTo>
                <a:lnTo>
                  <a:pt x="605" y="405069"/>
                </a:lnTo>
                <a:cubicBezTo>
                  <a:pt x="403" y="337134"/>
                  <a:pt x="202" y="269200"/>
                  <a:pt x="0" y="201265"/>
                </a:cubicBezTo>
                <a:lnTo>
                  <a:pt x="0" y="0"/>
                </a:lnTo>
                <a:close/>
              </a:path>
            </a:pathLst>
          </a:custGeom>
          <a:solidFill>
            <a:srgbClr val="0078C1"/>
          </a:solidFill>
          <a:ln w="127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450"/>
              </a:spcBef>
            </a:pPr>
            <a:r>
              <a:rPr lang="ru-RU" sz="1400" dirty="0">
                <a:solidFill>
                  <a:schemeClr val="bg1"/>
                </a:solidFill>
                <a:latin typeface="HeliosCond" panose="020B0500000000000000" pitchFamily="34" charset="-52"/>
                <a:cs typeface="AngsanaUPC" panose="02020603050405020304" pitchFamily="18" charset="-34"/>
              </a:rPr>
              <a:t>Коэффициент «Законопослушность»</a:t>
            </a:r>
          </a:p>
        </p:txBody>
      </p:sp>
      <p:sp>
        <p:nvSpPr>
          <p:cNvPr id="20" name="Прямоугольник: усеченные противолежащие углы 19">
            <a:extLst>
              <a:ext uri="{FF2B5EF4-FFF2-40B4-BE49-F238E27FC236}">
                <a16:creationId xmlns:a16="http://schemas.microsoft.com/office/drawing/2014/main" id="{48F021F2-DB9C-4351-A7B7-824921FF9C9E}"/>
              </a:ext>
            </a:extLst>
          </p:cNvPr>
          <p:cNvSpPr/>
          <p:nvPr/>
        </p:nvSpPr>
        <p:spPr>
          <a:xfrm flipH="1">
            <a:off x="2925667" y="4646282"/>
            <a:ext cx="8321705" cy="305324"/>
          </a:xfrm>
          <a:custGeom>
            <a:avLst/>
            <a:gdLst>
              <a:gd name="connsiteX0" fmla="*/ 0 w 8321039"/>
              <a:gd name="connsiteY0" fmla="*/ 0 h 402529"/>
              <a:gd name="connsiteX1" fmla="*/ 8119775 w 8321039"/>
              <a:gd name="connsiteY1" fmla="*/ 0 h 402529"/>
              <a:gd name="connsiteX2" fmla="*/ 8321039 w 8321039"/>
              <a:gd name="connsiteY2" fmla="*/ 201265 h 402529"/>
              <a:gd name="connsiteX3" fmla="*/ 8321039 w 8321039"/>
              <a:gd name="connsiteY3" fmla="*/ 402529 h 402529"/>
              <a:gd name="connsiteX4" fmla="*/ 8321039 w 8321039"/>
              <a:gd name="connsiteY4" fmla="*/ 402529 h 402529"/>
              <a:gd name="connsiteX5" fmla="*/ 201265 w 8321039"/>
              <a:gd name="connsiteY5" fmla="*/ 402529 h 402529"/>
              <a:gd name="connsiteX6" fmla="*/ 0 w 8321039"/>
              <a:gd name="connsiteY6" fmla="*/ 201265 h 402529"/>
              <a:gd name="connsiteX7" fmla="*/ 0 w 8321039"/>
              <a:gd name="connsiteY7" fmla="*/ 0 h 402529"/>
              <a:gd name="connsiteX0" fmla="*/ 0 w 8321705"/>
              <a:gd name="connsiteY0" fmla="*/ 0 h 402529"/>
              <a:gd name="connsiteX1" fmla="*/ 8321705 w 8321705"/>
              <a:gd name="connsiteY1" fmla="*/ 0 h 402529"/>
              <a:gd name="connsiteX2" fmla="*/ 8321039 w 8321705"/>
              <a:gd name="connsiteY2" fmla="*/ 201265 h 402529"/>
              <a:gd name="connsiteX3" fmla="*/ 8321039 w 8321705"/>
              <a:gd name="connsiteY3" fmla="*/ 402529 h 402529"/>
              <a:gd name="connsiteX4" fmla="*/ 8321039 w 8321705"/>
              <a:gd name="connsiteY4" fmla="*/ 402529 h 402529"/>
              <a:gd name="connsiteX5" fmla="*/ 201265 w 8321705"/>
              <a:gd name="connsiteY5" fmla="*/ 402529 h 402529"/>
              <a:gd name="connsiteX6" fmla="*/ 0 w 8321705"/>
              <a:gd name="connsiteY6" fmla="*/ 201265 h 402529"/>
              <a:gd name="connsiteX7" fmla="*/ 0 w 8321705"/>
              <a:gd name="connsiteY7" fmla="*/ 0 h 402529"/>
              <a:gd name="connsiteX0" fmla="*/ 0 w 8321705"/>
              <a:gd name="connsiteY0" fmla="*/ 0 h 402529"/>
              <a:gd name="connsiteX1" fmla="*/ 8321705 w 8321705"/>
              <a:gd name="connsiteY1" fmla="*/ 0 h 402529"/>
              <a:gd name="connsiteX2" fmla="*/ 8321039 w 8321705"/>
              <a:gd name="connsiteY2" fmla="*/ 201265 h 402529"/>
              <a:gd name="connsiteX3" fmla="*/ 8321039 w 8321705"/>
              <a:gd name="connsiteY3" fmla="*/ 402529 h 402529"/>
              <a:gd name="connsiteX4" fmla="*/ 8321039 w 8321705"/>
              <a:gd name="connsiteY4" fmla="*/ 402529 h 402529"/>
              <a:gd name="connsiteX5" fmla="*/ 155545 w 8321705"/>
              <a:gd name="connsiteY5" fmla="*/ 402529 h 402529"/>
              <a:gd name="connsiteX6" fmla="*/ 0 w 8321705"/>
              <a:gd name="connsiteY6" fmla="*/ 201265 h 402529"/>
              <a:gd name="connsiteX7" fmla="*/ 0 w 8321705"/>
              <a:gd name="connsiteY7" fmla="*/ 0 h 402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21705" h="402529">
                <a:moveTo>
                  <a:pt x="0" y="0"/>
                </a:moveTo>
                <a:lnTo>
                  <a:pt x="8321705" y="0"/>
                </a:lnTo>
                <a:lnTo>
                  <a:pt x="8321039" y="201265"/>
                </a:lnTo>
                <a:lnTo>
                  <a:pt x="8321039" y="402529"/>
                </a:lnTo>
                <a:lnTo>
                  <a:pt x="8321039" y="402529"/>
                </a:lnTo>
                <a:lnTo>
                  <a:pt x="155545" y="402529"/>
                </a:lnTo>
                <a:lnTo>
                  <a:pt x="0" y="201265"/>
                </a:lnTo>
                <a:lnTo>
                  <a:pt x="0" y="0"/>
                </a:lnTo>
                <a:close/>
              </a:path>
            </a:pathLst>
          </a:custGeom>
          <a:solidFill>
            <a:srgbClr val="0078C1"/>
          </a:solidFill>
          <a:ln w="127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450"/>
              </a:spcBef>
            </a:pPr>
            <a:r>
              <a:rPr lang="ru-RU" sz="1400" dirty="0">
                <a:solidFill>
                  <a:schemeClr val="bg1"/>
                </a:solidFill>
                <a:latin typeface="HeliosCond" panose="020B0500000000000000" pitchFamily="34" charset="-52"/>
                <a:cs typeface="AngsanaUPC" panose="02020603050405020304" pitchFamily="18" charset="-34"/>
              </a:rPr>
              <a:t>Коэффициент «Достоверность»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61FE44-6A76-4F4D-824C-2CD83E3F4279}"/>
              </a:ext>
            </a:extLst>
          </p:cNvPr>
          <p:cNvSpPr txBox="1"/>
          <p:nvPr/>
        </p:nvSpPr>
        <p:spPr>
          <a:xfrm>
            <a:off x="3686758" y="5109710"/>
            <a:ext cx="1047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HeliosCond" panose="020B0500000000000000" pitchFamily="34" charset="-52"/>
              </a:rPr>
              <a:t>до 70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CEC969-32F7-4CD8-9FD0-8513C5B798BD}"/>
              </a:ext>
            </a:extLst>
          </p:cNvPr>
          <p:cNvSpPr txBox="1"/>
          <p:nvPr/>
        </p:nvSpPr>
        <p:spPr>
          <a:xfrm>
            <a:off x="6503877" y="5109710"/>
            <a:ext cx="1047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HeliosCond" panose="020B0500000000000000" pitchFamily="34" charset="-52"/>
              </a:rPr>
              <a:t>70-79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B197CB-B950-41A1-8C41-CD3A45D984DC}"/>
              </a:ext>
            </a:extLst>
          </p:cNvPr>
          <p:cNvSpPr txBox="1"/>
          <p:nvPr/>
        </p:nvSpPr>
        <p:spPr>
          <a:xfrm>
            <a:off x="9453690" y="5109710"/>
            <a:ext cx="1047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HeliosCond" panose="020B0500000000000000" pitchFamily="34" charset="-52"/>
              </a:rPr>
              <a:t>более 80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BF4EF0-9BB8-4519-87DF-2E9AE9E6578A}"/>
              </a:ext>
            </a:extLst>
          </p:cNvPr>
          <p:cNvSpPr txBox="1"/>
          <p:nvPr/>
        </p:nvSpPr>
        <p:spPr>
          <a:xfrm>
            <a:off x="3484566" y="5513869"/>
            <a:ext cx="145172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  <a:buSzPct val="55000"/>
            </a:pPr>
            <a:r>
              <a:rPr lang="ru-RU" sz="1200" dirty="0">
                <a:latin typeface="HeliosCond" panose="020B0500000000000000" pitchFamily="34" charset="-52"/>
              </a:rPr>
              <a:t>Низкая деловая репутация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4C5B1E-54ED-45DA-86D4-EDBB480DAAB8}"/>
              </a:ext>
            </a:extLst>
          </p:cNvPr>
          <p:cNvSpPr txBox="1"/>
          <p:nvPr/>
        </p:nvSpPr>
        <p:spPr>
          <a:xfrm>
            <a:off x="5994294" y="5513869"/>
            <a:ext cx="2052426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  <a:buSzPct val="55000"/>
            </a:pPr>
            <a:r>
              <a:rPr lang="ru-RU" sz="1200" dirty="0">
                <a:latin typeface="HeliosCond" panose="020B0500000000000000" pitchFamily="34" charset="-52"/>
              </a:rPr>
              <a:t>Мониторинг индекса не реже 1 раза в 6 месяцев</a:t>
            </a:r>
            <a:endParaRPr lang="ru-RU" sz="1200" dirty="0">
              <a:solidFill>
                <a:srgbClr val="FF0000"/>
              </a:solidFill>
              <a:latin typeface="HeliosCond" panose="020B0500000000000000" pitchFamily="34" charset="-5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7DCF39-0914-4290-AE7C-F25B446FCF41}"/>
              </a:ext>
            </a:extLst>
          </p:cNvPr>
          <p:cNvSpPr txBox="1"/>
          <p:nvPr/>
        </p:nvSpPr>
        <p:spPr>
          <a:xfrm>
            <a:off x="9113709" y="5513869"/>
            <a:ext cx="1727306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Aft>
                <a:spcPts val="300"/>
              </a:spcAft>
              <a:buSzPct val="55000"/>
              <a:defRPr sz="1200">
                <a:latin typeface="HeliosCond" panose="020B0500000000000000" pitchFamily="34" charset="-52"/>
              </a:defRPr>
            </a:lvl1pPr>
          </a:lstStyle>
          <a:p>
            <a:r>
              <a:rPr lang="ru-RU" dirty="0"/>
              <a:t>Свидетельство об оценке деловой репутации</a:t>
            </a: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15B2DCBA-7497-41E6-BC9E-66D3B4CD5FA7}"/>
              </a:ext>
            </a:extLst>
          </p:cNvPr>
          <p:cNvCxnSpPr>
            <a:cxnSpLocks/>
          </p:cNvCxnSpPr>
          <p:nvPr/>
        </p:nvCxnSpPr>
        <p:spPr>
          <a:xfrm>
            <a:off x="4892877" y="2457610"/>
            <a:ext cx="0" cy="158333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2F0FDCF3-EDD8-4620-8694-04DE5192A255}"/>
              </a:ext>
            </a:extLst>
          </p:cNvPr>
          <p:cNvCxnSpPr>
            <a:cxnSpLocks/>
          </p:cNvCxnSpPr>
          <p:nvPr/>
        </p:nvCxnSpPr>
        <p:spPr>
          <a:xfrm>
            <a:off x="6996731" y="2457610"/>
            <a:ext cx="0" cy="158333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0AEF1DDF-54D1-4F2C-AFE0-E27A34A850B6}"/>
              </a:ext>
            </a:extLst>
          </p:cNvPr>
          <p:cNvCxnSpPr>
            <a:cxnSpLocks/>
          </p:cNvCxnSpPr>
          <p:nvPr/>
        </p:nvCxnSpPr>
        <p:spPr>
          <a:xfrm>
            <a:off x="9100585" y="2457610"/>
            <a:ext cx="0" cy="158333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CA2A5A02-9CF7-4267-8EA9-C67B8369DF09}"/>
              </a:ext>
            </a:extLst>
          </p:cNvPr>
          <p:cNvCxnSpPr>
            <a:cxnSpLocks/>
          </p:cNvCxnSpPr>
          <p:nvPr/>
        </p:nvCxnSpPr>
        <p:spPr>
          <a:xfrm>
            <a:off x="5480441" y="5204092"/>
            <a:ext cx="0" cy="80192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A81DFFB0-F0E6-4064-9696-7CEDAD6FABAF}"/>
              </a:ext>
            </a:extLst>
          </p:cNvPr>
          <p:cNvCxnSpPr>
            <a:cxnSpLocks/>
          </p:cNvCxnSpPr>
          <p:nvPr/>
        </p:nvCxnSpPr>
        <p:spPr>
          <a:xfrm flipH="1">
            <a:off x="2926337" y="2687195"/>
            <a:ext cx="832103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7470FE37-B4A6-4F00-A88A-3FC3B172F2C3}"/>
              </a:ext>
            </a:extLst>
          </p:cNvPr>
          <p:cNvCxnSpPr>
            <a:cxnSpLocks/>
          </p:cNvCxnSpPr>
          <p:nvPr/>
        </p:nvCxnSpPr>
        <p:spPr>
          <a:xfrm flipH="1">
            <a:off x="2926336" y="5486975"/>
            <a:ext cx="83210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1AD19AE4-4585-4453-B9D2-6E44AFA40064}"/>
              </a:ext>
            </a:extLst>
          </p:cNvPr>
          <p:cNvCxnSpPr>
            <a:cxnSpLocks/>
          </p:cNvCxnSpPr>
          <p:nvPr/>
        </p:nvCxnSpPr>
        <p:spPr>
          <a:xfrm>
            <a:off x="8707350" y="5204092"/>
            <a:ext cx="0" cy="80192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3E88844-D853-482C-97A4-B4EB693F7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07555" y="536765"/>
            <a:ext cx="543184" cy="66734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910A6616-8354-4106-9FF8-FE387A5C27C6}"/>
              </a:ext>
            </a:extLst>
          </p:cNvPr>
          <p:cNvSpPr txBox="1"/>
          <p:nvPr/>
        </p:nvSpPr>
        <p:spPr>
          <a:xfrm>
            <a:off x="2887008" y="443022"/>
            <a:ext cx="8202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HeliosCond" panose="020B0500000000000000" pitchFamily="34" charset="-52"/>
              </a:rPr>
              <a:t>Оценка</a:t>
            </a:r>
            <a:r>
              <a:rPr lang="en-US" sz="2400" dirty="0">
                <a:solidFill>
                  <a:srgbClr val="0070C0"/>
                </a:solidFill>
                <a:latin typeface="HeliosCond" panose="020B0500000000000000" pitchFamily="34" charset="-52"/>
              </a:rPr>
              <a:t/>
            </a:r>
            <a:br>
              <a:rPr lang="en-US" sz="2400" dirty="0">
                <a:solidFill>
                  <a:srgbClr val="0070C0"/>
                </a:solidFill>
                <a:latin typeface="HeliosCond" panose="020B0500000000000000" pitchFamily="34" charset="-52"/>
              </a:rPr>
            </a:br>
            <a:r>
              <a:rPr lang="ru-RU" sz="2400" b="1" dirty="0">
                <a:solidFill>
                  <a:srgbClr val="0070C0"/>
                </a:solidFill>
                <a:latin typeface="HeliosCond" panose="020B0500000000000000" pitchFamily="34" charset="-52"/>
              </a:rPr>
              <a:t>ДЕЛОВОЙ РЕПУТАЦИИ</a:t>
            </a: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53555853-BD2A-4D7D-9DF8-897F27A249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75553" y="2020612"/>
            <a:ext cx="308502" cy="30850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15A0F2D1-EC48-4AD2-BAB9-56E141DDA4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58820" y="2035851"/>
            <a:ext cx="391702" cy="30171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4758EC54-BE6C-403D-9B9B-5FFED2CABC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92421" y="2032292"/>
            <a:ext cx="297146" cy="30171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FAD00942-2F21-41E0-AAAB-3BFBFB638CA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79404" y="2073987"/>
            <a:ext cx="483860" cy="234372"/>
          </a:xfrm>
          <a:prstGeom prst="rect">
            <a:avLst/>
          </a:prstGeom>
        </p:spPr>
      </p:pic>
      <p:sp>
        <p:nvSpPr>
          <p:cNvPr id="65" name="Полилиния: фигура 64">
            <a:extLst>
              <a:ext uri="{FF2B5EF4-FFF2-40B4-BE49-F238E27FC236}">
                <a16:creationId xmlns:a16="http://schemas.microsoft.com/office/drawing/2014/main" id="{7BD83004-3137-4BA5-8570-755B102DACD9}"/>
              </a:ext>
            </a:extLst>
          </p:cNvPr>
          <p:cNvSpPr/>
          <p:nvPr/>
        </p:nvSpPr>
        <p:spPr>
          <a:xfrm>
            <a:off x="3820709" y="1628872"/>
            <a:ext cx="789392" cy="358953"/>
          </a:xfrm>
          <a:custGeom>
            <a:avLst/>
            <a:gdLst>
              <a:gd name="connsiteX0" fmla="*/ 1234440 w 1234440"/>
              <a:gd name="connsiteY0" fmla="*/ 0 h 304800"/>
              <a:gd name="connsiteX1" fmla="*/ 0 w 1234440"/>
              <a:gd name="connsiteY1" fmla="*/ 0 h 304800"/>
              <a:gd name="connsiteX2" fmla="*/ 0 w 1234440"/>
              <a:gd name="connsiteY2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4440" h="304800">
                <a:moveTo>
                  <a:pt x="1234440" y="0"/>
                </a:moveTo>
                <a:lnTo>
                  <a:pt x="0" y="0"/>
                </a:lnTo>
                <a:lnTo>
                  <a:pt x="0" y="30480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олилиния: фигура 67">
            <a:extLst>
              <a:ext uri="{FF2B5EF4-FFF2-40B4-BE49-F238E27FC236}">
                <a16:creationId xmlns:a16="http://schemas.microsoft.com/office/drawing/2014/main" id="{74CD72DF-4962-4DDE-BAF3-DAE176DF77A7}"/>
              </a:ext>
            </a:extLst>
          </p:cNvPr>
          <p:cNvSpPr/>
          <p:nvPr/>
        </p:nvSpPr>
        <p:spPr>
          <a:xfrm flipH="1">
            <a:off x="9298650" y="1628872"/>
            <a:ext cx="922683" cy="358953"/>
          </a:xfrm>
          <a:custGeom>
            <a:avLst/>
            <a:gdLst>
              <a:gd name="connsiteX0" fmla="*/ 1234440 w 1234440"/>
              <a:gd name="connsiteY0" fmla="*/ 0 h 304800"/>
              <a:gd name="connsiteX1" fmla="*/ 0 w 1234440"/>
              <a:gd name="connsiteY1" fmla="*/ 0 h 304800"/>
              <a:gd name="connsiteX2" fmla="*/ 0 w 1234440"/>
              <a:gd name="connsiteY2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4440" h="304800">
                <a:moveTo>
                  <a:pt x="1234440" y="0"/>
                </a:moveTo>
                <a:lnTo>
                  <a:pt x="0" y="0"/>
                </a:lnTo>
                <a:lnTo>
                  <a:pt x="0" y="30480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5770BA18-B260-4F0D-B537-03067982ABA0}"/>
              </a:ext>
            </a:extLst>
          </p:cNvPr>
          <p:cNvCxnSpPr/>
          <p:nvPr/>
        </p:nvCxnSpPr>
        <p:spPr>
          <a:xfrm>
            <a:off x="5932170" y="1796307"/>
            <a:ext cx="0" cy="171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BE48B1C8-9847-461D-9489-0C00FB3E8BB7}"/>
              </a:ext>
            </a:extLst>
          </p:cNvPr>
          <p:cNvCxnSpPr/>
          <p:nvPr/>
        </p:nvCxnSpPr>
        <p:spPr>
          <a:xfrm>
            <a:off x="8030718" y="1796307"/>
            <a:ext cx="0" cy="171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3D9D887B-2313-41CB-856E-C3109CCB283F}"/>
              </a:ext>
            </a:extLst>
          </p:cNvPr>
          <p:cNvGrpSpPr/>
          <p:nvPr/>
        </p:nvGrpSpPr>
        <p:grpSpPr>
          <a:xfrm>
            <a:off x="-5718" y="1400165"/>
            <a:ext cx="668318" cy="2352456"/>
            <a:chOff x="-5718" y="1400165"/>
            <a:chExt cx="668318" cy="2352456"/>
          </a:xfrm>
        </p:grpSpPr>
        <p:sp>
          <p:nvSpPr>
            <p:cNvPr id="66" name="Полилиния: фигура 65">
              <a:extLst>
                <a:ext uri="{FF2B5EF4-FFF2-40B4-BE49-F238E27FC236}">
                  <a16:creationId xmlns:a16="http://schemas.microsoft.com/office/drawing/2014/main" id="{5C3DAD70-AF58-4F78-8635-CC410D7A430F}"/>
                </a:ext>
              </a:extLst>
            </p:cNvPr>
            <p:cNvSpPr/>
            <p:nvPr/>
          </p:nvSpPr>
          <p:spPr>
            <a:xfrm>
              <a:off x="319634" y="1400165"/>
              <a:ext cx="342966" cy="2044199"/>
            </a:xfrm>
            <a:custGeom>
              <a:avLst/>
              <a:gdLst>
                <a:gd name="connsiteX0" fmla="*/ 0 w 342966"/>
                <a:gd name="connsiteY0" fmla="*/ 0 h 2044199"/>
                <a:gd name="connsiteX1" fmla="*/ 342966 w 342966"/>
                <a:gd name="connsiteY1" fmla="*/ 0 h 2044199"/>
                <a:gd name="connsiteX2" fmla="*/ 342966 w 342966"/>
                <a:gd name="connsiteY2" fmla="*/ 1701233 h 2044199"/>
                <a:gd name="connsiteX3" fmla="*/ 0 w 342966"/>
                <a:gd name="connsiteY3" fmla="*/ 2044199 h 204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66" h="2044199">
                  <a:moveTo>
                    <a:pt x="0" y="0"/>
                  </a:moveTo>
                  <a:lnTo>
                    <a:pt x="342966" y="0"/>
                  </a:lnTo>
                  <a:lnTo>
                    <a:pt x="342966" y="1701233"/>
                  </a:lnTo>
                  <a:lnTo>
                    <a:pt x="0" y="2044199"/>
                  </a:lnTo>
                  <a:close/>
                </a:path>
              </a:pathLst>
            </a:custGeom>
            <a:solidFill>
              <a:srgbClr val="CCCCCC"/>
            </a:solidFill>
            <a:ln w="515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67" name="Полилиния: фигура 66">
              <a:extLst>
                <a:ext uri="{FF2B5EF4-FFF2-40B4-BE49-F238E27FC236}">
                  <a16:creationId xmlns:a16="http://schemas.microsoft.com/office/drawing/2014/main" id="{7A7C0FB2-0CB0-47B1-B7B5-03606B818BE3}"/>
                </a:ext>
              </a:extLst>
            </p:cNvPr>
            <p:cNvSpPr/>
            <p:nvPr userDrawn="1"/>
          </p:nvSpPr>
          <p:spPr>
            <a:xfrm>
              <a:off x="635" y="2827577"/>
              <a:ext cx="330523" cy="925044"/>
            </a:xfrm>
            <a:custGeom>
              <a:avLst/>
              <a:gdLst>
                <a:gd name="connsiteX0" fmla="*/ 330523 w 330523"/>
                <a:gd name="connsiteY0" fmla="*/ 0 h 925044"/>
                <a:gd name="connsiteX1" fmla="*/ 330523 w 330523"/>
                <a:gd name="connsiteY1" fmla="*/ 608176 h 925044"/>
                <a:gd name="connsiteX2" fmla="*/ 0 w 330523"/>
                <a:gd name="connsiteY2" fmla="*/ 925044 h 925044"/>
                <a:gd name="connsiteX3" fmla="*/ 0 w 330523"/>
                <a:gd name="connsiteY3" fmla="*/ 318820 h 92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523" h="925044">
                  <a:moveTo>
                    <a:pt x="330523" y="0"/>
                  </a:moveTo>
                  <a:lnTo>
                    <a:pt x="330523" y="608176"/>
                  </a:lnTo>
                  <a:lnTo>
                    <a:pt x="0" y="925044"/>
                  </a:lnTo>
                  <a:lnTo>
                    <a:pt x="0" y="318820"/>
                  </a:lnTo>
                  <a:close/>
                </a:path>
              </a:pathLst>
            </a:custGeom>
            <a:solidFill>
              <a:srgbClr val="B3B3B3"/>
            </a:solidFill>
            <a:ln w="52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69" name="Полилиния: фигура 68">
              <a:extLst>
                <a:ext uri="{FF2B5EF4-FFF2-40B4-BE49-F238E27FC236}">
                  <a16:creationId xmlns:a16="http://schemas.microsoft.com/office/drawing/2014/main" id="{B62F1F85-4AEB-4BB9-B5DF-7882F43EF6B8}"/>
                </a:ext>
              </a:extLst>
            </p:cNvPr>
            <p:cNvSpPr/>
            <p:nvPr userDrawn="1"/>
          </p:nvSpPr>
          <p:spPr>
            <a:xfrm>
              <a:off x="-5718" y="1400165"/>
              <a:ext cx="335735" cy="1816313"/>
            </a:xfrm>
            <a:custGeom>
              <a:avLst/>
              <a:gdLst>
                <a:gd name="connsiteX0" fmla="*/ 1073 w 335735"/>
                <a:gd name="connsiteY0" fmla="*/ 0 h 1816313"/>
                <a:gd name="connsiteX1" fmla="*/ 335735 w 335735"/>
                <a:gd name="connsiteY1" fmla="*/ 0 h 1816313"/>
                <a:gd name="connsiteX2" fmla="*/ 335735 w 335735"/>
                <a:gd name="connsiteY2" fmla="*/ 1482483 h 1816313"/>
                <a:gd name="connsiteX3" fmla="*/ 0 w 335735"/>
                <a:gd name="connsiteY3" fmla="*/ 1816313 h 181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735" h="1816313">
                  <a:moveTo>
                    <a:pt x="1073" y="0"/>
                  </a:moveTo>
                  <a:lnTo>
                    <a:pt x="335735" y="0"/>
                  </a:lnTo>
                  <a:lnTo>
                    <a:pt x="335735" y="1482483"/>
                  </a:lnTo>
                  <a:lnTo>
                    <a:pt x="0" y="1816313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50000"/>
                  </a:schemeClr>
                </a:gs>
                <a:gs pos="0">
                  <a:srgbClr val="0070C0"/>
                </a:gs>
              </a:gsLst>
              <a:lin ang="5400000" scaled="1"/>
            </a:gradFill>
            <a:ln w="6328" cap="flat">
              <a:noFill/>
              <a:prstDash val="solid"/>
              <a:miter/>
            </a:ln>
            <a:effectLst/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49278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B05080A-BFE2-4D34-B811-F8ABE48CAB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400164"/>
            <a:ext cx="12192000" cy="2335387"/>
          </a:xfrm>
          <a:custGeom>
            <a:avLst/>
            <a:gdLst>
              <a:gd name="connsiteX0" fmla="*/ 0 w 12192000"/>
              <a:gd name="connsiteY0" fmla="*/ 0 h 2335387"/>
              <a:gd name="connsiteX1" fmla="*/ 12191999 w 12192000"/>
              <a:gd name="connsiteY1" fmla="*/ 0 h 2335387"/>
              <a:gd name="connsiteX2" fmla="*/ 12191999 w 12192000"/>
              <a:gd name="connsiteY2" fmla="*/ 1 h 2335387"/>
              <a:gd name="connsiteX3" fmla="*/ 12192000 w 12192000"/>
              <a:gd name="connsiteY3" fmla="*/ 1 h 2335387"/>
              <a:gd name="connsiteX4" fmla="*/ 12192000 w 12192000"/>
              <a:gd name="connsiteY4" fmla="*/ 2 h 2335387"/>
              <a:gd name="connsiteX5" fmla="*/ 12192000 w 12192000"/>
              <a:gd name="connsiteY5" fmla="*/ 1705172 h 2335387"/>
              <a:gd name="connsiteX6" fmla="*/ 12192000 w 12192000"/>
              <a:gd name="connsiteY6" fmla="*/ 1705173 h 2335387"/>
              <a:gd name="connsiteX7" fmla="*/ 12191999 w 12192000"/>
              <a:gd name="connsiteY7" fmla="*/ 1705174 h 2335387"/>
              <a:gd name="connsiteX8" fmla="*/ 12191999 w 12192000"/>
              <a:gd name="connsiteY8" fmla="*/ 2334810 h 2335387"/>
              <a:gd name="connsiteX9" fmla="*/ 11548055 w 12192000"/>
              <a:gd name="connsiteY9" fmla="*/ 2334810 h 2335387"/>
              <a:gd name="connsiteX10" fmla="*/ 11547465 w 12192000"/>
              <a:gd name="connsiteY10" fmla="*/ 2335387 h 2335387"/>
              <a:gd name="connsiteX11" fmla="*/ 13010 w 12192000"/>
              <a:gd name="connsiteY11" fmla="*/ 2335387 h 2335387"/>
              <a:gd name="connsiteX12" fmla="*/ 13010 w 12192000"/>
              <a:gd name="connsiteY12" fmla="*/ 2335385 h 2335387"/>
              <a:gd name="connsiteX13" fmla="*/ 13010 w 12192000"/>
              <a:gd name="connsiteY13" fmla="*/ 2335384 h 2335387"/>
              <a:gd name="connsiteX14" fmla="*/ 13010 w 12192000"/>
              <a:gd name="connsiteY14" fmla="*/ 2334847 h 2335387"/>
              <a:gd name="connsiteX15" fmla="*/ 13010 w 12192000"/>
              <a:gd name="connsiteY15" fmla="*/ 2334845 h 2335387"/>
              <a:gd name="connsiteX16" fmla="*/ 13010 w 12192000"/>
              <a:gd name="connsiteY16" fmla="*/ 2334844 h 2335387"/>
              <a:gd name="connsiteX17" fmla="*/ 13045 w 12192000"/>
              <a:gd name="connsiteY17" fmla="*/ 2334810 h 2335387"/>
              <a:gd name="connsiteX18" fmla="*/ 0 w 12192000"/>
              <a:gd name="connsiteY18" fmla="*/ 2334810 h 2335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2335387">
                <a:moveTo>
                  <a:pt x="0" y="0"/>
                </a:moveTo>
                <a:lnTo>
                  <a:pt x="12191999" y="0"/>
                </a:lnTo>
                <a:lnTo>
                  <a:pt x="12191999" y="1"/>
                </a:lnTo>
                <a:lnTo>
                  <a:pt x="12192000" y="1"/>
                </a:lnTo>
                <a:lnTo>
                  <a:pt x="12192000" y="2"/>
                </a:lnTo>
                <a:lnTo>
                  <a:pt x="12192000" y="1705172"/>
                </a:lnTo>
                <a:lnTo>
                  <a:pt x="12192000" y="1705173"/>
                </a:lnTo>
                <a:lnTo>
                  <a:pt x="12191999" y="1705174"/>
                </a:lnTo>
                <a:lnTo>
                  <a:pt x="12191999" y="2334810"/>
                </a:lnTo>
                <a:lnTo>
                  <a:pt x="11548055" y="2334810"/>
                </a:lnTo>
                <a:lnTo>
                  <a:pt x="11547465" y="2335387"/>
                </a:lnTo>
                <a:lnTo>
                  <a:pt x="13010" y="2335387"/>
                </a:lnTo>
                <a:lnTo>
                  <a:pt x="13010" y="2335385"/>
                </a:lnTo>
                <a:lnTo>
                  <a:pt x="13010" y="2335384"/>
                </a:lnTo>
                <a:lnTo>
                  <a:pt x="13010" y="2334847"/>
                </a:lnTo>
                <a:lnTo>
                  <a:pt x="13010" y="2334845"/>
                </a:lnTo>
                <a:lnTo>
                  <a:pt x="13010" y="2334844"/>
                </a:lnTo>
                <a:lnTo>
                  <a:pt x="13045" y="2334810"/>
                </a:lnTo>
                <a:lnTo>
                  <a:pt x="0" y="2334810"/>
                </a:lnTo>
                <a:close/>
              </a:path>
            </a:pathLst>
          </a:custGeom>
        </p:spPr>
      </p:pic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7E03B566-519D-4F04-B0D0-86F1210EB8DD}"/>
              </a:ext>
            </a:extLst>
          </p:cNvPr>
          <p:cNvSpPr/>
          <p:nvPr/>
        </p:nvSpPr>
        <p:spPr>
          <a:xfrm rot="10800000">
            <a:off x="-5719" y="1400164"/>
            <a:ext cx="12197719" cy="2335384"/>
          </a:xfrm>
          <a:custGeom>
            <a:avLst/>
            <a:gdLst>
              <a:gd name="connsiteX0" fmla="*/ 12197719 w 12197719"/>
              <a:gd name="connsiteY0" fmla="*/ 2335384 h 2335384"/>
              <a:gd name="connsiteX1" fmla="*/ 1 w 12197719"/>
              <a:gd name="connsiteY1" fmla="*/ 2335384 h 2335384"/>
              <a:gd name="connsiteX2" fmla="*/ 1 w 12197719"/>
              <a:gd name="connsiteY2" fmla="*/ 2335383 h 2335384"/>
              <a:gd name="connsiteX3" fmla="*/ 0 w 12197719"/>
              <a:gd name="connsiteY3" fmla="*/ 2335383 h 2335384"/>
              <a:gd name="connsiteX4" fmla="*/ 0 w 12197719"/>
              <a:gd name="connsiteY4" fmla="*/ 630212 h 2335384"/>
              <a:gd name="connsiteX5" fmla="*/ 1 w 12197719"/>
              <a:gd name="connsiteY5" fmla="*/ 630211 h 2335384"/>
              <a:gd name="connsiteX6" fmla="*/ 1 w 12197719"/>
              <a:gd name="connsiteY6" fmla="*/ 574 h 2335384"/>
              <a:gd name="connsiteX7" fmla="*/ 643948 w 12197719"/>
              <a:gd name="connsiteY7" fmla="*/ 574 h 2335384"/>
              <a:gd name="connsiteX8" fmla="*/ 644535 w 12197719"/>
              <a:gd name="connsiteY8" fmla="*/ 0 h 2335384"/>
              <a:gd name="connsiteX9" fmla="*/ 12178990 w 12197719"/>
              <a:gd name="connsiteY9" fmla="*/ 0 h 2335384"/>
              <a:gd name="connsiteX10" fmla="*/ 12178990 w 12197719"/>
              <a:gd name="connsiteY10" fmla="*/ 540 h 2335384"/>
              <a:gd name="connsiteX11" fmla="*/ 12178955 w 12197719"/>
              <a:gd name="connsiteY11" fmla="*/ 574 h 2335384"/>
              <a:gd name="connsiteX12" fmla="*/ 12197719 w 12197719"/>
              <a:gd name="connsiteY12" fmla="*/ 574 h 2335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7719" h="2335384">
                <a:moveTo>
                  <a:pt x="12197719" y="2335384"/>
                </a:moveTo>
                <a:lnTo>
                  <a:pt x="1" y="2335384"/>
                </a:lnTo>
                <a:lnTo>
                  <a:pt x="1" y="2335383"/>
                </a:lnTo>
                <a:lnTo>
                  <a:pt x="0" y="2335383"/>
                </a:lnTo>
                <a:lnTo>
                  <a:pt x="0" y="630212"/>
                </a:lnTo>
                <a:lnTo>
                  <a:pt x="1" y="630211"/>
                </a:lnTo>
                <a:lnTo>
                  <a:pt x="1" y="574"/>
                </a:lnTo>
                <a:lnTo>
                  <a:pt x="643948" y="574"/>
                </a:lnTo>
                <a:lnTo>
                  <a:pt x="644535" y="0"/>
                </a:lnTo>
                <a:lnTo>
                  <a:pt x="12178990" y="0"/>
                </a:lnTo>
                <a:lnTo>
                  <a:pt x="12178990" y="540"/>
                </a:lnTo>
                <a:lnTo>
                  <a:pt x="12178955" y="574"/>
                </a:lnTo>
                <a:lnTo>
                  <a:pt x="12197719" y="574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99000">
                <a:schemeClr val="bg1"/>
              </a:gs>
            </a:gsLst>
            <a:lin ang="5400000" scaled="1"/>
          </a:gradFill>
          <a:ln w="16356" cap="flat">
            <a:noFill/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endParaRPr lang="ru-RU" sz="16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048E5BB-D433-46FD-94D8-EDB1EC044C35}"/>
              </a:ext>
            </a:extLst>
          </p:cNvPr>
          <p:cNvSpPr/>
          <p:nvPr/>
        </p:nvSpPr>
        <p:spPr>
          <a:xfrm>
            <a:off x="0" y="2548110"/>
            <a:ext cx="12192000" cy="764500"/>
          </a:xfrm>
          <a:prstGeom prst="rect">
            <a:avLst/>
          </a:prstGeom>
          <a:solidFill>
            <a:srgbClr val="0070C0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030DDE-9E67-4AEA-819B-19B7FA10DA0C}"/>
              </a:ext>
            </a:extLst>
          </p:cNvPr>
          <p:cNvSpPr txBox="1"/>
          <p:nvPr/>
        </p:nvSpPr>
        <p:spPr>
          <a:xfrm>
            <a:off x="2887008" y="443022"/>
            <a:ext cx="8202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>
                <a:solidFill>
                  <a:srgbClr val="0070C0"/>
                </a:solidFill>
                <a:latin typeface="HeliosCond" panose="020B0500000000000000" pitchFamily="34" charset="-52"/>
              </a:rPr>
              <a:t>Система цифрового делопроизводства</a:t>
            </a:r>
            <a:r>
              <a:rPr lang="en-US" sz="2400">
                <a:solidFill>
                  <a:srgbClr val="0070C0"/>
                </a:solidFill>
                <a:latin typeface="HeliosCond" panose="020B0500000000000000" pitchFamily="34" charset="-52"/>
              </a:rPr>
              <a:t/>
            </a:r>
            <a:br>
              <a:rPr lang="en-US" sz="2400">
                <a:solidFill>
                  <a:srgbClr val="0070C0"/>
                </a:solidFill>
                <a:latin typeface="HeliosCond" panose="020B0500000000000000" pitchFamily="34" charset="-52"/>
              </a:rPr>
            </a:br>
            <a:r>
              <a:rPr lang="ru-RU" sz="2400" b="1">
                <a:solidFill>
                  <a:srgbClr val="0070C0"/>
                </a:solidFill>
                <a:latin typeface="HeliosCond" panose="020B0500000000000000" pitchFamily="34" charset="-52"/>
              </a:rPr>
              <a:t>СДС ИНТЕРГАЗСЕРТ</a:t>
            </a:r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id="{79B8F549-7778-4DC8-B314-6E7998080C73}"/>
              </a:ext>
            </a:extLst>
          </p:cNvPr>
          <p:cNvCxnSpPr>
            <a:cxnSpLocks/>
          </p:cNvCxnSpPr>
          <p:nvPr/>
        </p:nvCxnSpPr>
        <p:spPr>
          <a:xfrm>
            <a:off x="2579516" y="464830"/>
            <a:ext cx="0" cy="796188"/>
          </a:xfrm>
          <a:prstGeom prst="line">
            <a:avLst/>
          </a:prstGeom>
          <a:ln w="12700">
            <a:solidFill>
              <a:srgbClr val="007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BC0153-1A07-405B-86B9-769DF893DA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98366" y="543581"/>
            <a:ext cx="752354" cy="62987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56740C-8E2D-406F-B2FC-92E0820E48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67124" y="2624572"/>
            <a:ext cx="502967" cy="523221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94ADF9C1-9C39-4F71-A879-5A35AE5E8029}"/>
              </a:ext>
            </a:extLst>
          </p:cNvPr>
          <p:cNvSpPr txBox="1"/>
          <p:nvPr/>
        </p:nvSpPr>
        <p:spPr>
          <a:xfrm>
            <a:off x="9628571" y="2658440"/>
            <a:ext cx="1431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HeliosCond" panose="020B0500000000000000" pitchFamily="34" charset="-52"/>
              </a:rPr>
              <a:t>Реестры</a:t>
            </a:r>
            <a:r>
              <a:rPr lang="en-US" sz="1400" dirty="0">
                <a:solidFill>
                  <a:schemeClr val="bg1"/>
                </a:solidFill>
                <a:latin typeface="HeliosCond" panose="020B0500000000000000" pitchFamily="34" charset="-52"/>
              </a:rPr>
              <a:t/>
            </a:r>
            <a:br>
              <a:rPr lang="en-US" sz="1400" dirty="0">
                <a:solidFill>
                  <a:schemeClr val="bg1"/>
                </a:solidFill>
                <a:latin typeface="HeliosCond" panose="020B0500000000000000" pitchFamily="34" charset="-52"/>
              </a:rPr>
            </a:br>
            <a:r>
              <a:rPr lang="ru-RU" sz="1400" b="1" dirty="0">
                <a:solidFill>
                  <a:schemeClr val="bg1"/>
                </a:solidFill>
                <a:latin typeface="HeliosCond" panose="020B0500000000000000" pitchFamily="34" charset="-52"/>
              </a:rPr>
              <a:t>СДС ИГС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6317471-403D-4DE1-A969-2E36FB5241E1}"/>
              </a:ext>
            </a:extLst>
          </p:cNvPr>
          <p:cNvSpPr txBox="1"/>
          <p:nvPr/>
        </p:nvSpPr>
        <p:spPr>
          <a:xfrm>
            <a:off x="1455347" y="2658440"/>
            <a:ext cx="1431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HeliosCond" panose="020B0500000000000000" pitchFamily="34" charset="-52"/>
              </a:rPr>
              <a:t>Единый</a:t>
            </a:r>
            <a:r>
              <a:rPr lang="en-US" sz="1400" dirty="0">
                <a:solidFill>
                  <a:schemeClr val="bg1"/>
                </a:solidFill>
                <a:latin typeface="HeliosCond" panose="020B0500000000000000" pitchFamily="34" charset="-52"/>
              </a:rPr>
              <a:t/>
            </a:r>
            <a:br>
              <a:rPr lang="en-US" sz="1400" dirty="0">
                <a:solidFill>
                  <a:schemeClr val="bg1"/>
                </a:solidFill>
                <a:latin typeface="HeliosCond" panose="020B0500000000000000" pitchFamily="34" charset="-52"/>
              </a:rPr>
            </a:br>
            <a:r>
              <a:rPr lang="ru-RU" sz="1400" b="1" dirty="0">
                <a:solidFill>
                  <a:schemeClr val="bg1"/>
                </a:solidFill>
                <a:latin typeface="HeliosCond" panose="020B0500000000000000" pitchFamily="34" charset="-52"/>
              </a:rPr>
              <a:t>САЙТ</a:t>
            </a:r>
          </a:p>
        </p:txBody>
      </p:sp>
      <p:pic>
        <p:nvPicPr>
          <p:cNvPr id="1056" name="Рисунок 1055">
            <a:extLst>
              <a:ext uri="{FF2B5EF4-FFF2-40B4-BE49-F238E27FC236}">
                <a16:creationId xmlns:a16="http://schemas.microsoft.com/office/drawing/2014/main" id="{AE96F946-31FC-4A49-8CFB-3F6FC292F6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4850" y="2724786"/>
            <a:ext cx="390525" cy="390525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4356E41E-8CB6-4558-A5F8-F656357E5F04}"/>
              </a:ext>
            </a:extLst>
          </p:cNvPr>
          <p:cNvSpPr/>
          <p:nvPr/>
        </p:nvSpPr>
        <p:spPr>
          <a:xfrm>
            <a:off x="2436597" y="1967026"/>
            <a:ext cx="7318806" cy="4143732"/>
          </a:xfrm>
          <a:custGeom>
            <a:avLst/>
            <a:gdLst>
              <a:gd name="connsiteX0" fmla="*/ 1577329 w 7318806"/>
              <a:gd name="connsiteY0" fmla="*/ 0 h 4143732"/>
              <a:gd name="connsiteX1" fmla="*/ 5741478 w 7318806"/>
              <a:gd name="connsiteY1" fmla="*/ 0 h 4143732"/>
              <a:gd name="connsiteX2" fmla="*/ 7318806 w 7318806"/>
              <a:gd name="connsiteY2" fmla="*/ 3154656 h 4143732"/>
              <a:gd name="connsiteX3" fmla="*/ 6824268 w 7318806"/>
              <a:gd name="connsiteY3" fmla="*/ 4143732 h 4143732"/>
              <a:gd name="connsiteX4" fmla="*/ 494538 w 7318806"/>
              <a:gd name="connsiteY4" fmla="*/ 4143732 h 4143732"/>
              <a:gd name="connsiteX5" fmla="*/ 0 w 7318806"/>
              <a:gd name="connsiteY5" fmla="*/ 3154656 h 4143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18806" h="4143732">
                <a:moveTo>
                  <a:pt x="1577329" y="0"/>
                </a:moveTo>
                <a:lnTo>
                  <a:pt x="5741478" y="0"/>
                </a:lnTo>
                <a:lnTo>
                  <a:pt x="7318806" y="3154656"/>
                </a:lnTo>
                <a:lnTo>
                  <a:pt x="6824268" y="4143732"/>
                </a:lnTo>
                <a:lnTo>
                  <a:pt x="494538" y="4143732"/>
                </a:lnTo>
                <a:lnTo>
                  <a:pt x="0" y="3154656"/>
                </a:lnTo>
                <a:close/>
              </a:path>
            </a:pathLst>
          </a:custGeom>
          <a:solidFill>
            <a:srgbClr val="E8E8E8"/>
          </a:solidFill>
          <a:ln w="12700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127" name="Полилиния: фигура 126">
            <a:extLst>
              <a:ext uri="{FF2B5EF4-FFF2-40B4-BE49-F238E27FC236}">
                <a16:creationId xmlns:a16="http://schemas.microsoft.com/office/drawing/2014/main" id="{A3C8F22F-7F9E-4873-A7A1-2BCA5A596985}"/>
              </a:ext>
            </a:extLst>
          </p:cNvPr>
          <p:cNvSpPr/>
          <p:nvPr/>
        </p:nvSpPr>
        <p:spPr>
          <a:xfrm>
            <a:off x="3237840" y="2287493"/>
            <a:ext cx="5716320" cy="2032018"/>
          </a:xfrm>
          <a:custGeom>
            <a:avLst/>
            <a:gdLst>
              <a:gd name="connsiteX0" fmla="*/ 972038 w 5716320"/>
              <a:gd name="connsiteY0" fmla="*/ 0 h 1944075"/>
              <a:gd name="connsiteX1" fmla="*/ 4744282 w 5716320"/>
              <a:gd name="connsiteY1" fmla="*/ 0 h 1944075"/>
              <a:gd name="connsiteX2" fmla="*/ 5716320 w 5716320"/>
              <a:gd name="connsiteY2" fmla="*/ 1944075 h 1944075"/>
              <a:gd name="connsiteX3" fmla="*/ 0 w 5716320"/>
              <a:gd name="connsiteY3" fmla="*/ 1944075 h 194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6320" h="1944075">
                <a:moveTo>
                  <a:pt x="972038" y="0"/>
                </a:moveTo>
                <a:lnTo>
                  <a:pt x="4744282" y="0"/>
                </a:lnTo>
                <a:lnTo>
                  <a:pt x="5716320" y="1944075"/>
                </a:lnTo>
                <a:lnTo>
                  <a:pt x="0" y="19440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6" name="Прямоугольник: усеченные противолежащие углы 5">
            <a:extLst>
              <a:ext uri="{FF2B5EF4-FFF2-40B4-BE49-F238E27FC236}">
                <a16:creationId xmlns:a16="http://schemas.microsoft.com/office/drawing/2014/main" id="{8114C980-0EED-4B88-8DBC-C2E1AA7FDB09}"/>
              </a:ext>
            </a:extLst>
          </p:cNvPr>
          <p:cNvSpPr/>
          <p:nvPr/>
        </p:nvSpPr>
        <p:spPr>
          <a:xfrm flipH="1">
            <a:off x="2600961" y="1579574"/>
            <a:ext cx="6990078" cy="739006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070C0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A9BD705-79D9-4094-A9A9-FCD61059E58A}"/>
              </a:ext>
            </a:extLst>
          </p:cNvPr>
          <p:cNvSpPr txBox="1"/>
          <p:nvPr/>
        </p:nvSpPr>
        <p:spPr>
          <a:xfrm>
            <a:off x="6279715" y="1697817"/>
            <a:ext cx="314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HeliosCond" panose="020B0500000000000000" pitchFamily="34" charset="-52"/>
              </a:rPr>
              <a:t>Система цифрового делопроизводства</a:t>
            </a:r>
            <a:r>
              <a:rPr lang="en-US" sz="1400" dirty="0">
                <a:solidFill>
                  <a:schemeClr val="bg1"/>
                </a:solidFill>
                <a:latin typeface="HeliosCond" panose="020B0500000000000000" pitchFamily="34" charset="-52"/>
              </a:rPr>
              <a:t/>
            </a:r>
            <a:br>
              <a:rPr lang="en-US" sz="1400" dirty="0">
                <a:solidFill>
                  <a:schemeClr val="bg1"/>
                </a:solidFill>
                <a:latin typeface="HeliosCond" panose="020B0500000000000000" pitchFamily="34" charset="-52"/>
              </a:rPr>
            </a:br>
            <a:r>
              <a:rPr lang="ru-RU" sz="1400" b="1" dirty="0">
                <a:solidFill>
                  <a:schemeClr val="bg1"/>
                </a:solidFill>
                <a:latin typeface="HeliosCond" panose="020B0500000000000000" pitchFamily="34" charset="-52"/>
              </a:rPr>
              <a:t>СДС ИНТЕРГАЗСЕРТ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9B60030-B166-4E3C-8D14-014D9D12CA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5672" y="1708063"/>
            <a:ext cx="2061802" cy="465751"/>
          </a:xfrm>
          <a:prstGeom prst="rect">
            <a:avLst/>
          </a:prstGeom>
        </p:spPr>
      </p:pic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EBB1C78E-BBD6-498F-A6BA-C239F6DFA02E}"/>
              </a:ext>
            </a:extLst>
          </p:cNvPr>
          <p:cNvCxnSpPr>
            <a:cxnSpLocks/>
          </p:cNvCxnSpPr>
          <p:nvPr/>
        </p:nvCxnSpPr>
        <p:spPr>
          <a:xfrm>
            <a:off x="6099247" y="1677426"/>
            <a:ext cx="0" cy="49297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36454E94-1B83-4D89-B301-C1CE6B61D622}"/>
              </a:ext>
            </a:extLst>
          </p:cNvPr>
          <p:cNvSpPr txBox="1"/>
          <p:nvPr/>
        </p:nvSpPr>
        <p:spPr>
          <a:xfrm>
            <a:off x="2337331" y="2766161"/>
            <a:ext cx="1431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iosCond" panose="020B0500000000000000" pitchFamily="34" charset="-52"/>
              </a:rPr>
              <a:t>intergazcert.ru</a:t>
            </a:r>
            <a:endParaRPr lang="ru-RU" sz="1400" b="1" dirty="0">
              <a:solidFill>
                <a:schemeClr val="bg1"/>
              </a:solidFill>
              <a:latin typeface="HeliosCond" panose="020B0500000000000000" pitchFamily="34" charset="-52"/>
            </a:endParaRPr>
          </a:p>
        </p:txBody>
      </p: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id="{4646B5AD-A133-4AE2-8D7D-9A6F8C79AF5A}"/>
              </a:ext>
            </a:extLst>
          </p:cNvPr>
          <p:cNvCxnSpPr>
            <a:cxnSpLocks/>
          </p:cNvCxnSpPr>
          <p:nvPr/>
        </p:nvCxnSpPr>
        <p:spPr>
          <a:xfrm>
            <a:off x="2272028" y="2688687"/>
            <a:ext cx="0" cy="49297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AAF7978A-1676-4698-8E11-7E433A59103D}"/>
              </a:ext>
            </a:extLst>
          </p:cNvPr>
          <p:cNvCxnSpPr>
            <a:cxnSpLocks/>
          </p:cNvCxnSpPr>
          <p:nvPr/>
        </p:nvCxnSpPr>
        <p:spPr>
          <a:xfrm>
            <a:off x="10689596" y="2688687"/>
            <a:ext cx="0" cy="49297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F85DBCBB-7439-4F0A-BB79-A61F883AA7A9}"/>
              </a:ext>
            </a:extLst>
          </p:cNvPr>
          <p:cNvSpPr txBox="1"/>
          <p:nvPr/>
        </p:nvSpPr>
        <p:spPr>
          <a:xfrm>
            <a:off x="10806936" y="2766161"/>
            <a:ext cx="1431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iosCond" panose="020B0500000000000000" pitchFamily="34" charset="-52"/>
              </a:rPr>
              <a:t>intergazcert.ru</a:t>
            </a:r>
            <a:endParaRPr lang="ru-RU" sz="1400" b="1" dirty="0">
              <a:solidFill>
                <a:schemeClr val="bg1"/>
              </a:solidFill>
              <a:latin typeface="HeliosCond" panose="020B0500000000000000" pitchFamily="34" charset="-52"/>
            </a:endParaRPr>
          </a:p>
        </p:txBody>
      </p:sp>
      <p:cxnSp>
        <p:nvCxnSpPr>
          <p:cNvPr id="92" name="Прямая соединительная линия 91">
            <a:extLst>
              <a:ext uri="{FF2B5EF4-FFF2-40B4-BE49-F238E27FC236}">
                <a16:creationId xmlns:a16="http://schemas.microsoft.com/office/drawing/2014/main" id="{841082CD-9540-41E2-A695-57DAA7BB3910}"/>
              </a:ext>
            </a:extLst>
          </p:cNvPr>
          <p:cNvCxnSpPr>
            <a:cxnSpLocks/>
          </p:cNvCxnSpPr>
          <p:nvPr/>
        </p:nvCxnSpPr>
        <p:spPr>
          <a:xfrm>
            <a:off x="3781982" y="3264523"/>
            <a:ext cx="4628037" cy="0"/>
          </a:xfrm>
          <a:prstGeom prst="line">
            <a:avLst/>
          </a:prstGeom>
          <a:ln w="12700">
            <a:solidFill>
              <a:srgbClr val="007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id="{5C5255DE-2E26-4952-8E61-61E6B88C8F9A}"/>
              </a:ext>
            </a:extLst>
          </p:cNvPr>
          <p:cNvCxnSpPr>
            <a:cxnSpLocks/>
          </p:cNvCxnSpPr>
          <p:nvPr/>
        </p:nvCxnSpPr>
        <p:spPr>
          <a:xfrm>
            <a:off x="4109720" y="2548110"/>
            <a:ext cx="3972560" cy="0"/>
          </a:xfrm>
          <a:prstGeom prst="line">
            <a:avLst/>
          </a:prstGeom>
          <a:ln w="12700">
            <a:solidFill>
              <a:srgbClr val="007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C02E0E0D-B564-47EE-95F6-B23BC89E5C3D}"/>
              </a:ext>
            </a:extLst>
          </p:cNvPr>
          <p:cNvSpPr txBox="1"/>
          <p:nvPr/>
        </p:nvSpPr>
        <p:spPr>
          <a:xfrm>
            <a:off x="4728082" y="2763860"/>
            <a:ext cx="2735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HeliosCond" panose="020B0500000000000000" pitchFamily="34" charset="-52"/>
              </a:rPr>
              <a:t>ИНТРАНЕТ-ПОРТАЛ</a:t>
            </a:r>
          </a:p>
        </p:txBody>
      </p:sp>
      <p:cxnSp>
        <p:nvCxnSpPr>
          <p:cNvPr id="98" name="Прямая соединительная линия 97">
            <a:extLst>
              <a:ext uri="{FF2B5EF4-FFF2-40B4-BE49-F238E27FC236}">
                <a16:creationId xmlns:a16="http://schemas.microsoft.com/office/drawing/2014/main" id="{C7CA952A-C2DC-4155-B24C-DD9644BE531D}"/>
              </a:ext>
            </a:extLst>
          </p:cNvPr>
          <p:cNvCxnSpPr>
            <a:cxnSpLocks/>
          </p:cNvCxnSpPr>
          <p:nvPr/>
        </p:nvCxnSpPr>
        <p:spPr>
          <a:xfrm>
            <a:off x="3243072" y="4322599"/>
            <a:ext cx="5693664" cy="0"/>
          </a:xfrm>
          <a:prstGeom prst="line">
            <a:avLst/>
          </a:prstGeom>
          <a:ln w="12700">
            <a:solidFill>
              <a:srgbClr val="007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>
            <a:extLst>
              <a:ext uri="{FF2B5EF4-FFF2-40B4-BE49-F238E27FC236}">
                <a16:creationId xmlns:a16="http://schemas.microsoft.com/office/drawing/2014/main" id="{2D49018D-BF3B-4665-BF96-AF07CA8715B8}"/>
              </a:ext>
            </a:extLst>
          </p:cNvPr>
          <p:cNvCxnSpPr>
            <a:cxnSpLocks/>
          </p:cNvCxnSpPr>
          <p:nvPr/>
        </p:nvCxnSpPr>
        <p:spPr>
          <a:xfrm>
            <a:off x="2893055" y="4957732"/>
            <a:ext cx="6405890" cy="0"/>
          </a:xfrm>
          <a:prstGeom prst="line">
            <a:avLst/>
          </a:prstGeom>
          <a:ln w="12700">
            <a:solidFill>
              <a:srgbClr val="007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8E30CCD5-CCAD-4D29-B47F-C8493793A0FC}"/>
              </a:ext>
            </a:extLst>
          </p:cNvPr>
          <p:cNvSpPr txBox="1"/>
          <p:nvPr/>
        </p:nvSpPr>
        <p:spPr>
          <a:xfrm>
            <a:off x="3243072" y="4470407"/>
            <a:ext cx="5824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HeliosCond" panose="020B0500000000000000" pitchFamily="34" charset="-52"/>
              </a:rPr>
              <a:t>СИСТЕМА ЭЛЕКТРОННОГО ДЕЛОПРОИЗВОДСТВА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E42EDBB-6190-4870-80B9-7AD8D24670A8}"/>
              </a:ext>
            </a:extLst>
          </p:cNvPr>
          <p:cNvSpPr txBox="1"/>
          <p:nvPr/>
        </p:nvSpPr>
        <p:spPr>
          <a:xfrm>
            <a:off x="4796901" y="4799781"/>
            <a:ext cx="2598198" cy="276999"/>
          </a:xfrm>
          <a:prstGeom prst="rect">
            <a:avLst/>
          </a:prstGeom>
          <a:solidFill>
            <a:srgbClr val="E8E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>
                <a:latin typeface="HeliosCond" panose="020B0500000000000000" pitchFamily="34" charset="-52"/>
              </a:rPr>
              <a:t>(Электронная цифровая подпись)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0FEA533-874C-4706-BC4A-39DB543D7BB7}"/>
              </a:ext>
            </a:extLst>
          </p:cNvPr>
          <p:cNvSpPr txBox="1"/>
          <p:nvPr/>
        </p:nvSpPr>
        <p:spPr>
          <a:xfrm>
            <a:off x="2910684" y="5165158"/>
            <a:ext cx="1045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HeliosCond" panose="020B0500000000000000" pitchFamily="34" charset="-52"/>
              </a:rPr>
              <a:t>Заявитель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21AA5CB6-9A52-4154-8E89-011DF20E5314}"/>
              </a:ext>
            </a:extLst>
          </p:cNvPr>
          <p:cNvSpPr txBox="1"/>
          <p:nvPr/>
        </p:nvSpPr>
        <p:spPr>
          <a:xfrm>
            <a:off x="4435127" y="5165158"/>
            <a:ext cx="1989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HeliosCond" panose="020B0500000000000000" pitchFamily="34" charset="-52"/>
              </a:rPr>
              <a:t>Координационный орган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451AA52-36E5-4B9B-AE04-46F1E6F3DE3C}"/>
              </a:ext>
            </a:extLst>
          </p:cNvPr>
          <p:cNvSpPr txBox="1"/>
          <p:nvPr/>
        </p:nvSpPr>
        <p:spPr>
          <a:xfrm>
            <a:off x="6699711" y="5165158"/>
            <a:ext cx="29288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HeliosCond" panose="020B0500000000000000" pitchFamily="34" charset="-52"/>
              </a:rPr>
              <a:t>Центральный орган по направлению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ECA0AC2-EBCB-4EC5-A051-FF9E506AC333}"/>
              </a:ext>
            </a:extLst>
          </p:cNvPr>
          <p:cNvSpPr txBox="1"/>
          <p:nvPr/>
        </p:nvSpPr>
        <p:spPr>
          <a:xfrm>
            <a:off x="2600961" y="5464443"/>
            <a:ext cx="2052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HeliosCond" panose="020B0500000000000000" pitchFamily="34" charset="-52"/>
              </a:rPr>
              <a:t>Органы по сертификации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12AD4C84-B9BC-48F0-9D3D-B930A19192A7}"/>
              </a:ext>
            </a:extLst>
          </p:cNvPr>
          <p:cNvSpPr txBox="1"/>
          <p:nvPr/>
        </p:nvSpPr>
        <p:spPr>
          <a:xfrm>
            <a:off x="4938973" y="5464443"/>
            <a:ext cx="2142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HeliosCond" panose="020B0500000000000000" pitchFamily="34" charset="-52"/>
              </a:rPr>
              <a:t>Эксперты по сертификации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9FF97C2B-2EC8-453E-A496-B9D8D787F2F8}"/>
              </a:ext>
            </a:extLst>
          </p:cNvPr>
          <p:cNvSpPr txBox="1"/>
          <p:nvPr/>
        </p:nvSpPr>
        <p:spPr>
          <a:xfrm>
            <a:off x="7284719" y="5464443"/>
            <a:ext cx="2285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HeliosCond" panose="020B0500000000000000" pitchFamily="34" charset="-52"/>
              </a:rPr>
              <a:t>Испытательные лаборатории</a:t>
            </a:r>
          </a:p>
        </p:txBody>
      </p:sp>
      <p:cxnSp>
        <p:nvCxnSpPr>
          <p:cNvPr id="126" name="Прямая со стрелкой 125">
            <a:extLst>
              <a:ext uri="{FF2B5EF4-FFF2-40B4-BE49-F238E27FC236}">
                <a16:creationId xmlns:a16="http://schemas.microsoft.com/office/drawing/2014/main" id="{53DB6E05-28DB-4C6E-98D8-C4C88DD2FCDF}"/>
              </a:ext>
            </a:extLst>
          </p:cNvPr>
          <p:cNvCxnSpPr>
            <a:stCxn id="108" idx="3"/>
            <a:endCxn id="109" idx="1"/>
          </p:cNvCxnSpPr>
          <p:nvPr/>
        </p:nvCxnSpPr>
        <p:spPr>
          <a:xfrm>
            <a:off x="3956021" y="5303658"/>
            <a:ext cx="4791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Прямая со стрелкой 1024">
            <a:extLst>
              <a:ext uri="{FF2B5EF4-FFF2-40B4-BE49-F238E27FC236}">
                <a16:creationId xmlns:a16="http://schemas.microsoft.com/office/drawing/2014/main" id="{9C1481F9-7C85-42F6-A1AF-7DD0AF63E670}"/>
              </a:ext>
            </a:extLst>
          </p:cNvPr>
          <p:cNvCxnSpPr>
            <a:stCxn id="109" idx="3"/>
            <a:endCxn id="110" idx="1"/>
          </p:cNvCxnSpPr>
          <p:nvPr/>
        </p:nvCxnSpPr>
        <p:spPr>
          <a:xfrm>
            <a:off x="6424388" y="5303658"/>
            <a:ext cx="2753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Прямая со стрелкой 1028">
            <a:extLst>
              <a:ext uri="{FF2B5EF4-FFF2-40B4-BE49-F238E27FC236}">
                <a16:creationId xmlns:a16="http://schemas.microsoft.com/office/drawing/2014/main" id="{5D8BE1DB-3344-466D-8540-8801AE72D707}"/>
              </a:ext>
            </a:extLst>
          </p:cNvPr>
          <p:cNvCxnSpPr>
            <a:cxnSpLocks/>
            <a:stCxn id="114" idx="3"/>
            <a:endCxn id="115" idx="1"/>
          </p:cNvCxnSpPr>
          <p:nvPr/>
        </p:nvCxnSpPr>
        <p:spPr>
          <a:xfrm>
            <a:off x="4653280" y="5602943"/>
            <a:ext cx="2856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Прямая со стрелкой 1032">
            <a:extLst>
              <a:ext uri="{FF2B5EF4-FFF2-40B4-BE49-F238E27FC236}">
                <a16:creationId xmlns:a16="http://schemas.microsoft.com/office/drawing/2014/main" id="{14CEBECC-9039-4BA7-B297-6DE78B83CDBF}"/>
              </a:ext>
            </a:extLst>
          </p:cNvPr>
          <p:cNvCxnSpPr>
            <a:stCxn id="115" idx="3"/>
            <a:endCxn id="116" idx="1"/>
          </p:cNvCxnSpPr>
          <p:nvPr/>
        </p:nvCxnSpPr>
        <p:spPr>
          <a:xfrm>
            <a:off x="7081521" y="5602943"/>
            <a:ext cx="2031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4" name="Рисунок 1053">
            <a:extLst>
              <a:ext uri="{FF2B5EF4-FFF2-40B4-BE49-F238E27FC236}">
                <a16:creationId xmlns:a16="http://schemas.microsoft.com/office/drawing/2014/main" id="{7EA4D113-AD36-4876-BC62-98B0A9B7AD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442036" y="3845495"/>
            <a:ext cx="342930" cy="342930"/>
          </a:xfrm>
          <a:prstGeom prst="rect">
            <a:avLst/>
          </a:prstGeom>
        </p:spPr>
      </p:pic>
      <p:pic>
        <p:nvPicPr>
          <p:cNvPr id="1036" name="Рисунок 1035">
            <a:extLst>
              <a:ext uri="{FF2B5EF4-FFF2-40B4-BE49-F238E27FC236}">
                <a16:creationId xmlns:a16="http://schemas.microsoft.com/office/drawing/2014/main" id="{4E3E00DA-61AC-40C9-AA74-0131C906D0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440559" y="3358586"/>
            <a:ext cx="425767" cy="395783"/>
          </a:xfrm>
          <a:prstGeom prst="rect">
            <a:avLst/>
          </a:prstGeom>
        </p:spPr>
      </p:pic>
      <p:pic>
        <p:nvPicPr>
          <p:cNvPr id="1053" name="Рисунок 1052">
            <a:extLst>
              <a:ext uri="{FF2B5EF4-FFF2-40B4-BE49-F238E27FC236}">
                <a16:creationId xmlns:a16="http://schemas.microsoft.com/office/drawing/2014/main" id="{C78FBB22-1B8A-4336-8702-06C70A63E9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379396" y="3860917"/>
            <a:ext cx="309066" cy="337163"/>
          </a:xfrm>
          <a:prstGeom prst="rect">
            <a:avLst/>
          </a:prstGeom>
        </p:spPr>
      </p:pic>
      <p:pic>
        <p:nvPicPr>
          <p:cNvPr id="1038" name="Рисунок 1037">
            <a:extLst>
              <a:ext uri="{FF2B5EF4-FFF2-40B4-BE49-F238E27FC236}">
                <a16:creationId xmlns:a16="http://schemas.microsoft.com/office/drawing/2014/main" id="{C97489AE-DE8B-4D55-A7DB-1F410D7515A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326376" y="3331881"/>
            <a:ext cx="425066" cy="425066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C04D8EB5-5F71-415B-B9D2-49C70B1F888C}"/>
              </a:ext>
            </a:extLst>
          </p:cNvPr>
          <p:cNvSpPr txBox="1"/>
          <p:nvPr/>
        </p:nvSpPr>
        <p:spPr>
          <a:xfrm>
            <a:off x="3531823" y="3319850"/>
            <a:ext cx="1848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err="1">
                <a:latin typeface="HeliosCond" panose="020B0500000000000000" pitchFamily="34" charset="-52"/>
              </a:rPr>
              <a:t>Браузерная</a:t>
            </a:r>
            <a:r>
              <a:rPr lang="ru-RU" sz="1200" dirty="0">
                <a:latin typeface="HeliosCond" panose="020B0500000000000000" pitchFamily="34" charset="-52"/>
              </a:rPr>
              <a:t> </a:t>
            </a:r>
          </a:p>
          <a:p>
            <a:pPr algn="r"/>
            <a:r>
              <a:rPr lang="ru-RU" sz="1200" dirty="0">
                <a:latin typeface="HeliosCond" panose="020B0500000000000000" pitchFamily="34" charset="-52"/>
              </a:rPr>
              <a:t>технология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2ADF01DE-6822-4C45-9A72-F35D45FFDBB7}"/>
              </a:ext>
            </a:extLst>
          </p:cNvPr>
          <p:cNvSpPr txBox="1"/>
          <p:nvPr/>
        </p:nvSpPr>
        <p:spPr>
          <a:xfrm>
            <a:off x="2910684" y="3813325"/>
            <a:ext cx="2470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>
                <a:latin typeface="HeliosCond" panose="020B0500000000000000" pitchFamily="34" charset="-52"/>
              </a:rPr>
              <a:t>Ключевые</a:t>
            </a:r>
            <a:br>
              <a:rPr lang="ru-RU" sz="1200" dirty="0">
                <a:latin typeface="HeliosCond" panose="020B0500000000000000" pitchFamily="34" charset="-52"/>
              </a:rPr>
            </a:br>
            <a:r>
              <a:rPr lang="ru-RU" sz="1200" dirty="0">
                <a:latin typeface="HeliosCond" panose="020B0500000000000000" pitchFamily="34" charset="-52"/>
              </a:rPr>
              <a:t>показатели эффективности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B9DA9A7A-0520-4807-AA23-8D19F4D73CF3}"/>
              </a:ext>
            </a:extLst>
          </p:cNvPr>
          <p:cNvSpPr txBox="1"/>
          <p:nvPr/>
        </p:nvSpPr>
        <p:spPr>
          <a:xfrm>
            <a:off x="6784724" y="3401779"/>
            <a:ext cx="1496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>
                <a:latin typeface="HeliosCond" panose="020B0500000000000000" pitchFamily="34" charset="-52"/>
              </a:rPr>
              <a:t>Вебинары</a:t>
            </a:r>
            <a:endParaRPr lang="ru-RU" sz="1200" dirty="0">
              <a:latin typeface="HeliosCond" panose="020B0500000000000000" pitchFamily="34" charset="-52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61F7721F-4BFB-49F9-9BC2-AF103416B805}"/>
              </a:ext>
            </a:extLst>
          </p:cNvPr>
          <p:cNvSpPr txBox="1"/>
          <p:nvPr/>
        </p:nvSpPr>
        <p:spPr>
          <a:xfrm>
            <a:off x="6784724" y="3813325"/>
            <a:ext cx="2061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HeliosCond" panose="020B0500000000000000" pitchFamily="34" charset="-52"/>
              </a:rPr>
              <a:t>База и архив</a:t>
            </a:r>
            <a:br>
              <a:rPr lang="ru-RU" sz="1200" dirty="0">
                <a:latin typeface="HeliosCond" panose="020B0500000000000000" pitchFamily="34" charset="-52"/>
              </a:rPr>
            </a:br>
            <a:r>
              <a:rPr lang="ru-RU" sz="1200" dirty="0">
                <a:latin typeface="HeliosCond" panose="020B0500000000000000" pitchFamily="34" charset="-52"/>
              </a:rPr>
              <a:t>сертификационных дел</a:t>
            </a:r>
          </a:p>
        </p:txBody>
      </p:sp>
      <p:cxnSp>
        <p:nvCxnSpPr>
          <p:cNvPr id="167" name="Прямая соединительная линия 166">
            <a:extLst>
              <a:ext uri="{FF2B5EF4-FFF2-40B4-BE49-F238E27FC236}">
                <a16:creationId xmlns:a16="http://schemas.microsoft.com/office/drawing/2014/main" id="{B7429769-3755-44AD-A9D4-7DAC6024E502}"/>
              </a:ext>
            </a:extLst>
          </p:cNvPr>
          <p:cNvCxnSpPr>
            <a:cxnSpLocks/>
          </p:cNvCxnSpPr>
          <p:nvPr/>
        </p:nvCxnSpPr>
        <p:spPr>
          <a:xfrm>
            <a:off x="3243072" y="5927320"/>
            <a:ext cx="5693664" cy="0"/>
          </a:xfrm>
          <a:prstGeom prst="line">
            <a:avLst/>
          </a:prstGeom>
          <a:ln w="12700">
            <a:solidFill>
              <a:srgbClr val="007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3E560A6F-9ABF-45A0-9289-30D30511A4D1}"/>
              </a:ext>
            </a:extLst>
          </p:cNvPr>
          <p:cNvGrpSpPr/>
          <p:nvPr/>
        </p:nvGrpSpPr>
        <p:grpSpPr>
          <a:xfrm>
            <a:off x="11529002" y="3102562"/>
            <a:ext cx="668318" cy="2348646"/>
            <a:chOff x="11529002" y="3102562"/>
            <a:chExt cx="668318" cy="2348646"/>
          </a:xfrm>
        </p:grpSpPr>
        <p:sp>
          <p:nvSpPr>
            <p:cNvPr id="55" name="Полилиния: фигура 54">
              <a:extLst>
                <a:ext uri="{FF2B5EF4-FFF2-40B4-BE49-F238E27FC236}">
                  <a16:creationId xmlns:a16="http://schemas.microsoft.com/office/drawing/2014/main" id="{85E95DA3-B599-4895-AB80-1ECF075F1D7A}"/>
                </a:ext>
              </a:extLst>
            </p:cNvPr>
            <p:cNvSpPr/>
            <p:nvPr/>
          </p:nvSpPr>
          <p:spPr>
            <a:xfrm rot="10800000">
              <a:off x="11529002" y="3407009"/>
              <a:ext cx="342966" cy="2044199"/>
            </a:xfrm>
            <a:custGeom>
              <a:avLst/>
              <a:gdLst>
                <a:gd name="connsiteX0" fmla="*/ 0 w 342966"/>
                <a:gd name="connsiteY0" fmla="*/ 0 h 2044199"/>
                <a:gd name="connsiteX1" fmla="*/ 342966 w 342966"/>
                <a:gd name="connsiteY1" fmla="*/ 0 h 2044199"/>
                <a:gd name="connsiteX2" fmla="*/ 342966 w 342966"/>
                <a:gd name="connsiteY2" fmla="*/ 1701233 h 2044199"/>
                <a:gd name="connsiteX3" fmla="*/ 0 w 342966"/>
                <a:gd name="connsiteY3" fmla="*/ 2044199 h 204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66" h="2044199">
                  <a:moveTo>
                    <a:pt x="0" y="0"/>
                  </a:moveTo>
                  <a:lnTo>
                    <a:pt x="342966" y="0"/>
                  </a:lnTo>
                  <a:lnTo>
                    <a:pt x="342966" y="1701233"/>
                  </a:lnTo>
                  <a:lnTo>
                    <a:pt x="0" y="2044199"/>
                  </a:lnTo>
                  <a:close/>
                </a:path>
              </a:pathLst>
            </a:custGeom>
            <a:solidFill>
              <a:srgbClr val="CCCCCC"/>
            </a:solidFill>
            <a:ln w="515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56" name="Полилиния: фигура 55">
              <a:extLst>
                <a:ext uri="{FF2B5EF4-FFF2-40B4-BE49-F238E27FC236}">
                  <a16:creationId xmlns:a16="http://schemas.microsoft.com/office/drawing/2014/main" id="{06708F8E-3169-4000-9447-EB8B2D047C01}"/>
                </a:ext>
              </a:extLst>
            </p:cNvPr>
            <p:cNvSpPr/>
            <p:nvPr/>
          </p:nvSpPr>
          <p:spPr>
            <a:xfrm rot="10800000">
              <a:off x="11861079" y="3102562"/>
              <a:ext cx="330523" cy="925044"/>
            </a:xfrm>
            <a:custGeom>
              <a:avLst/>
              <a:gdLst>
                <a:gd name="connsiteX0" fmla="*/ 330523 w 330523"/>
                <a:gd name="connsiteY0" fmla="*/ 0 h 925044"/>
                <a:gd name="connsiteX1" fmla="*/ 330523 w 330523"/>
                <a:gd name="connsiteY1" fmla="*/ 608176 h 925044"/>
                <a:gd name="connsiteX2" fmla="*/ 0 w 330523"/>
                <a:gd name="connsiteY2" fmla="*/ 925044 h 925044"/>
                <a:gd name="connsiteX3" fmla="*/ 0 w 330523"/>
                <a:gd name="connsiteY3" fmla="*/ 318820 h 92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523" h="925044">
                  <a:moveTo>
                    <a:pt x="330523" y="0"/>
                  </a:moveTo>
                  <a:lnTo>
                    <a:pt x="330523" y="608176"/>
                  </a:lnTo>
                  <a:lnTo>
                    <a:pt x="0" y="925044"/>
                  </a:lnTo>
                  <a:lnTo>
                    <a:pt x="0" y="318820"/>
                  </a:lnTo>
                  <a:close/>
                </a:path>
              </a:pathLst>
            </a:custGeom>
            <a:solidFill>
              <a:srgbClr val="B3B3B3"/>
            </a:solidFill>
            <a:ln w="52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57" name="Полилиния: фигура 56">
              <a:extLst>
                <a:ext uri="{FF2B5EF4-FFF2-40B4-BE49-F238E27FC236}">
                  <a16:creationId xmlns:a16="http://schemas.microsoft.com/office/drawing/2014/main" id="{377D26C1-281A-41D1-A0C9-E349308DF8ED}"/>
                </a:ext>
              </a:extLst>
            </p:cNvPr>
            <p:cNvSpPr/>
            <p:nvPr/>
          </p:nvSpPr>
          <p:spPr>
            <a:xfrm rot="10800000">
              <a:off x="11861585" y="3634895"/>
              <a:ext cx="335735" cy="1816313"/>
            </a:xfrm>
            <a:custGeom>
              <a:avLst/>
              <a:gdLst>
                <a:gd name="connsiteX0" fmla="*/ 1073 w 335735"/>
                <a:gd name="connsiteY0" fmla="*/ 0 h 1816313"/>
                <a:gd name="connsiteX1" fmla="*/ 335735 w 335735"/>
                <a:gd name="connsiteY1" fmla="*/ 0 h 1816313"/>
                <a:gd name="connsiteX2" fmla="*/ 335735 w 335735"/>
                <a:gd name="connsiteY2" fmla="*/ 1482483 h 1816313"/>
                <a:gd name="connsiteX3" fmla="*/ 0 w 335735"/>
                <a:gd name="connsiteY3" fmla="*/ 1816313 h 181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735" h="1816313">
                  <a:moveTo>
                    <a:pt x="1073" y="0"/>
                  </a:moveTo>
                  <a:lnTo>
                    <a:pt x="335735" y="0"/>
                  </a:lnTo>
                  <a:lnTo>
                    <a:pt x="335735" y="1482483"/>
                  </a:lnTo>
                  <a:lnTo>
                    <a:pt x="0" y="1816313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50000"/>
                  </a:schemeClr>
                </a:gs>
                <a:gs pos="0">
                  <a:srgbClr val="0070C0"/>
                </a:gs>
              </a:gsLst>
              <a:lin ang="5400000" scaled="1"/>
            </a:gradFill>
            <a:ln w="6328" cap="flat">
              <a:noFill/>
              <a:prstDash val="solid"/>
              <a:miter/>
            </a:ln>
            <a:effectLst/>
          </p:spPr>
          <p:txBody>
            <a:bodyPr wrap="square" rtlCol="0" anchor="ctr">
              <a:noAutofit/>
            </a:bodyPr>
            <a:lstStyle/>
            <a:p>
              <a:endParaRPr lang="ru-RU" dirty="0"/>
            </a:p>
          </p:txBody>
        </p: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60345A45-675C-4CD0-AA47-0C36CA478642}"/>
              </a:ext>
            </a:extLst>
          </p:cNvPr>
          <p:cNvGrpSpPr/>
          <p:nvPr/>
        </p:nvGrpSpPr>
        <p:grpSpPr>
          <a:xfrm>
            <a:off x="-5718" y="1400165"/>
            <a:ext cx="668318" cy="2352456"/>
            <a:chOff x="-5718" y="1400165"/>
            <a:chExt cx="668318" cy="2352456"/>
          </a:xfrm>
        </p:grpSpPr>
        <p:sp>
          <p:nvSpPr>
            <p:cNvPr id="73" name="Полилиния: фигура 72">
              <a:extLst>
                <a:ext uri="{FF2B5EF4-FFF2-40B4-BE49-F238E27FC236}">
                  <a16:creationId xmlns:a16="http://schemas.microsoft.com/office/drawing/2014/main" id="{F4D33D8B-8DC6-412F-9261-76E227E50A97}"/>
                </a:ext>
              </a:extLst>
            </p:cNvPr>
            <p:cNvSpPr/>
            <p:nvPr/>
          </p:nvSpPr>
          <p:spPr>
            <a:xfrm>
              <a:off x="319634" y="1400165"/>
              <a:ext cx="342966" cy="2044199"/>
            </a:xfrm>
            <a:custGeom>
              <a:avLst/>
              <a:gdLst>
                <a:gd name="connsiteX0" fmla="*/ 0 w 342966"/>
                <a:gd name="connsiteY0" fmla="*/ 0 h 2044199"/>
                <a:gd name="connsiteX1" fmla="*/ 342966 w 342966"/>
                <a:gd name="connsiteY1" fmla="*/ 0 h 2044199"/>
                <a:gd name="connsiteX2" fmla="*/ 342966 w 342966"/>
                <a:gd name="connsiteY2" fmla="*/ 1701233 h 2044199"/>
                <a:gd name="connsiteX3" fmla="*/ 0 w 342966"/>
                <a:gd name="connsiteY3" fmla="*/ 2044199 h 204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66" h="2044199">
                  <a:moveTo>
                    <a:pt x="0" y="0"/>
                  </a:moveTo>
                  <a:lnTo>
                    <a:pt x="342966" y="0"/>
                  </a:lnTo>
                  <a:lnTo>
                    <a:pt x="342966" y="1701233"/>
                  </a:lnTo>
                  <a:lnTo>
                    <a:pt x="0" y="2044199"/>
                  </a:lnTo>
                  <a:close/>
                </a:path>
              </a:pathLst>
            </a:custGeom>
            <a:solidFill>
              <a:srgbClr val="CCCCCC"/>
            </a:solidFill>
            <a:ln w="515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74" name="Полилиния: фигура 73">
              <a:extLst>
                <a:ext uri="{FF2B5EF4-FFF2-40B4-BE49-F238E27FC236}">
                  <a16:creationId xmlns:a16="http://schemas.microsoft.com/office/drawing/2014/main" id="{0E294098-191F-4D0E-9B11-BF8B4E26B29D}"/>
                </a:ext>
              </a:extLst>
            </p:cNvPr>
            <p:cNvSpPr/>
            <p:nvPr userDrawn="1"/>
          </p:nvSpPr>
          <p:spPr>
            <a:xfrm>
              <a:off x="635" y="2827577"/>
              <a:ext cx="330523" cy="925044"/>
            </a:xfrm>
            <a:custGeom>
              <a:avLst/>
              <a:gdLst>
                <a:gd name="connsiteX0" fmla="*/ 330523 w 330523"/>
                <a:gd name="connsiteY0" fmla="*/ 0 h 925044"/>
                <a:gd name="connsiteX1" fmla="*/ 330523 w 330523"/>
                <a:gd name="connsiteY1" fmla="*/ 608176 h 925044"/>
                <a:gd name="connsiteX2" fmla="*/ 0 w 330523"/>
                <a:gd name="connsiteY2" fmla="*/ 925044 h 925044"/>
                <a:gd name="connsiteX3" fmla="*/ 0 w 330523"/>
                <a:gd name="connsiteY3" fmla="*/ 318820 h 92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523" h="925044">
                  <a:moveTo>
                    <a:pt x="330523" y="0"/>
                  </a:moveTo>
                  <a:lnTo>
                    <a:pt x="330523" y="608176"/>
                  </a:lnTo>
                  <a:lnTo>
                    <a:pt x="0" y="925044"/>
                  </a:lnTo>
                  <a:lnTo>
                    <a:pt x="0" y="318820"/>
                  </a:lnTo>
                  <a:close/>
                </a:path>
              </a:pathLst>
            </a:custGeom>
            <a:solidFill>
              <a:srgbClr val="B3B3B3"/>
            </a:solidFill>
            <a:ln w="52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75" name="Полилиния: фигура 74">
              <a:extLst>
                <a:ext uri="{FF2B5EF4-FFF2-40B4-BE49-F238E27FC236}">
                  <a16:creationId xmlns:a16="http://schemas.microsoft.com/office/drawing/2014/main" id="{6556E4F4-3198-41CD-8576-EA0795546C02}"/>
                </a:ext>
              </a:extLst>
            </p:cNvPr>
            <p:cNvSpPr/>
            <p:nvPr userDrawn="1"/>
          </p:nvSpPr>
          <p:spPr>
            <a:xfrm>
              <a:off x="-5718" y="1400165"/>
              <a:ext cx="335735" cy="1816313"/>
            </a:xfrm>
            <a:custGeom>
              <a:avLst/>
              <a:gdLst>
                <a:gd name="connsiteX0" fmla="*/ 1073 w 335735"/>
                <a:gd name="connsiteY0" fmla="*/ 0 h 1816313"/>
                <a:gd name="connsiteX1" fmla="*/ 335735 w 335735"/>
                <a:gd name="connsiteY1" fmla="*/ 0 h 1816313"/>
                <a:gd name="connsiteX2" fmla="*/ 335735 w 335735"/>
                <a:gd name="connsiteY2" fmla="*/ 1482483 h 1816313"/>
                <a:gd name="connsiteX3" fmla="*/ 0 w 335735"/>
                <a:gd name="connsiteY3" fmla="*/ 1816313 h 181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735" h="1816313">
                  <a:moveTo>
                    <a:pt x="1073" y="0"/>
                  </a:moveTo>
                  <a:lnTo>
                    <a:pt x="335735" y="0"/>
                  </a:lnTo>
                  <a:lnTo>
                    <a:pt x="335735" y="1482483"/>
                  </a:lnTo>
                  <a:lnTo>
                    <a:pt x="0" y="1816313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50000"/>
                  </a:schemeClr>
                </a:gs>
                <a:gs pos="0">
                  <a:srgbClr val="0070C0"/>
                </a:gs>
              </a:gsLst>
              <a:lin ang="5400000" scaled="1"/>
            </a:gradFill>
            <a:ln w="6328" cap="flat">
              <a:noFill/>
              <a:prstDash val="solid"/>
              <a:miter/>
            </a:ln>
            <a:effectLst/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937244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Изображение выглядит как бейсбол, игра&#10;&#10;Автоматически созданное описание">
            <a:extLst>
              <a:ext uri="{FF2B5EF4-FFF2-40B4-BE49-F238E27FC236}">
                <a16:creationId xmlns:a16="http://schemas.microsoft.com/office/drawing/2014/main" id="{2CB8312D-156C-4A0E-B351-AAEB8564AFE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718" y="1400163"/>
            <a:ext cx="2602187" cy="4704108"/>
          </a:xfrm>
          <a:custGeom>
            <a:avLst/>
            <a:gdLst>
              <a:gd name="connsiteX0" fmla="*/ 0 w 2602187"/>
              <a:gd name="connsiteY0" fmla="*/ 0 h 4704108"/>
              <a:gd name="connsiteX1" fmla="*/ 2602187 w 2602187"/>
              <a:gd name="connsiteY1" fmla="*/ 0 h 4704108"/>
              <a:gd name="connsiteX2" fmla="*/ 2602187 w 2602187"/>
              <a:gd name="connsiteY2" fmla="*/ 2 h 4704108"/>
              <a:gd name="connsiteX3" fmla="*/ 2602187 w 2602187"/>
              <a:gd name="connsiteY3" fmla="*/ 3 h 4704108"/>
              <a:gd name="connsiteX4" fmla="*/ 2602187 w 2602187"/>
              <a:gd name="connsiteY4" fmla="*/ 4703338 h 4704108"/>
              <a:gd name="connsiteX5" fmla="*/ 2602187 w 2602187"/>
              <a:gd name="connsiteY5" fmla="*/ 4704108 h 4704108"/>
              <a:gd name="connsiteX6" fmla="*/ 8127 w 2602187"/>
              <a:gd name="connsiteY6" fmla="*/ 4704108 h 4704108"/>
              <a:gd name="connsiteX7" fmla="*/ 7623 w 2602187"/>
              <a:gd name="connsiteY7" fmla="*/ 4704108 h 4704108"/>
              <a:gd name="connsiteX8" fmla="*/ 0 w 2602187"/>
              <a:gd name="connsiteY8" fmla="*/ 4704108 h 470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02187" h="4704108">
                <a:moveTo>
                  <a:pt x="0" y="0"/>
                </a:moveTo>
                <a:lnTo>
                  <a:pt x="2602187" y="0"/>
                </a:lnTo>
                <a:lnTo>
                  <a:pt x="2602187" y="2"/>
                </a:lnTo>
                <a:lnTo>
                  <a:pt x="2602187" y="3"/>
                </a:lnTo>
                <a:lnTo>
                  <a:pt x="2602187" y="4703338"/>
                </a:lnTo>
                <a:lnTo>
                  <a:pt x="2602187" y="4704108"/>
                </a:lnTo>
                <a:lnTo>
                  <a:pt x="8127" y="4704108"/>
                </a:lnTo>
                <a:lnTo>
                  <a:pt x="7623" y="4704108"/>
                </a:lnTo>
                <a:lnTo>
                  <a:pt x="0" y="4704108"/>
                </a:lnTo>
                <a:close/>
              </a:path>
            </a:pathLst>
          </a:cu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42FA9A2-2D0D-49FE-9706-8F28F1C45A90}"/>
              </a:ext>
            </a:extLst>
          </p:cNvPr>
          <p:cNvSpPr/>
          <p:nvPr/>
        </p:nvSpPr>
        <p:spPr>
          <a:xfrm rot="10800000">
            <a:off x="-5718" y="1400164"/>
            <a:ext cx="2602187" cy="470410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 w="16356" cap="flat">
            <a:noFill/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endParaRPr lang="ru-RU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73D289-2380-4CD7-8FE2-5A3A0C9A48A5}"/>
              </a:ext>
            </a:extLst>
          </p:cNvPr>
          <p:cNvSpPr txBox="1"/>
          <p:nvPr/>
        </p:nvSpPr>
        <p:spPr>
          <a:xfrm>
            <a:off x="2887008" y="443022"/>
            <a:ext cx="8202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>
                <a:solidFill>
                  <a:srgbClr val="0070C0"/>
                </a:solidFill>
                <a:latin typeface="HeliosCond" panose="020B0500000000000000" pitchFamily="34" charset="-52"/>
              </a:rPr>
              <a:t>Интернет портал</a:t>
            </a:r>
            <a:r>
              <a:rPr lang="en-US" sz="2400">
                <a:solidFill>
                  <a:srgbClr val="0070C0"/>
                </a:solidFill>
                <a:latin typeface="HeliosCond" panose="020B0500000000000000" pitchFamily="34" charset="-52"/>
              </a:rPr>
              <a:t/>
            </a:r>
            <a:br>
              <a:rPr lang="en-US" sz="2400">
                <a:solidFill>
                  <a:srgbClr val="0070C0"/>
                </a:solidFill>
                <a:latin typeface="HeliosCond" panose="020B0500000000000000" pitchFamily="34" charset="-52"/>
              </a:rPr>
            </a:br>
            <a:r>
              <a:rPr lang="ru-RU" sz="2400" b="1">
                <a:solidFill>
                  <a:srgbClr val="0070C0"/>
                </a:solidFill>
                <a:latin typeface="HeliosCond" panose="020B0500000000000000" pitchFamily="34" charset="-52"/>
              </a:rPr>
              <a:t>СДС ИНТЕРГАЗСЕРТ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C7FE1C-5545-4534-B730-4E9F3B8A0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2419" y="2254019"/>
            <a:ext cx="5042244" cy="3058410"/>
          </a:xfrm>
          <a:prstGeom prst="rect">
            <a:avLst/>
          </a:prstGeom>
        </p:spPr>
      </p:pic>
      <p:pic>
        <p:nvPicPr>
          <p:cNvPr id="2" name="Picture 3" descr="C:\Users\Alexey\Desktop\импортозамещение 2\интергазсерт\конференция НТГО\ТПЛ\Безымянный1.png">
            <a:extLst>
              <a:ext uri="{FF2B5EF4-FFF2-40B4-BE49-F238E27FC236}">
                <a16:creationId xmlns:a16="http://schemas.microsoft.com/office/drawing/2014/main" id="{B9BFFA90-F867-45AA-B403-971D8B2BEA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1085850" y="2423295"/>
            <a:ext cx="3686489" cy="23182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ый треугольник 11">
            <a:extLst>
              <a:ext uri="{FF2B5EF4-FFF2-40B4-BE49-F238E27FC236}">
                <a16:creationId xmlns:a16="http://schemas.microsoft.com/office/drawing/2014/main" id="{5E5125E8-2865-4A7F-92C5-F0D978097974}"/>
              </a:ext>
            </a:extLst>
          </p:cNvPr>
          <p:cNvSpPr/>
          <p:nvPr/>
        </p:nvSpPr>
        <p:spPr>
          <a:xfrm rot="5400000">
            <a:off x="1085850" y="2430916"/>
            <a:ext cx="2310628" cy="2310628"/>
          </a:xfrm>
          <a:prstGeom prst="rtTriangle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E5CEFD-1164-4097-B4F9-A904BC35A8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98256" y="545425"/>
            <a:ext cx="749924" cy="627844"/>
          </a:xfrm>
          <a:prstGeom prst="rect">
            <a:avLst/>
          </a:prstGeom>
        </p:spPr>
      </p:pic>
      <p:sp>
        <p:nvSpPr>
          <p:cNvPr id="4" name="Содержимое 3">
            <a:extLst>
              <a:ext uri="{FF2B5EF4-FFF2-40B4-BE49-F238E27FC236}">
                <a16:creationId xmlns:a16="http://schemas.microsoft.com/office/drawing/2014/main" id="{CF85972C-44F9-40EE-8313-C6AEABC0F4A6}"/>
              </a:ext>
            </a:extLst>
          </p:cNvPr>
          <p:cNvSpPr txBox="1">
            <a:spLocks/>
          </p:cNvSpPr>
          <p:nvPr/>
        </p:nvSpPr>
        <p:spPr>
          <a:xfrm>
            <a:off x="5156446" y="2750669"/>
            <a:ext cx="6187439" cy="3352831"/>
          </a:xfrm>
          <a:prstGeom prst="rect">
            <a:avLst/>
          </a:prstGeom>
        </p:spPr>
        <p:txBody>
          <a:bodyPr lIns="36000" rIns="36000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600"/>
              </a:spcAft>
            </a:pPr>
            <a:r>
              <a:rPr lang="ru-RU" sz="1600" b="1">
                <a:solidFill>
                  <a:srgbClr val="0070C0"/>
                </a:solidFill>
                <a:latin typeface="HeliosCond" panose="020B0500000000000000" pitchFamily="34" charset="-52"/>
              </a:rPr>
              <a:t>ФУНКЦИОНАЛ САЙТА</a:t>
            </a:r>
            <a:r>
              <a:rPr lang="en-US" sz="1600" b="1">
                <a:solidFill>
                  <a:srgbClr val="0070C0"/>
                </a:solidFill>
                <a:latin typeface="HeliosCond" panose="020B0500000000000000" pitchFamily="34" charset="-52"/>
              </a:rPr>
              <a:t>:</a:t>
            </a:r>
            <a:endParaRPr lang="ru-RU" sz="1600" b="1">
              <a:solidFill>
                <a:srgbClr val="0070C0"/>
              </a:solidFill>
              <a:latin typeface="HeliosCond" panose="020B0500000000000000" pitchFamily="34" charset="-52"/>
            </a:endParaRPr>
          </a:p>
          <a:p>
            <a:pPr marL="449263">
              <a:spcAft>
                <a:spcPts val="300"/>
              </a:spcAft>
            </a:pPr>
            <a:r>
              <a:rPr lang="en-US" sz="1400" b="1" kern="0">
                <a:latin typeface="HeliosCond" panose="020B0500000000000000" pitchFamily="34" charset="-52"/>
                <a:cs typeface="Arial" pitchFamily="34" charset="0"/>
              </a:rPr>
              <a:t>1. </a:t>
            </a:r>
            <a:r>
              <a:rPr lang="ru-RU" sz="1400" b="1" kern="0">
                <a:latin typeface="HeliosCond" panose="020B0500000000000000" pitchFamily="34" charset="-52"/>
                <a:cs typeface="Arial" pitchFamily="34" charset="0"/>
              </a:rPr>
              <a:t>Сайт содержит информацию</a:t>
            </a:r>
            <a:r>
              <a:rPr lang="en-US" sz="1400" kern="0">
                <a:latin typeface="HeliosCond" panose="020B0500000000000000" pitchFamily="34" charset="-52"/>
                <a:cs typeface="Arial" pitchFamily="34" charset="0"/>
              </a:rPr>
              <a:t>:</a:t>
            </a:r>
          </a:p>
          <a:p>
            <a:pPr marL="637200" lvl="1" indent="-180000">
              <a:buSzPct val="55000"/>
              <a:buBlip>
                <a:blip r:embed="rId9">
                  <a:extLst>
                    <a:ext uri="{96DAC541-7B7A-43D3-8B79-37D633B846F1}">
                      <asvg:svgBlip xmlns="" xmlns:asvg="http://schemas.microsoft.com/office/drawing/2016/SVG/main" r:embed="rId10"/>
                    </a:ext>
                  </a:extLst>
                </a:blip>
              </a:buBlip>
              <a:tabLst>
                <a:tab pos="182563" algn="l"/>
              </a:tabLst>
            </a:pPr>
            <a:r>
              <a:rPr lang="ru-RU" sz="1200">
                <a:latin typeface="HeliosCond" panose="020B0500000000000000" pitchFamily="34" charset="-52"/>
              </a:rPr>
              <a:t>о структуре СДС ИНТЕРГАЗСЕРТ, основных целях и принципах функционирования</a:t>
            </a:r>
            <a:r>
              <a:rPr lang="en-US" sz="1200">
                <a:latin typeface="HeliosCond" panose="020B0500000000000000" pitchFamily="34" charset="-52"/>
              </a:rPr>
              <a:t>, </a:t>
            </a:r>
            <a:r>
              <a:rPr lang="ru-RU" sz="1200">
                <a:latin typeface="HeliosCond" panose="020B0500000000000000" pitchFamily="34" charset="-52"/>
              </a:rPr>
              <a:t/>
            </a:r>
            <a:br>
              <a:rPr lang="ru-RU" sz="1200">
                <a:latin typeface="HeliosCond" panose="020B0500000000000000" pitchFamily="34" charset="-52"/>
              </a:rPr>
            </a:br>
            <a:r>
              <a:rPr lang="ru-RU" sz="1200">
                <a:latin typeface="HeliosCond" panose="020B0500000000000000" pitchFamily="34" charset="-52"/>
              </a:rPr>
              <a:t>а также документах, применяемых в Системе</a:t>
            </a:r>
            <a:r>
              <a:rPr lang="en-US" sz="1200">
                <a:latin typeface="HeliosCond" panose="020B0500000000000000" pitchFamily="34" charset="-52"/>
              </a:rPr>
              <a:t>;</a:t>
            </a:r>
            <a:endParaRPr lang="ru-RU" sz="1200">
              <a:latin typeface="HeliosCond" panose="020B0500000000000000" pitchFamily="34" charset="-52"/>
            </a:endParaRPr>
          </a:p>
          <a:p>
            <a:pPr marL="637200" lvl="1" indent="-180000">
              <a:spcAft>
                <a:spcPts val="600"/>
              </a:spcAft>
              <a:buSzPct val="55000"/>
              <a:buBlip>
                <a:blip r:embed="rId9">
                  <a:extLst>
                    <a:ext uri="{96DAC541-7B7A-43D3-8B79-37D633B846F1}">
                      <asvg:svgBlip xmlns="" xmlns:asvg="http://schemas.microsoft.com/office/drawing/2016/SVG/main" r:embed="rId10"/>
                    </a:ext>
                  </a:extLst>
                </a:blip>
              </a:buBlip>
              <a:tabLst>
                <a:tab pos="182563" algn="l"/>
              </a:tabLst>
            </a:pPr>
            <a:r>
              <a:rPr lang="ru-RU" sz="1200">
                <a:latin typeface="HeliosCond" panose="020B0500000000000000" pitchFamily="34" charset="-52"/>
              </a:rPr>
              <a:t>о Центральных органах Системы, направлениях их деятельности, областях сертификации и контактных лицах.</a:t>
            </a:r>
          </a:p>
          <a:p>
            <a:pPr marL="449263">
              <a:spcBef>
                <a:spcPts val="300"/>
              </a:spcBef>
              <a:spcAft>
                <a:spcPts val="300"/>
              </a:spcAft>
            </a:pPr>
            <a:r>
              <a:rPr lang="en-US" sz="1400" b="1" kern="0">
                <a:latin typeface="HeliosCond" panose="020B0500000000000000" pitchFamily="34" charset="-52"/>
                <a:cs typeface="Arial" pitchFamily="34" charset="0"/>
              </a:rPr>
              <a:t>2. </a:t>
            </a:r>
            <a:r>
              <a:rPr lang="ru-RU" sz="1400" b="1" kern="0">
                <a:latin typeface="HeliosCond" panose="020B0500000000000000" pitchFamily="34" charset="-52"/>
                <a:cs typeface="Arial" pitchFamily="34" charset="0"/>
              </a:rPr>
              <a:t>Сайт реализует принципы</a:t>
            </a:r>
            <a:r>
              <a:rPr lang="ru-RU" sz="1400" kern="0">
                <a:latin typeface="HeliosCond" panose="020B0500000000000000" pitchFamily="34" charset="-52"/>
                <a:cs typeface="Arial" pitchFamily="34" charset="0"/>
              </a:rPr>
              <a:t> </a:t>
            </a:r>
            <a:r>
              <a:rPr lang="ru-RU" sz="1400" b="1" kern="0">
                <a:latin typeface="HeliosCond" panose="020B0500000000000000" pitchFamily="34" charset="-52"/>
                <a:cs typeface="Arial" pitchFamily="34" charset="0"/>
              </a:rPr>
              <a:t>открытости Системы ИНТЕРГАЗСЕРТ,</a:t>
            </a:r>
            <a:r>
              <a:rPr lang="ru-RU" sz="1400" kern="0">
                <a:latin typeface="HeliosCond" panose="020B0500000000000000" pitchFamily="34" charset="-52"/>
                <a:cs typeface="Arial" pitchFamily="34" charset="0"/>
              </a:rPr>
              <a:t/>
            </a:r>
            <a:br>
              <a:rPr lang="ru-RU" sz="1400" kern="0">
                <a:latin typeface="HeliosCond" panose="020B0500000000000000" pitchFamily="34" charset="-52"/>
                <a:cs typeface="Arial" pitchFamily="34" charset="0"/>
              </a:rPr>
            </a:br>
            <a:r>
              <a:rPr lang="ru-RU" sz="1200" kern="0">
                <a:latin typeface="HeliosCond" panose="020B0500000000000000" pitchFamily="34" charset="-52"/>
                <a:cs typeface="Arial" pitchFamily="34" charset="0"/>
              </a:rPr>
              <a:t>публикуя информацию об участниках Системы, признанных компетентными </a:t>
            </a:r>
            <a:br>
              <a:rPr lang="ru-RU" sz="1200" kern="0">
                <a:latin typeface="HeliosCond" panose="020B0500000000000000" pitchFamily="34" charset="-52"/>
                <a:cs typeface="Arial" pitchFamily="34" charset="0"/>
              </a:rPr>
            </a:br>
            <a:r>
              <a:rPr lang="ru-RU" sz="1200" kern="0">
                <a:latin typeface="HeliosCond" panose="020B0500000000000000" pitchFamily="34" charset="-52"/>
                <a:cs typeface="Arial" pitchFamily="34" charset="0"/>
              </a:rPr>
              <a:t>в СДС ИНТЕРГАЗСЕРТ, а также информацию о выданных и отмененных сертификатах соответствия.</a:t>
            </a:r>
          </a:p>
          <a:p>
            <a:pPr marL="449263">
              <a:spcBef>
                <a:spcPts val="300"/>
              </a:spcBef>
              <a:spcAft>
                <a:spcPts val="300"/>
              </a:spcAft>
            </a:pPr>
            <a:r>
              <a:rPr lang="en-US" sz="1400" b="1" kern="0">
                <a:latin typeface="HeliosCond" panose="020B0500000000000000" pitchFamily="34" charset="-52"/>
                <a:cs typeface="Arial" pitchFamily="34" charset="0"/>
              </a:rPr>
              <a:t>3. </a:t>
            </a:r>
            <a:r>
              <a:rPr lang="ru-RU" sz="1400" b="1" kern="0">
                <a:latin typeface="HeliosCond" panose="020B0500000000000000" pitchFamily="34" charset="-52"/>
                <a:cs typeface="Arial" pitchFamily="34" charset="0"/>
              </a:rPr>
              <a:t>На сайте реализована</a:t>
            </a:r>
            <a:r>
              <a:rPr lang="en-US" sz="1400" kern="0">
                <a:latin typeface="HeliosCond" panose="020B0500000000000000" pitchFamily="34" charset="-52"/>
                <a:cs typeface="Arial" pitchFamily="34" charset="0"/>
              </a:rPr>
              <a:t>:</a:t>
            </a:r>
          </a:p>
          <a:p>
            <a:pPr marL="637200" lvl="1" indent="-180000">
              <a:buSzPct val="55000"/>
              <a:buBlip>
                <a:blip r:embed="rId9">
                  <a:extLst>
                    <a:ext uri="{96DAC541-7B7A-43D3-8B79-37D633B846F1}">
                      <asvg:svgBlip xmlns="" xmlns:asvg="http://schemas.microsoft.com/office/drawing/2016/SVG/main" r:embed="rId10"/>
                    </a:ext>
                  </a:extLst>
                </a:blip>
              </a:buBlip>
            </a:pPr>
            <a:r>
              <a:rPr lang="ru-RU" sz="1200">
                <a:latin typeface="HeliosCond" panose="020B0500000000000000" pitchFamily="34" charset="-52"/>
              </a:rPr>
              <a:t>возможность предварительной подачи заявки на сертификацию и на признание компетентности в электронном виде.</a:t>
            </a:r>
          </a:p>
          <a:p>
            <a:pPr marL="637200" lvl="1" indent="-180000">
              <a:buSzPct val="55000"/>
              <a:buBlip>
                <a:blip r:embed="rId9">
                  <a:extLst>
                    <a:ext uri="{96DAC541-7B7A-43D3-8B79-37D633B846F1}">
                      <asvg:svgBlip xmlns="" xmlns:asvg="http://schemas.microsoft.com/office/drawing/2016/SVG/main" r:embed="rId10"/>
                    </a:ext>
                  </a:extLst>
                </a:blip>
              </a:buBlip>
            </a:pPr>
            <a:r>
              <a:rPr lang="ru-RU" sz="1200">
                <a:latin typeface="HeliosCond" panose="020B0500000000000000" pitchFamily="34" charset="-52"/>
              </a:rPr>
              <a:t>возможность для заявителя расчета ориентировочной стоимости сертификации.</a:t>
            </a:r>
          </a:p>
        </p:txBody>
      </p:sp>
      <p:sp>
        <p:nvSpPr>
          <p:cNvPr id="5" name="Содержимое 3">
            <a:extLst>
              <a:ext uri="{FF2B5EF4-FFF2-40B4-BE49-F238E27FC236}">
                <a16:creationId xmlns:a16="http://schemas.microsoft.com/office/drawing/2014/main" id="{62FC74D2-3594-4C70-ABF5-5DBA7A846FFC}"/>
              </a:ext>
            </a:extLst>
          </p:cNvPr>
          <p:cNvSpPr txBox="1">
            <a:spLocks/>
          </p:cNvSpPr>
          <p:nvPr/>
        </p:nvSpPr>
        <p:spPr>
          <a:xfrm>
            <a:off x="6068635" y="1837200"/>
            <a:ext cx="5532702" cy="605623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kern="0" dirty="0">
                <a:latin typeface="HeliosCond" panose="020B0500000000000000" pitchFamily="34" charset="-52"/>
                <a:cs typeface="Arial" pitchFamily="34" charset="0"/>
              </a:rPr>
              <a:t>Разработан сайт СДС ИНТЕРГАЗСЕРТ на </a:t>
            </a:r>
            <a:r>
              <a:rPr lang="ru-RU" sz="1400" dirty="0">
                <a:latin typeface="HeliosCond" panose="020B0500000000000000" pitchFamily="34" charset="-52"/>
              </a:rPr>
              <a:t>интернет-ресурсах </a:t>
            </a:r>
            <a:r>
              <a:rPr lang="ru-RU" sz="1400" b="1" dirty="0">
                <a:solidFill>
                  <a:srgbClr val="0078C1"/>
                </a:solidFill>
                <a:latin typeface="HeliosCond" panose="020B0500000000000000" pitchFamily="34" charset="-52"/>
              </a:rPr>
              <a:t>intergazcert.ru</a:t>
            </a:r>
            <a:r>
              <a:rPr lang="ru-RU" sz="1400" b="1" dirty="0">
                <a:latin typeface="HeliosCond" panose="020B0500000000000000" pitchFamily="34" charset="-52"/>
              </a:rPr>
              <a:t> </a:t>
            </a:r>
            <a:r>
              <a:rPr lang="ru-RU" sz="1400" dirty="0">
                <a:latin typeface="HeliosCond" panose="020B0500000000000000" pitchFamily="34" charset="-52"/>
              </a:rPr>
              <a:t>и</a:t>
            </a:r>
            <a:r>
              <a:rPr lang="ru-RU" sz="1400" b="1" dirty="0">
                <a:latin typeface="HeliosCond" panose="020B0500000000000000" pitchFamily="34" charset="-52"/>
              </a:rPr>
              <a:t> </a:t>
            </a:r>
            <a:r>
              <a:rPr lang="ru-RU" sz="1400" b="1" dirty="0" err="1">
                <a:solidFill>
                  <a:srgbClr val="0078C1"/>
                </a:solidFill>
                <a:latin typeface="HeliosCond" panose="020B0500000000000000" pitchFamily="34" charset="-52"/>
              </a:rPr>
              <a:t>интергазсерт.рф</a:t>
            </a:r>
            <a:r>
              <a:rPr lang="ru-RU" sz="1400" dirty="0">
                <a:solidFill>
                  <a:srgbClr val="0078C1"/>
                </a:solidFill>
                <a:latin typeface="HeliosCond" panose="020B0500000000000000" pitchFamily="34" charset="-52"/>
              </a:rPr>
              <a:t>. </a:t>
            </a:r>
            <a:r>
              <a:rPr lang="ru-RU" sz="1400" dirty="0">
                <a:latin typeface="HeliosCond" panose="020B0500000000000000" pitchFamily="34" charset="-52"/>
              </a:rPr>
              <a:t>Сайт доступен для пользователей с 2017 года.</a:t>
            </a:r>
            <a:endParaRPr lang="ru-RU" sz="1400" kern="0" dirty="0">
              <a:latin typeface="HeliosCond" panose="020B0500000000000000" pitchFamily="34" charset="-52"/>
              <a:cs typeface="Arial" pitchFamily="34" charset="0"/>
            </a:endParaRPr>
          </a:p>
        </p:txBody>
      </p:sp>
      <p:sp>
        <p:nvSpPr>
          <p:cNvPr id="15" name="Прямоугольник: усеченные противолежащие углы 14">
            <a:extLst>
              <a:ext uri="{FF2B5EF4-FFF2-40B4-BE49-F238E27FC236}">
                <a16:creationId xmlns:a16="http://schemas.microsoft.com/office/drawing/2014/main" id="{C2DCD0E3-687C-4305-9FD1-BCD07FF194D2}"/>
              </a:ext>
            </a:extLst>
          </p:cNvPr>
          <p:cNvSpPr/>
          <p:nvPr/>
        </p:nvSpPr>
        <p:spPr>
          <a:xfrm flipH="1">
            <a:off x="5668585" y="1601117"/>
            <a:ext cx="6090516" cy="982063"/>
          </a:xfrm>
          <a:prstGeom prst="snip2DiagRect">
            <a:avLst>
              <a:gd name="adj1" fmla="val 0"/>
              <a:gd name="adj2" fmla="val 37219"/>
            </a:avLst>
          </a:prstGeom>
          <a:ln w="12700">
            <a:solidFill>
              <a:srgbClr val="007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66CE961-2E62-410B-B160-C5C7B4098F82}"/>
              </a:ext>
            </a:extLst>
          </p:cNvPr>
          <p:cNvGrpSpPr/>
          <p:nvPr/>
        </p:nvGrpSpPr>
        <p:grpSpPr>
          <a:xfrm>
            <a:off x="5423010" y="1858488"/>
            <a:ext cx="491148" cy="491148"/>
            <a:chOff x="5229567" y="2059259"/>
            <a:chExt cx="491148" cy="491148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3FBC3F49-837D-4EF4-B3F0-7BDB613D84F8}"/>
                </a:ext>
              </a:extLst>
            </p:cNvPr>
            <p:cNvSpPr/>
            <p:nvPr/>
          </p:nvSpPr>
          <p:spPr>
            <a:xfrm>
              <a:off x="5229567" y="2059259"/>
              <a:ext cx="491148" cy="4911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55367CD-01A2-4721-8EE8-CD5F56130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275116" y="2104808"/>
              <a:ext cx="400050" cy="400050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421FD7A3-60F1-4AC4-BA99-0A465046C160}"/>
              </a:ext>
            </a:extLst>
          </p:cNvPr>
          <p:cNvGrpSpPr/>
          <p:nvPr/>
        </p:nvGrpSpPr>
        <p:grpSpPr>
          <a:xfrm>
            <a:off x="-5718" y="1400165"/>
            <a:ext cx="668318" cy="2352456"/>
            <a:chOff x="-5718" y="1400165"/>
            <a:chExt cx="668318" cy="2352456"/>
          </a:xfrm>
        </p:grpSpPr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15A2AC55-4929-477B-8EAF-6EBF7535A5F5}"/>
                </a:ext>
              </a:extLst>
            </p:cNvPr>
            <p:cNvSpPr/>
            <p:nvPr/>
          </p:nvSpPr>
          <p:spPr>
            <a:xfrm>
              <a:off x="319634" y="1400165"/>
              <a:ext cx="342966" cy="2044199"/>
            </a:xfrm>
            <a:custGeom>
              <a:avLst/>
              <a:gdLst>
                <a:gd name="connsiteX0" fmla="*/ 0 w 342966"/>
                <a:gd name="connsiteY0" fmla="*/ 0 h 2044199"/>
                <a:gd name="connsiteX1" fmla="*/ 342966 w 342966"/>
                <a:gd name="connsiteY1" fmla="*/ 0 h 2044199"/>
                <a:gd name="connsiteX2" fmla="*/ 342966 w 342966"/>
                <a:gd name="connsiteY2" fmla="*/ 1701233 h 2044199"/>
                <a:gd name="connsiteX3" fmla="*/ 0 w 342966"/>
                <a:gd name="connsiteY3" fmla="*/ 2044199 h 204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66" h="2044199">
                  <a:moveTo>
                    <a:pt x="0" y="0"/>
                  </a:moveTo>
                  <a:lnTo>
                    <a:pt x="342966" y="0"/>
                  </a:lnTo>
                  <a:lnTo>
                    <a:pt x="342966" y="1701233"/>
                  </a:lnTo>
                  <a:lnTo>
                    <a:pt x="0" y="2044199"/>
                  </a:lnTo>
                  <a:close/>
                </a:path>
              </a:pathLst>
            </a:custGeom>
            <a:solidFill>
              <a:srgbClr val="CCCCCC"/>
            </a:solidFill>
            <a:ln w="515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id="{CCA189B7-9E23-4FE0-BFD2-452497F23B86}"/>
                </a:ext>
              </a:extLst>
            </p:cNvPr>
            <p:cNvSpPr/>
            <p:nvPr userDrawn="1"/>
          </p:nvSpPr>
          <p:spPr>
            <a:xfrm>
              <a:off x="635" y="2827577"/>
              <a:ext cx="330523" cy="925044"/>
            </a:xfrm>
            <a:custGeom>
              <a:avLst/>
              <a:gdLst>
                <a:gd name="connsiteX0" fmla="*/ 330523 w 330523"/>
                <a:gd name="connsiteY0" fmla="*/ 0 h 925044"/>
                <a:gd name="connsiteX1" fmla="*/ 330523 w 330523"/>
                <a:gd name="connsiteY1" fmla="*/ 608176 h 925044"/>
                <a:gd name="connsiteX2" fmla="*/ 0 w 330523"/>
                <a:gd name="connsiteY2" fmla="*/ 925044 h 925044"/>
                <a:gd name="connsiteX3" fmla="*/ 0 w 330523"/>
                <a:gd name="connsiteY3" fmla="*/ 318820 h 92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523" h="925044">
                  <a:moveTo>
                    <a:pt x="330523" y="0"/>
                  </a:moveTo>
                  <a:lnTo>
                    <a:pt x="330523" y="608176"/>
                  </a:lnTo>
                  <a:lnTo>
                    <a:pt x="0" y="925044"/>
                  </a:lnTo>
                  <a:lnTo>
                    <a:pt x="0" y="318820"/>
                  </a:lnTo>
                  <a:close/>
                </a:path>
              </a:pathLst>
            </a:custGeom>
            <a:solidFill>
              <a:srgbClr val="B3B3B3"/>
            </a:solidFill>
            <a:ln w="52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id="{D49C8731-7D66-406F-B41D-51372752C68A}"/>
                </a:ext>
              </a:extLst>
            </p:cNvPr>
            <p:cNvSpPr/>
            <p:nvPr userDrawn="1"/>
          </p:nvSpPr>
          <p:spPr>
            <a:xfrm>
              <a:off x="-5718" y="1400165"/>
              <a:ext cx="335735" cy="1816313"/>
            </a:xfrm>
            <a:custGeom>
              <a:avLst/>
              <a:gdLst>
                <a:gd name="connsiteX0" fmla="*/ 1073 w 335735"/>
                <a:gd name="connsiteY0" fmla="*/ 0 h 1816313"/>
                <a:gd name="connsiteX1" fmla="*/ 335735 w 335735"/>
                <a:gd name="connsiteY1" fmla="*/ 0 h 1816313"/>
                <a:gd name="connsiteX2" fmla="*/ 335735 w 335735"/>
                <a:gd name="connsiteY2" fmla="*/ 1482483 h 1816313"/>
                <a:gd name="connsiteX3" fmla="*/ 0 w 335735"/>
                <a:gd name="connsiteY3" fmla="*/ 1816313 h 181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735" h="1816313">
                  <a:moveTo>
                    <a:pt x="1073" y="0"/>
                  </a:moveTo>
                  <a:lnTo>
                    <a:pt x="335735" y="0"/>
                  </a:lnTo>
                  <a:lnTo>
                    <a:pt x="335735" y="1482483"/>
                  </a:lnTo>
                  <a:lnTo>
                    <a:pt x="0" y="1816313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50000"/>
                  </a:schemeClr>
                </a:gs>
                <a:gs pos="0">
                  <a:srgbClr val="0070C0"/>
                </a:gs>
              </a:gsLst>
              <a:lin ang="5400000" scaled="1"/>
            </a:gradFill>
            <a:ln w="6328" cap="flat">
              <a:noFill/>
              <a:prstDash val="solid"/>
              <a:miter/>
            </a:ln>
            <a:effectLst/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747040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extBox 334">
            <a:extLst>
              <a:ext uri="{FF2B5EF4-FFF2-40B4-BE49-F238E27FC236}">
                <a16:creationId xmlns:a16="http://schemas.microsoft.com/office/drawing/2014/main" id="{738B1630-8DBB-44E0-B004-138519FB47B5}"/>
              </a:ext>
            </a:extLst>
          </p:cNvPr>
          <p:cNvSpPr txBox="1"/>
          <p:nvPr/>
        </p:nvSpPr>
        <p:spPr>
          <a:xfrm>
            <a:off x="3159658" y="2808175"/>
            <a:ext cx="71386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  <a:latin typeface="HeliosCond" panose="020B0500000000000000" pitchFamily="34" charset="-52"/>
              </a:rPr>
              <a:t>СПАСИБО</a:t>
            </a:r>
            <a:br>
              <a:rPr lang="ru-RU" sz="4000" dirty="0">
                <a:solidFill>
                  <a:srgbClr val="0070C0"/>
                </a:solidFill>
                <a:latin typeface="HeliosCond" panose="020B0500000000000000" pitchFamily="34" charset="-52"/>
              </a:rPr>
            </a:br>
            <a:r>
              <a:rPr lang="ru-RU" sz="4000" b="1" dirty="0">
                <a:solidFill>
                  <a:srgbClr val="0070C0"/>
                </a:solidFill>
                <a:latin typeface="HeliosCond" panose="020B0500000000000000" pitchFamily="34" charset="-52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249787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Рисунок 92" descr="Изображение выглядит как клавиатура&#10;&#10;Автоматически созданное описание">
            <a:extLst>
              <a:ext uri="{FF2B5EF4-FFF2-40B4-BE49-F238E27FC236}">
                <a16:creationId xmlns:a16="http://schemas.microsoft.com/office/drawing/2014/main" id="{956FD81B-137A-4FF0-9249-0DD1F700F9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18" y="1400164"/>
            <a:ext cx="2602187" cy="4704108"/>
          </a:xfrm>
          <a:custGeom>
            <a:avLst/>
            <a:gdLst>
              <a:gd name="connsiteX0" fmla="*/ 0 w 2602693"/>
              <a:gd name="connsiteY0" fmla="*/ 0 h 4704108"/>
              <a:gd name="connsiteX1" fmla="*/ 2602693 w 2602693"/>
              <a:gd name="connsiteY1" fmla="*/ 0 h 4704108"/>
              <a:gd name="connsiteX2" fmla="*/ 2602693 w 2602693"/>
              <a:gd name="connsiteY2" fmla="*/ 2 h 4704108"/>
              <a:gd name="connsiteX3" fmla="*/ 2602693 w 2602693"/>
              <a:gd name="connsiteY3" fmla="*/ 4704108 h 4704108"/>
              <a:gd name="connsiteX4" fmla="*/ 8129 w 2602693"/>
              <a:gd name="connsiteY4" fmla="*/ 4704108 h 4704108"/>
              <a:gd name="connsiteX5" fmla="*/ 0 w 2602693"/>
              <a:gd name="connsiteY5" fmla="*/ 4704108 h 470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2693" h="4704108">
                <a:moveTo>
                  <a:pt x="0" y="0"/>
                </a:moveTo>
                <a:lnTo>
                  <a:pt x="2602693" y="0"/>
                </a:lnTo>
                <a:lnTo>
                  <a:pt x="2602693" y="2"/>
                </a:lnTo>
                <a:lnTo>
                  <a:pt x="2602693" y="4704108"/>
                </a:lnTo>
                <a:lnTo>
                  <a:pt x="8129" y="4704108"/>
                </a:lnTo>
                <a:lnTo>
                  <a:pt x="0" y="4704108"/>
                </a:lnTo>
                <a:close/>
              </a:path>
            </a:pathLst>
          </a:custGeom>
        </p:spPr>
      </p:pic>
      <p:sp>
        <p:nvSpPr>
          <p:cNvPr id="51" name="Прямоугольник: усеченные противолежащие углы 50">
            <a:extLst>
              <a:ext uri="{FF2B5EF4-FFF2-40B4-BE49-F238E27FC236}">
                <a16:creationId xmlns:a16="http://schemas.microsoft.com/office/drawing/2014/main" id="{B3DC54FC-EEC4-42FB-A945-CFCD2F5B12C8}"/>
              </a:ext>
            </a:extLst>
          </p:cNvPr>
          <p:cNvSpPr/>
          <p:nvPr/>
        </p:nvSpPr>
        <p:spPr>
          <a:xfrm flipH="1">
            <a:off x="3012323" y="1535315"/>
            <a:ext cx="8524279" cy="1524943"/>
          </a:xfrm>
          <a:prstGeom prst="snip2DiagRect">
            <a:avLst>
              <a:gd name="adj1" fmla="val 0"/>
              <a:gd name="adj2" fmla="val 23262"/>
            </a:avLst>
          </a:prstGeom>
          <a:ln w="12700">
            <a:solidFill>
              <a:srgbClr val="007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1F0ABE3-B5A1-4A91-B9A7-A77AD914A98A}"/>
              </a:ext>
            </a:extLst>
          </p:cNvPr>
          <p:cNvSpPr txBox="1"/>
          <p:nvPr/>
        </p:nvSpPr>
        <p:spPr>
          <a:xfrm>
            <a:off x="3428618" y="1791003"/>
            <a:ext cx="7909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rgbClr val="0070C0"/>
                </a:solidFill>
                <a:latin typeface="HeliosCond" panose="020B0500000000000000" pitchFamily="34" charset="-52"/>
              </a:rPr>
              <a:t>Система добровольной сертификации ИНТЕРГАЗСЕРТ </a:t>
            </a:r>
            <a:r>
              <a:rPr lang="ru-RU" sz="1600" dirty="0">
                <a:latin typeface="HeliosCond" panose="020B0500000000000000" pitchFamily="34" charset="-52"/>
              </a:rPr>
              <a:t>создана приказом ПАО «Газпром» </a:t>
            </a:r>
            <a:br>
              <a:rPr lang="ru-RU" sz="1600" dirty="0">
                <a:latin typeface="HeliosCond" panose="020B0500000000000000" pitchFamily="34" charset="-52"/>
              </a:rPr>
            </a:br>
            <a:r>
              <a:rPr lang="ru-RU" sz="1600" dirty="0">
                <a:latin typeface="HeliosCond" panose="020B0500000000000000" pitchFamily="34" charset="-52"/>
              </a:rPr>
              <a:t>от 24 ноября 2016 г. №751 и зарегистрирована в Едином реестре систем добровольной сертификации </a:t>
            </a:r>
            <a:r>
              <a:rPr lang="ru-RU" sz="1600" dirty="0" err="1">
                <a:latin typeface="HeliosCond" panose="020B0500000000000000" pitchFamily="34" charset="-52"/>
              </a:rPr>
              <a:t>Росстандарта</a:t>
            </a:r>
            <a:r>
              <a:rPr lang="ru-RU" sz="1600" dirty="0">
                <a:latin typeface="HeliosCond" panose="020B0500000000000000" pitchFamily="34" charset="-52"/>
              </a:rPr>
              <a:t> под регистрационным номером РОСС RU.З1570.04ОГН0.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1F73FC5-0079-4DAC-AE27-031E8E79180A}"/>
              </a:ext>
            </a:extLst>
          </p:cNvPr>
          <p:cNvSpPr txBox="1"/>
          <p:nvPr/>
        </p:nvSpPr>
        <p:spPr>
          <a:xfrm>
            <a:off x="2919500" y="3016266"/>
            <a:ext cx="8418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HeliosCond" panose="020B0500000000000000" pitchFamily="34" charset="-52"/>
              </a:rPr>
              <a:t>Система ИНТЕРГАЗСЕРТ функционирует для организации и проведения работ по добровольному подтверждению соответствия </a:t>
            </a:r>
            <a:r>
              <a:rPr lang="ru-RU" sz="1600" b="1" dirty="0">
                <a:latin typeface="HeliosCond" panose="020B0500000000000000" pitchFamily="34" charset="-52"/>
              </a:rPr>
              <a:t>в форме добровольной сертификации продукции, работ (услуг), систем менеджмента и процессов</a:t>
            </a:r>
            <a:r>
              <a:rPr lang="en-US" sz="1600" b="1" dirty="0">
                <a:latin typeface="HeliosCond" panose="020B0500000000000000" pitchFamily="34" charset="-52"/>
              </a:rPr>
              <a:t> </a:t>
            </a:r>
            <a:r>
              <a:rPr lang="ru-RU" sz="1600" b="1" dirty="0">
                <a:latin typeface="HeliosCond" panose="020B0500000000000000" pitchFamily="34" charset="-52"/>
              </a:rPr>
              <a:t>в области: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71FD8AE9-E8F6-4287-93A3-9480FD2DB277}"/>
              </a:ext>
            </a:extLst>
          </p:cNvPr>
          <p:cNvGrpSpPr/>
          <p:nvPr/>
        </p:nvGrpSpPr>
        <p:grpSpPr>
          <a:xfrm>
            <a:off x="2740114" y="1942826"/>
            <a:ext cx="559668" cy="559668"/>
            <a:chOff x="2906787" y="2199326"/>
            <a:chExt cx="696438" cy="696438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029C7891-9FB4-477E-8A68-92435D949AA9}"/>
                </a:ext>
              </a:extLst>
            </p:cNvPr>
            <p:cNvSpPr/>
            <p:nvPr/>
          </p:nvSpPr>
          <p:spPr>
            <a:xfrm>
              <a:off x="2906787" y="2199326"/>
              <a:ext cx="696438" cy="6964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16784EB-6BB5-4077-BA20-B28A7994B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964939" y="2258031"/>
              <a:ext cx="564894" cy="564894"/>
            </a:xfrm>
            <a:prstGeom prst="rect">
              <a:avLst/>
            </a:prstGeom>
          </p:spPr>
        </p:pic>
      </p:grp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0B7E666F-7176-445F-AD42-2CCC974B5418}"/>
              </a:ext>
            </a:extLst>
          </p:cNvPr>
          <p:cNvSpPr/>
          <p:nvPr/>
        </p:nvSpPr>
        <p:spPr>
          <a:xfrm>
            <a:off x="1322647" y="535689"/>
            <a:ext cx="629321" cy="629321"/>
          </a:xfrm>
          <a:custGeom>
            <a:avLst/>
            <a:gdLst>
              <a:gd name="connsiteX0" fmla="*/ 629322 w 629321"/>
              <a:gd name="connsiteY0" fmla="*/ 314661 h 629321"/>
              <a:gd name="connsiteX1" fmla="*/ 314661 w 629321"/>
              <a:gd name="connsiteY1" fmla="*/ 629322 h 629321"/>
              <a:gd name="connsiteX2" fmla="*/ 0 w 629321"/>
              <a:gd name="connsiteY2" fmla="*/ 314661 h 629321"/>
              <a:gd name="connsiteX3" fmla="*/ 314661 w 629321"/>
              <a:gd name="connsiteY3" fmla="*/ 0 h 629321"/>
              <a:gd name="connsiteX4" fmla="*/ 629322 w 629321"/>
              <a:gd name="connsiteY4" fmla="*/ 314661 h 62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21" h="629321">
                <a:moveTo>
                  <a:pt x="629322" y="314661"/>
                </a:moveTo>
                <a:cubicBezTo>
                  <a:pt x="629322" y="488443"/>
                  <a:pt x="488443" y="629322"/>
                  <a:pt x="314661" y="629322"/>
                </a:cubicBezTo>
                <a:cubicBezTo>
                  <a:pt x="140878" y="629322"/>
                  <a:pt x="0" y="488443"/>
                  <a:pt x="0" y="314661"/>
                </a:cubicBezTo>
                <a:cubicBezTo>
                  <a:pt x="0" y="140878"/>
                  <a:pt x="140878" y="0"/>
                  <a:pt x="314661" y="0"/>
                </a:cubicBezTo>
                <a:cubicBezTo>
                  <a:pt x="488443" y="0"/>
                  <a:pt x="629322" y="140878"/>
                  <a:pt x="629322" y="314661"/>
                </a:cubicBezTo>
                <a:close/>
              </a:path>
            </a:pathLst>
          </a:custGeom>
          <a:noFill/>
          <a:ln w="19050" cap="flat">
            <a:solidFill>
              <a:srgbClr val="0079C1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6E115A4F-7C86-49EC-B2E8-27B1684A53B8}"/>
              </a:ext>
            </a:extLst>
          </p:cNvPr>
          <p:cNvSpPr/>
          <p:nvPr/>
        </p:nvSpPr>
        <p:spPr>
          <a:xfrm>
            <a:off x="1616562" y="646814"/>
            <a:ext cx="40329" cy="381393"/>
          </a:xfrm>
          <a:custGeom>
            <a:avLst/>
            <a:gdLst>
              <a:gd name="connsiteX0" fmla="*/ 0 w 40329"/>
              <a:gd name="connsiteY0" fmla="*/ 50920 h 381393"/>
              <a:gd name="connsiteX1" fmla="*/ 0 w 40329"/>
              <a:gd name="connsiteY1" fmla="*/ 0 h 381393"/>
              <a:gd name="connsiteX2" fmla="*/ 40330 w 40329"/>
              <a:gd name="connsiteY2" fmla="*/ 0 h 381393"/>
              <a:gd name="connsiteX3" fmla="*/ 40330 w 40329"/>
              <a:gd name="connsiteY3" fmla="*/ 50920 h 381393"/>
              <a:gd name="connsiteX4" fmla="*/ 0 w 40329"/>
              <a:gd name="connsiteY4" fmla="*/ 50920 h 381393"/>
              <a:gd name="connsiteX5" fmla="*/ 0 w 40329"/>
              <a:gd name="connsiteY5" fmla="*/ 381394 h 381393"/>
              <a:gd name="connsiteX6" fmla="*/ 0 w 40329"/>
              <a:gd name="connsiteY6" fmla="*/ 98504 h 381393"/>
              <a:gd name="connsiteX7" fmla="*/ 40330 w 40329"/>
              <a:gd name="connsiteY7" fmla="*/ 98504 h 381393"/>
              <a:gd name="connsiteX8" fmla="*/ 40330 w 40329"/>
              <a:gd name="connsiteY8" fmla="*/ 381394 h 381393"/>
              <a:gd name="connsiteX9" fmla="*/ 0 w 40329"/>
              <a:gd name="connsiteY9" fmla="*/ 381394 h 38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29" h="381393">
                <a:moveTo>
                  <a:pt x="0" y="50920"/>
                </a:moveTo>
                <a:lnTo>
                  <a:pt x="0" y="0"/>
                </a:lnTo>
                <a:lnTo>
                  <a:pt x="40330" y="0"/>
                </a:lnTo>
                <a:lnTo>
                  <a:pt x="40330" y="50920"/>
                </a:lnTo>
                <a:lnTo>
                  <a:pt x="0" y="50920"/>
                </a:lnTo>
                <a:close/>
                <a:moveTo>
                  <a:pt x="0" y="381394"/>
                </a:moveTo>
                <a:lnTo>
                  <a:pt x="0" y="98504"/>
                </a:lnTo>
                <a:lnTo>
                  <a:pt x="40330" y="98504"/>
                </a:lnTo>
                <a:lnTo>
                  <a:pt x="40330" y="381394"/>
                </a:lnTo>
                <a:lnTo>
                  <a:pt x="0" y="381394"/>
                </a:lnTo>
                <a:close/>
              </a:path>
            </a:pathLst>
          </a:custGeom>
          <a:solidFill>
            <a:srgbClr val="0079C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E8353169-8991-4E82-8EB3-5B7768948D8F}"/>
              </a:ext>
            </a:extLst>
          </p:cNvPr>
          <p:cNvCxnSpPr>
            <a:cxnSpLocks/>
          </p:cNvCxnSpPr>
          <p:nvPr/>
        </p:nvCxnSpPr>
        <p:spPr>
          <a:xfrm>
            <a:off x="3012328" y="4027861"/>
            <a:ext cx="815097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A6F96B-5E79-4038-9C23-68C1B38938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33556" y="4218371"/>
            <a:ext cx="263364" cy="2304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BBDD50-E4AA-40ED-89A7-B1A72AA987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49275" y="4527819"/>
            <a:ext cx="231926" cy="2319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C612B8-65AC-4106-B6C3-E1E0DAED996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39585" y="4827890"/>
            <a:ext cx="251306" cy="2513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0BF30D-426E-414C-80E2-296CE4564F5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59861" y="5211043"/>
            <a:ext cx="210754" cy="2107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1206C0-FBBC-47BB-A11C-E7E853D181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844845" y="5507801"/>
            <a:ext cx="240786" cy="2407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74E0E2E-EDA8-4EA6-97AD-9692F2888E7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69519" y="4230317"/>
            <a:ext cx="218498" cy="21849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AB81EFE-F08C-4BBB-82EF-34A99D96E3BC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365174" y="4555658"/>
            <a:ext cx="227188" cy="21442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D22C5832-CD90-4A5B-AE79-EC0CAA8F0C2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382061" y="4871060"/>
            <a:ext cx="193414" cy="22676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62AC0C54-1A48-4948-8C39-E0595CD2653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369518" y="5174975"/>
            <a:ext cx="218500" cy="21445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53CFB684-8C79-4AC2-9150-525069120535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390230" y="5517326"/>
            <a:ext cx="177076" cy="1888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93F80D-14CB-4192-9800-787ECA70B1AE}"/>
              </a:ext>
            </a:extLst>
          </p:cNvPr>
          <p:cNvSpPr txBox="1"/>
          <p:nvPr/>
        </p:nvSpPr>
        <p:spPr>
          <a:xfrm>
            <a:off x="2887008" y="443022"/>
            <a:ext cx="8202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iosCond" panose="020B0500000000000000" pitchFamily="34" charset="-52"/>
                <a:ea typeface="+mn-ea"/>
                <a:cs typeface="+mn-cs"/>
              </a:rPr>
              <a:t>О Системе добровольной сертификации</a:t>
            </a:r>
            <a:r>
              <a:rPr lang="en-US" sz="2400" dirty="0">
                <a:solidFill>
                  <a:srgbClr val="0070C0"/>
                </a:solidFill>
                <a:latin typeface="HeliosCond" panose="020B0500000000000000" pitchFamily="34" charset="-52"/>
              </a:rPr>
              <a:t/>
            </a:r>
            <a:br>
              <a:rPr lang="en-US" sz="2400" dirty="0">
                <a:solidFill>
                  <a:srgbClr val="0070C0"/>
                </a:solidFill>
                <a:latin typeface="HeliosCond" panose="020B0500000000000000" pitchFamily="34" charset="-52"/>
              </a:rPr>
            </a:br>
            <a:r>
              <a:rPr lang="ru-RU" sz="2400" b="1" dirty="0">
                <a:solidFill>
                  <a:srgbClr val="0070C0"/>
                </a:solidFill>
                <a:latin typeface="HeliosCond" panose="020B0500000000000000" pitchFamily="34" charset="-52"/>
              </a:rPr>
              <a:t>ИНТЕРГАЗСЕРТ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F7AD386-B1FF-46CF-803F-0444C67F9775}"/>
              </a:ext>
            </a:extLst>
          </p:cNvPr>
          <p:cNvSpPr/>
          <p:nvPr/>
        </p:nvSpPr>
        <p:spPr>
          <a:xfrm rot="10800000">
            <a:off x="-5718" y="1400164"/>
            <a:ext cx="2602187" cy="470410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 w="16356" cap="flat">
            <a:noFill/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endParaRPr lang="ru-RU" sz="1600" dirty="0"/>
          </a:p>
        </p:txBody>
      </p: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15C5BE4D-042F-4578-845C-2C61C3164DDA}"/>
              </a:ext>
            </a:extLst>
          </p:cNvPr>
          <p:cNvGrpSpPr/>
          <p:nvPr/>
        </p:nvGrpSpPr>
        <p:grpSpPr>
          <a:xfrm>
            <a:off x="-5718" y="1400165"/>
            <a:ext cx="668318" cy="2352456"/>
            <a:chOff x="-5718" y="1400165"/>
            <a:chExt cx="668318" cy="2352456"/>
          </a:xfrm>
        </p:grpSpPr>
        <p:sp>
          <p:nvSpPr>
            <p:cNvPr id="103" name="Полилиния: фигура 102">
              <a:extLst>
                <a:ext uri="{FF2B5EF4-FFF2-40B4-BE49-F238E27FC236}">
                  <a16:creationId xmlns:a16="http://schemas.microsoft.com/office/drawing/2014/main" id="{088B0A36-A7EF-4F77-A4A8-8EA3691BE061}"/>
                </a:ext>
              </a:extLst>
            </p:cNvPr>
            <p:cNvSpPr/>
            <p:nvPr/>
          </p:nvSpPr>
          <p:spPr>
            <a:xfrm>
              <a:off x="319634" y="1400165"/>
              <a:ext cx="342966" cy="2044199"/>
            </a:xfrm>
            <a:custGeom>
              <a:avLst/>
              <a:gdLst>
                <a:gd name="connsiteX0" fmla="*/ 0 w 342966"/>
                <a:gd name="connsiteY0" fmla="*/ 0 h 2044199"/>
                <a:gd name="connsiteX1" fmla="*/ 342966 w 342966"/>
                <a:gd name="connsiteY1" fmla="*/ 0 h 2044199"/>
                <a:gd name="connsiteX2" fmla="*/ 342966 w 342966"/>
                <a:gd name="connsiteY2" fmla="*/ 1701233 h 2044199"/>
                <a:gd name="connsiteX3" fmla="*/ 0 w 342966"/>
                <a:gd name="connsiteY3" fmla="*/ 2044199 h 204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66" h="2044199">
                  <a:moveTo>
                    <a:pt x="0" y="0"/>
                  </a:moveTo>
                  <a:lnTo>
                    <a:pt x="342966" y="0"/>
                  </a:lnTo>
                  <a:lnTo>
                    <a:pt x="342966" y="1701233"/>
                  </a:lnTo>
                  <a:lnTo>
                    <a:pt x="0" y="2044199"/>
                  </a:lnTo>
                  <a:close/>
                </a:path>
              </a:pathLst>
            </a:custGeom>
            <a:solidFill>
              <a:srgbClr val="CCCCCC"/>
            </a:solidFill>
            <a:ln w="515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104" name="Полилиния: фигура 103">
              <a:extLst>
                <a:ext uri="{FF2B5EF4-FFF2-40B4-BE49-F238E27FC236}">
                  <a16:creationId xmlns:a16="http://schemas.microsoft.com/office/drawing/2014/main" id="{0658BDF5-20FF-41B7-8740-A21AEE68C3B4}"/>
                </a:ext>
              </a:extLst>
            </p:cNvPr>
            <p:cNvSpPr/>
            <p:nvPr userDrawn="1"/>
          </p:nvSpPr>
          <p:spPr>
            <a:xfrm>
              <a:off x="635" y="2827577"/>
              <a:ext cx="330523" cy="925044"/>
            </a:xfrm>
            <a:custGeom>
              <a:avLst/>
              <a:gdLst>
                <a:gd name="connsiteX0" fmla="*/ 330523 w 330523"/>
                <a:gd name="connsiteY0" fmla="*/ 0 h 925044"/>
                <a:gd name="connsiteX1" fmla="*/ 330523 w 330523"/>
                <a:gd name="connsiteY1" fmla="*/ 608176 h 925044"/>
                <a:gd name="connsiteX2" fmla="*/ 0 w 330523"/>
                <a:gd name="connsiteY2" fmla="*/ 925044 h 925044"/>
                <a:gd name="connsiteX3" fmla="*/ 0 w 330523"/>
                <a:gd name="connsiteY3" fmla="*/ 318820 h 92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523" h="925044">
                  <a:moveTo>
                    <a:pt x="330523" y="0"/>
                  </a:moveTo>
                  <a:lnTo>
                    <a:pt x="330523" y="608176"/>
                  </a:lnTo>
                  <a:lnTo>
                    <a:pt x="0" y="925044"/>
                  </a:lnTo>
                  <a:lnTo>
                    <a:pt x="0" y="318820"/>
                  </a:lnTo>
                  <a:close/>
                </a:path>
              </a:pathLst>
            </a:custGeom>
            <a:solidFill>
              <a:srgbClr val="B3B3B3"/>
            </a:solidFill>
            <a:ln w="52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105" name="Полилиния: фигура 104">
              <a:extLst>
                <a:ext uri="{FF2B5EF4-FFF2-40B4-BE49-F238E27FC236}">
                  <a16:creationId xmlns:a16="http://schemas.microsoft.com/office/drawing/2014/main" id="{3ED518FF-B1FC-4FDA-B90B-ED82A8DC11FA}"/>
                </a:ext>
              </a:extLst>
            </p:cNvPr>
            <p:cNvSpPr/>
            <p:nvPr userDrawn="1"/>
          </p:nvSpPr>
          <p:spPr>
            <a:xfrm>
              <a:off x="-5718" y="1400165"/>
              <a:ext cx="335735" cy="1816313"/>
            </a:xfrm>
            <a:custGeom>
              <a:avLst/>
              <a:gdLst>
                <a:gd name="connsiteX0" fmla="*/ 1073 w 335735"/>
                <a:gd name="connsiteY0" fmla="*/ 0 h 1816313"/>
                <a:gd name="connsiteX1" fmla="*/ 335735 w 335735"/>
                <a:gd name="connsiteY1" fmla="*/ 0 h 1816313"/>
                <a:gd name="connsiteX2" fmla="*/ 335735 w 335735"/>
                <a:gd name="connsiteY2" fmla="*/ 1482483 h 1816313"/>
                <a:gd name="connsiteX3" fmla="*/ 0 w 335735"/>
                <a:gd name="connsiteY3" fmla="*/ 1816313 h 181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735" h="1816313">
                  <a:moveTo>
                    <a:pt x="1073" y="0"/>
                  </a:moveTo>
                  <a:lnTo>
                    <a:pt x="335735" y="0"/>
                  </a:lnTo>
                  <a:lnTo>
                    <a:pt x="335735" y="1482483"/>
                  </a:lnTo>
                  <a:lnTo>
                    <a:pt x="0" y="1816313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50000"/>
                  </a:schemeClr>
                </a:gs>
                <a:gs pos="0">
                  <a:srgbClr val="0070C0"/>
                </a:gs>
              </a:gsLst>
              <a:lin ang="5400000" scaled="1"/>
            </a:gradFill>
            <a:ln w="6328" cap="flat">
              <a:noFill/>
              <a:prstDash val="solid"/>
              <a:miter/>
            </a:ln>
            <a:effectLst/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850696C9-A9E7-458D-A823-F80BE697FA3E}"/>
              </a:ext>
            </a:extLst>
          </p:cNvPr>
          <p:cNvSpPr txBox="1"/>
          <p:nvPr/>
        </p:nvSpPr>
        <p:spPr>
          <a:xfrm>
            <a:off x="5194426" y="4119244"/>
            <a:ext cx="189338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latin typeface="HeliosCond" panose="020B0500000000000000" pitchFamily="34" charset="-52"/>
              </a:rPr>
              <a:t>Проектирование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HeliosCond" panose="020B0500000000000000" pitchFamily="34" charset="-52"/>
              </a:rPr>
              <a:t>Производство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HeliosCond" panose="020B0500000000000000" pitchFamily="34" charset="-52"/>
              </a:rPr>
              <a:t>Строительство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HeliosCond" panose="020B0500000000000000" pitchFamily="34" charset="-52"/>
              </a:rPr>
              <a:t>Монтаж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HeliosCond" panose="020B0500000000000000" pitchFamily="34" charset="-52"/>
              </a:rPr>
              <a:t>Наладка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F02A2DD-754F-4260-90DE-F7849323FE29}"/>
              </a:ext>
            </a:extLst>
          </p:cNvPr>
          <p:cNvSpPr txBox="1"/>
          <p:nvPr/>
        </p:nvSpPr>
        <p:spPr>
          <a:xfrm>
            <a:off x="7688848" y="4119244"/>
            <a:ext cx="262355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latin typeface="HeliosCond" panose="020B0500000000000000" pitchFamily="34" charset="-52"/>
              </a:rPr>
              <a:t>Эксплуатация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HeliosCond" panose="020B0500000000000000" pitchFamily="34" charset="-52"/>
              </a:rPr>
              <a:t>Хранение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HeliosCond" panose="020B0500000000000000" pitchFamily="34" charset="-52"/>
              </a:rPr>
              <a:t>Перевозка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HeliosCond" panose="020B0500000000000000" pitchFamily="34" charset="-52"/>
              </a:rPr>
              <a:t>Реализация продукции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HeliosCond" panose="020B0500000000000000" pitchFamily="34" charset="-52"/>
              </a:rPr>
              <a:t>Утилизация продукции</a:t>
            </a:r>
          </a:p>
        </p:txBody>
      </p: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B1C2D2E6-C630-4F61-BC5D-0F64D2E03607}"/>
              </a:ext>
            </a:extLst>
          </p:cNvPr>
          <p:cNvCxnSpPr>
            <a:cxnSpLocks/>
          </p:cNvCxnSpPr>
          <p:nvPr/>
        </p:nvCxnSpPr>
        <p:spPr>
          <a:xfrm>
            <a:off x="3012328" y="5939743"/>
            <a:ext cx="815097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849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Изображение выглядит как легкий, звезда&#10;&#10;Автоматически созданное описание">
            <a:extLst>
              <a:ext uri="{FF2B5EF4-FFF2-40B4-BE49-F238E27FC236}">
                <a16:creationId xmlns:a16="http://schemas.microsoft.com/office/drawing/2014/main" id="{7AE3D0E7-ED45-4031-AFA3-77DE0FBA26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18" y="1400164"/>
            <a:ext cx="2602187" cy="4704108"/>
          </a:xfrm>
          <a:custGeom>
            <a:avLst/>
            <a:gdLst>
              <a:gd name="connsiteX0" fmla="*/ 0 w 2602187"/>
              <a:gd name="connsiteY0" fmla="*/ 0 h 4704108"/>
              <a:gd name="connsiteX1" fmla="*/ 2602187 w 2602187"/>
              <a:gd name="connsiteY1" fmla="*/ 0 h 4704108"/>
              <a:gd name="connsiteX2" fmla="*/ 2602187 w 2602187"/>
              <a:gd name="connsiteY2" fmla="*/ 2 h 4704108"/>
              <a:gd name="connsiteX3" fmla="*/ 2602187 w 2602187"/>
              <a:gd name="connsiteY3" fmla="*/ 4704108 h 4704108"/>
              <a:gd name="connsiteX4" fmla="*/ 8127 w 2602187"/>
              <a:gd name="connsiteY4" fmla="*/ 4704108 h 4704108"/>
              <a:gd name="connsiteX5" fmla="*/ 7623 w 2602187"/>
              <a:gd name="connsiteY5" fmla="*/ 4704108 h 4704108"/>
              <a:gd name="connsiteX6" fmla="*/ 0 w 2602187"/>
              <a:gd name="connsiteY6" fmla="*/ 4704108 h 470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2187" h="4704108">
                <a:moveTo>
                  <a:pt x="0" y="0"/>
                </a:moveTo>
                <a:lnTo>
                  <a:pt x="2602187" y="0"/>
                </a:lnTo>
                <a:lnTo>
                  <a:pt x="2602187" y="2"/>
                </a:lnTo>
                <a:lnTo>
                  <a:pt x="2602187" y="4704108"/>
                </a:lnTo>
                <a:lnTo>
                  <a:pt x="8127" y="4704108"/>
                </a:lnTo>
                <a:lnTo>
                  <a:pt x="7623" y="4704108"/>
                </a:lnTo>
                <a:lnTo>
                  <a:pt x="0" y="4704108"/>
                </a:lnTo>
                <a:close/>
              </a:path>
            </a:pathLst>
          </a:cu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D3DCBFB-E4B3-4463-977D-B3F71FFEC887}"/>
              </a:ext>
            </a:extLst>
          </p:cNvPr>
          <p:cNvSpPr/>
          <p:nvPr/>
        </p:nvSpPr>
        <p:spPr>
          <a:xfrm rot="10800000">
            <a:off x="-5718" y="1400164"/>
            <a:ext cx="2602187" cy="470410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 w="16356" cap="flat">
            <a:noFill/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endParaRPr lang="ru-RU" sz="16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1D1B08-A320-4DFB-8112-68F485CE8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412" y="2417706"/>
            <a:ext cx="2148076" cy="27076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67EFB5-CA9C-49C9-8778-11B9F3730E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08139" y="520924"/>
            <a:ext cx="581893" cy="66007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00FAFCB-DA7C-43ED-8E2E-F3499F33A58D}"/>
              </a:ext>
            </a:extLst>
          </p:cNvPr>
          <p:cNvSpPr txBox="1"/>
          <p:nvPr/>
        </p:nvSpPr>
        <p:spPr>
          <a:xfrm>
            <a:off x="2898583" y="1568327"/>
            <a:ext cx="8202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0070C0"/>
              </a:solidFill>
              <a:latin typeface="HeliosCond" panose="020B0500000000000000" pitchFamily="34" charset="-52"/>
            </a:endParaRP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25C76B64-C91E-406C-BE3B-9862275B9ABE}"/>
              </a:ext>
            </a:extLst>
          </p:cNvPr>
          <p:cNvCxnSpPr>
            <a:cxnSpLocks/>
          </p:cNvCxnSpPr>
          <p:nvPr/>
        </p:nvCxnSpPr>
        <p:spPr>
          <a:xfrm>
            <a:off x="2579516" y="464830"/>
            <a:ext cx="0" cy="796188"/>
          </a:xfrm>
          <a:prstGeom prst="line">
            <a:avLst/>
          </a:prstGeom>
          <a:ln w="12700">
            <a:solidFill>
              <a:srgbClr val="007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1F73FC5-0079-4DAC-AE27-031E8E79180A}"/>
              </a:ext>
            </a:extLst>
          </p:cNvPr>
          <p:cNvSpPr txBox="1"/>
          <p:nvPr/>
        </p:nvSpPr>
        <p:spPr>
          <a:xfrm>
            <a:off x="3748499" y="1691375"/>
            <a:ext cx="763136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SzPct val="55000"/>
              <a:buBlip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</a:buBlip>
            </a:pPr>
            <a:r>
              <a:rPr lang="ru-RU" sz="1600" dirty="0">
                <a:latin typeface="HeliosCond" panose="020B0500000000000000" pitchFamily="34" charset="-52"/>
              </a:rPr>
              <a:t>удостоверение соответствия объектов сертификации документам по стандартизации, условиям договоров; </a:t>
            </a:r>
          </a:p>
          <a:p>
            <a:pPr marL="285750" indent="-285750">
              <a:spcAft>
                <a:spcPts val="1200"/>
              </a:spcAft>
              <a:buSzPct val="55000"/>
              <a:buBlip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</a:buBlip>
            </a:pPr>
            <a:r>
              <a:rPr lang="ru-RU" sz="1600" dirty="0">
                <a:latin typeface="HeliosCond" panose="020B0500000000000000" pitchFamily="34" charset="-52"/>
              </a:rPr>
              <a:t>подтверждение функциональных показателей, а также показателей качества продукции, представленных заявителем на сертификацию; </a:t>
            </a:r>
          </a:p>
          <a:p>
            <a:pPr marL="285750" indent="-285750">
              <a:spcAft>
                <a:spcPts val="1200"/>
              </a:spcAft>
              <a:buSzPct val="55000"/>
              <a:buBlip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</a:buBlip>
            </a:pPr>
            <a:r>
              <a:rPr lang="ru-RU" sz="1600" dirty="0">
                <a:latin typeface="HeliosCond" panose="020B0500000000000000" pitchFamily="34" charset="-52"/>
              </a:rPr>
              <a:t>содействие приобретателям, в том числе потребителям, в компетентном выборе продукции, работ (услуг); </a:t>
            </a:r>
          </a:p>
          <a:p>
            <a:pPr marL="285750" indent="-285750">
              <a:spcAft>
                <a:spcPts val="1200"/>
              </a:spcAft>
              <a:buSzPct val="55000"/>
              <a:buBlip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</a:buBlip>
            </a:pPr>
            <a:r>
              <a:rPr lang="ru-RU" sz="1600" dirty="0">
                <a:latin typeface="HeliosCond" panose="020B0500000000000000" pitchFamily="34" charset="-52"/>
              </a:rPr>
              <a:t>повышение конкурентоспособности на российском и международном рынках, стимулирование технического и экономического прогресса;</a:t>
            </a:r>
          </a:p>
          <a:p>
            <a:pPr marL="285750" indent="-285750">
              <a:spcAft>
                <a:spcPts val="1200"/>
              </a:spcAft>
              <a:buSzPct val="55000"/>
              <a:buBlip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</a:buBlip>
            </a:pPr>
            <a:r>
              <a:rPr lang="ru-RU" sz="1600" dirty="0">
                <a:latin typeface="HeliosCond" panose="020B0500000000000000" pitchFamily="34" charset="-52"/>
              </a:rPr>
              <a:t>создание условий для обеспечения свободного перемещения товаров по территории РФ, а также для осуществления международного экономического, научно-технического сотрудничества и торговли;</a:t>
            </a:r>
          </a:p>
          <a:p>
            <a:pPr marL="285750" indent="-285750">
              <a:spcAft>
                <a:spcPts val="1200"/>
              </a:spcAft>
              <a:buSzPct val="55000"/>
              <a:buBlip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</a:buBlip>
            </a:pPr>
            <a:r>
              <a:rPr lang="ru-RU" sz="1600" dirty="0">
                <a:latin typeface="HeliosCond" panose="020B0500000000000000" pitchFamily="34" charset="-52"/>
              </a:rPr>
              <a:t>защита потребителей от недобросовестности изготовителя (продавца, исполнителя, подрядчика).</a:t>
            </a:r>
          </a:p>
        </p:txBody>
      </p:sp>
      <p:sp>
        <p:nvSpPr>
          <p:cNvPr id="9" name="Прямоугольник: усеченные противолежащие углы 8">
            <a:extLst>
              <a:ext uri="{FF2B5EF4-FFF2-40B4-BE49-F238E27FC236}">
                <a16:creationId xmlns:a16="http://schemas.microsoft.com/office/drawing/2014/main" id="{7EC2ED8D-E9FB-4D69-8707-7CC5514B8C3C}"/>
              </a:ext>
            </a:extLst>
          </p:cNvPr>
          <p:cNvSpPr/>
          <p:nvPr/>
        </p:nvSpPr>
        <p:spPr>
          <a:xfrm flipH="1">
            <a:off x="1008477" y="2337470"/>
            <a:ext cx="2257764" cy="2787895"/>
          </a:xfrm>
          <a:prstGeom prst="snip2DiagRect">
            <a:avLst>
              <a:gd name="adj1" fmla="val 0"/>
              <a:gd name="adj2" fmla="val 19752"/>
            </a:avLst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70C0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cxnSp>
        <p:nvCxnSpPr>
          <p:cNvPr id="21" name="Соединитель: уступ 20">
            <a:extLst>
              <a:ext uri="{FF2B5EF4-FFF2-40B4-BE49-F238E27FC236}">
                <a16:creationId xmlns:a16="http://schemas.microsoft.com/office/drawing/2014/main" id="{B9280293-EBC8-49B0-919B-48CEAF52D891}"/>
              </a:ext>
            </a:extLst>
          </p:cNvPr>
          <p:cNvCxnSpPr>
            <a:cxnSpLocks/>
          </p:cNvCxnSpPr>
          <p:nvPr/>
        </p:nvCxnSpPr>
        <p:spPr>
          <a:xfrm flipV="1">
            <a:off x="3106541" y="1884606"/>
            <a:ext cx="641958" cy="448134"/>
          </a:xfrm>
          <a:prstGeom prst="bentConnector3">
            <a:avLst>
              <a:gd name="adj1" fmla="val 62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Соединитель: уступ 46">
            <a:extLst>
              <a:ext uri="{FF2B5EF4-FFF2-40B4-BE49-F238E27FC236}">
                <a16:creationId xmlns:a16="http://schemas.microsoft.com/office/drawing/2014/main" id="{6A570CCA-EA6E-49C1-9DC7-8AB0E5A4A4CE}"/>
              </a:ext>
            </a:extLst>
          </p:cNvPr>
          <p:cNvCxnSpPr>
            <a:cxnSpLocks/>
          </p:cNvCxnSpPr>
          <p:nvPr/>
        </p:nvCxnSpPr>
        <p:spPr>
          <a:xfrm>
            <a:off x="3106500" y="4842468"/>
            <a:ext cx="641999" cy="496285"/>
          </a:xfrm>
          <a:prstGeom prst="bentConnector3">
            <a:avLst>
              <a:gd name="adj1" fmla="val 15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59C22287-5442-4CC4-A45F-3801D91DB165}"/>
              </a:ext>
            </a:extLst>
          </p:cNvPr>
          <p:cNvCxnSpPr>
            <a:cxnSpLocks/>
          </p:cNvCxnSpPr>
          <p:nvPr/>
        </p:nvCxnSpPr>
        <p:spPr>
          <a:xfrm>
            <a:off x="3266241" y="2525834"/>
            <a:ext cx="4822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A9605FB7-9666-4BC1-9A1F-AFE1880D5551}"/>
              </a:ext>
            </a:extLst>
          </p:cNvPr>
          <p:cNvCxnSpPr>
            <a:cxnSpLocks/>
          </p:cNvCxnSpPr>
          <p:nvPr/>
        </p:nvCxnSpPr>
        <p:spPr>
          <a:xfrm>
            <a:off x="3266241" y="3165914"/>
            <a:ext cx="4822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68A466AC-FC5F-49B1-A842-5B37F00F32AE}"/>
              </a:ext>
            </a:extLst>
          </p:cNvPr>
          <p:cNvCxnSpPr>
            <a:cxnSpLocks/>
          </p:cNvCxnSpPr>
          <p:nvPr/>
        </p:nvCxnSpPr>
        <p:spPr>
          <a:xfrm>
            <a:off x="3266241" y="3811281"/>
            <a:ext cx="4822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7EABAC54-88C2-4E91-BE79-1666338FC6C5}"/>
              </a:ext>
            </a:extLst>
          </p:cNvPr>
          <p:cNvCxnSpPr>
            <a:cxnSpLocks/>
          </p:cNvCxnSpPr>
          <p:nvPr/>
        </p:nvCxnSpPr>
        <p:spPr>
          <a:xfrm>
            <a:off x="3266241" y="4453694"/>
            <a:ext cx="4822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E390A1C-1E4D-4CA3-B60F-F07ED34F328C}"/>
              </a:ext>
            </a:extLst>
          </p:cNvPr>
          <p:cNvSpPr txBox="1"/>
          <p:nvPr/>
        </p:nvSpPr>
        <p:spPr>
          <a:xfrm>
            <a:off x="2887008" y="443022"/>
            <a:ext cx="8202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HeliosCond" panose="020B0500000000000000" pitchFamily="34" charset="-52"/>
              </a:rPr>
              <a:t>Основные цели добровольной сертификации</a:t>
            </a:r>
            <a:r>
              <a:rPr lang="en-US" sz="2400" dirty="0">
                <a:solidFill>
                  <a:srgbClr val="0070C0"/>
                </a:solidFill>
                <a:latin typeface="HeliosCond" panose="020B0500000000000000" pitchFamily="34" charset="-52"/>
              </a:rPr>
              <a:t/>
            </a:r>
            <a:br>
              <a:rPr lang="en-US" sz="2400" dirty="0">
                <a:solidFill>
                  <a:srgbClr val="0070C0"/>
                </a:solidFill>
                <a:latin typeface="HeliosCond" panose="020B0500000000000000" pitchFamily="34" charset="-52"/>
              </a:rPr>
            </a:br>
            <a:r>
              <a:rPr lang="ru-RU" sz="2400" b="1" dirty="0">
                <a:solidFill>
                  <a:srgbClr val="0070C0"/>
                </a:solidFill>
                <a:latin typeface="HeliosCond" panose="020B0500000000000000" pitchFamily="34" charset="-52"/>
              </a:rPr>
              <a:t>в Системе ИНТЕРГАЗСЕРТ</a:t>
            </a: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D8960FF2-3589-4D72-9788-ED0D5EE40587}"/>
              </a:ext>
            </a:extLst>
          </p:cNvPr>
          <p:cNvGrpSpPr/>
          <p:nvPr/>
        </p:nvGrpSpPr>
        <p:grpSpPr>
          <a:xfrm>
            <a:off x="-5718" y="1400165"/>
            <a:ext cx="668318" cy="2352456"/>
            <a:chOff x="-5718" y="1400165"/>
            <a:chExt cx="668318" cy="2352456"/>
          </a:xfrm>
        </p:grpSpPr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id="{97AA6DEB-9525-42CA-8A0C-106178A09A70}"/>
                </a:ext>
              </a:extLst>
            </p:cNvPr>
            <p:cNvSpPr/>
            <p:nvPr/>
          </p:nvSpPr>
          <p:spPr>
            <a:xfrm>
              <a:off x="319634" y="1400165"/>
              <a:ext cx="342966" cy="2044199"/>
            </a:xfrm>
            <a:custGeom>
              <a:avLst/>
              <a:gdLst>
                <a:gd name="connsiteX0" fmla="*/ 0 w 342966"/>
                <a:gd name="connsiteY0" fmla="*/ 0 h 2044199"/>
                <a:gd name="connsiteX1" fmla="*/ 342966 w 342966"/>
                <a:gd name="connsiteY1" fmla="*/ 0 h 2044199"/>
                <a:gd name="connsiteX2" fmla="*/ 342966 w 342966"/>
                <a:gd name="connsiteY2" fmla="*/ 1701233 h 2044199"/>
                <a:gd name="connsiteX3" fmla="*/ 0 w 342966"/>
                <a:gd name="connsiteY3" fmla="*/ 2044199 h 204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66" h="2044199">
                  <a:moveTo>
                    <a:pt x="0" y="0"/>
                  </a:moveTo>
                  <a:lnTo>
                    <a:pt x="342966" y="0"/>
                  </a:lnTo>
                  <a:lnTo>
                    <a:pt x="342966" y="1701233"/>
                  </a:lnTo>
                  <a:lnTo>
                    <a:pt x="0" y="2044199"/>
                  </a:lnTo>
                  <a:close/>
                </a:path>
              </a:pathLst>
            </a:custGeom>
            <a:solidFill>
              <a:srgbClr val="CCCCCC"/>
            </a:solidFill>
            <a:ln w="515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id="{4A92EFD6-5581-4406-AF95-2986675F906F}"/>
                </a:ext>
              </a:extLst>
            </p:cNvPr>
            <p:cNvSpPr/>
            <p:nvPr userDrawn="1"/>
          </p:nvSpPr>
          <p:spPr>
            <a:xfrm>
              <a:off x="635" y="2827577"/>
              <a:ext cx="330523" cy="925044"/>
            </a:xfrm>
            <a:custGeom>
              <a:avLst/>
              <a:gdLst>
                <a:gd name="connsiteX0" fmla="*/ 330523 w 330523"/>
                <a:gd name="connsiteY0" fmla="*/ 0 h 925044"/>
                <a:gd name="connsiteX1" fmla="*/ 330523 w 330523"/>
                <a:gd name="connsiteY1" fmla="*/ 608176 h 925044"/>
                <a:gd name="connsiteX2" fmla="*/ 0 w 330523"/>
                <a:gd name="connsiteY2" fmla="*/ 925044 h 925044"/>
                <a:gd name="connsiteX3" fmla="*/ 0 w 330523"/>
                <a:gd name="connsiteY3" fmla="*/ 318820 h 92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523" h="925044">
                  <a:moveTo>
                    <a:pt x="330523" y="0"/>
                  </a:moveTo>
                  <a:lnTo>
                    <a:pt x="330523" y="608176"/>
                  </a:lnTo>
                  <a:lnTo>
                    <a:pt x="0" y="925044"/>
                  </a:lnTo>
                  <a:lnTo>
                    <a:pt x="0" y="318820"/>
                  </a:lnTo>
                  <a:close/>
                </a:path>
              </a:pathLst>
            </a:custGeom>
            <a:solidFill>
              <a:srgbClr val="B3B3B3"/>
            </a:solidFill>
            <a:ln w="52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id="{1FE0A8B4-D6A1-40D9-A2DF-DE89C1B13948}"/>
                </a:ext>
              </a:extLst>
            </p:cNvPr>
            <p:cNvSpPr/>
            <p:nvPr userDrawn="1"/>
          </p:nvSpPr>
          <p:spPr>
            <a:xfrm>
              <a:off x="-5718" y="1400165"/>
              <a:ext cx="335735" cy="1816313"/>
            </a:xfrm>
            <a:custGeom>
              <a:avLst/>
              <a:gdLst>
                <a:gd name="connsiteX0" fmla="*/ 1073 w 335735"/>
                <a:gd name="connsiteY0" fmla="*/ 0 h 1816313"/>
                <a:gd name="connsiteX1" fmla="*/ 335735 w 335735"/>
                <a:gd name="connsiteY1" fmla="*/ 0 h 1816313"/>
                <a:gd name="connsiteX2" fmla="*/ 335735 w 335735"/>
                <a:gd name="connsiteY2" fmla="*/ 1482483 h 1816313"/>
                <a:gd name="connsiteX3" fmla="*/ 0 w 335735"/>
                <a:gd name="connsiteY3" fmla="*/ 1816313 h 181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735" h="1816313">
                  <a:moveTo>
                    <a:pt x="1073" y="0"/>
                  </a:moveTo>
                  <a:lnTo>
                    <a:pt x="335735" y="0"/>
                  </a:lnTo>
                  <a:lnTo>
                    <a:pt x="335735" y="1482483"/>
                  </a:lnTo>
                  <a:lnTo>
                    <a:pt x="0" y="1816313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50000"/>
                  </a:schemeClr>
                </a:gs>
                <a:gs pos="0">
                  <a:srgbClr val="0070C0"/>
                </a:gs>
              </a:gsLst>
              <a:lin ang="5400000" scaled="1"/>
            </a:gradFill>
            <a:ln w="6328" cap="flat">
              <a:noFill/>
              <a:prstDash val="solid"/>
              <a:miter/>
            </a:ln>
            <a:effectLst/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42491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Изображение выглядит как электроника, вода, сидит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80F14E0E-64BD-42B8-9ABD-F33EAD39F1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18" y="1400164"/>
            <a:ext cx="2602187" cy="4704108"/>
          </a:xfrm>
          <a:custGeom>
            <a:avLst/>
            <a:gdLst>
              <a:gd name="connsiteX0" fmla="*/ 0 w 2602187"/>
              <a:gd name="connsiteY0" fmla="*/ 0 h 4704108"/>
              <a:gd name="connsiteX1" fmla="*/ 2602187 w 2602187"/>
              <a:gd name="connsiteY1" fmla="*/ 0 h 4704108"/>
              <a:gd name="connsiteX2" fmla="*/ 2602187 w 2602187"/>
              <a:gd name="connsiteY2" fmla="*/ 2 h 4704108"/>
              <a:gd name="connsiteX3" fmla="*/ 2602187 w 2602187"/>
              <a:gd name="connsiteY3" fmla="*/ 4704108 h 4704108"/>
              <a:gd name="connsiteX4" fmla="*/ 8127 w 2602187"/>
              <a:gd name="connsiteY4" fmla="*/ 4704108 h 4704108"/>
              <a:gd name="connsiteX5" fmla="*/ 7623 w 2602187"/>
              <a:gd name="connsiteY5" fmla="*/ 4704108 h 4704108"/>
              <a:gd name="connsiteX6" fmla="*/ 0 w 2602187"/>
              <a:gd name="connsiteY6" fmla="*/ 4704108 h 470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2187" h="4704108">
                <a:moveTo>
                  <a:pt x="0" y="0"/>
                </a:moveTo>
                <a:lnTo>
                  <a:pt x="2602187" y="0"/>
                </a:lnTo>
                <a:lnTo>
                  <a:pt x="2602187" y="2"/>
                </a:lnTo>
                <a:lnTo>
                  <a:pt x="2602187" y="4704108"/>
                </a:lnTo>
                <a:lnTo>
                  <a:pt x="8127" y="4704108"/>
                </a:lnTo>
                <a:lnTo>
                  <a:pt x="7623" y="4704108"/>
                </a:lnTo>
                <a:lnTo>
                  <a:pt x="0" y="4704108"/>
                </a:lnTo>
                <a:close/>
              </a:path>
            </a:pathLst>
          </a:cu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FFE70A0-72A6-4019-93EB-0E61C928CCA1}"/>
              </a:ext>
            </a:extLst>
          </p:cNvPr>
          <p:cNvSpPr/>
          <p:nvPr/>
        </p:nvSpPr>
        <p:spPr>
          <a:xfrm rot="10800000">
            <a:off x="-5718" y="1400164"/>
            <a:ext cx="2602187" cy="470410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 w="16356" cap="flat">
            <a:noFill/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endParaRPr lang="ru-RU" sz="1600" dirty="0"/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25C76B64-C91E-406C-BE3B-9862275B9ABE}"/>
              </a:ext>
            </a:extLst>
          </p:cNvPr>
          <p:cNvCxnSpPr>
            <a:cxnSpLocks/>
          </p:cNvCxnSpPr>
          <p:nvPr/>
        </p:nvCxnSpPr>
        <p:spPr>
          <a:xfrm>
            <a:off x="2579516" y="464830"/>
            <a:ext cx="0" cy="796188"/>
          </a:xfrm>
          <a:prstGeom prst="line">
            <a:avLst/>
          </a:prstGeom>
          <a:ln w="12700">
            <a:solidFill>
              <a:srgbClr val="007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1F73FC5-0079-4DAC-AE27-031E8E79180A}"/>
              </a:ext>
            </a:extLst>
          </p:cNvPr>
          <p:cNvSpPr txBox="1"/>
          <p:nvPr/>
        </p:nvSpPr>
        <p:spPr>
          <a:xfrm>
            <a:off x="2921753" y="1747823"/>
            <a:ext cx="8502459" cy="393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 indent="-252000">
              <a:spcAft>
                <a:spcPts val="300"/>
              </a:spcAft>
              <a:buSzPct val="55000"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</a:pPr>
            <a:r>
              <a:rPr lang="ru-RU" sz="1400" dirty="0">
                <a:latin typeface="HeliosCond" panose="020B0500000000000000" pitchFamily="34" charset="-52"/>
              </a:rPr>
              <a:t>Единство:</a:t>
            </a:r>
          </a:p>
          <a:p>
            <a:pPr marL="538163" lvl="1" indent="-250825">
              <a:spcAft>
                <a:spcPts val="3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ru-RU" sz="1050" dirty="0">
                <a:latin typeface="HeliosCond" panose="020B0500000000000000" pitchFamily="34" charset="-52"/>
              </a:rPr>
              <a:t>системы и правил подтверждения компетентности и сертификации; </a:t>
            </a:r>
          </a:p>
          <a:p>
            <a:pPr marL="538163" lvl="1" indent="-250825">
              <a:spcAft>
                <a:spcPts val="3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ru-RU" sz="1050" dirty="0">
                <a:latin typeface="HeliosCond" panose="020B0500000000000000" pitchFamily="34" charset="-52"/>
              </a:rPr>
              <a:t>требований документов  по стандартизации при проведении сертификации;</a:t>
            </a:r>
          </a:p>
          <a:p>
            <a:pPr marL="538163" lvl="1" indent="-250825">
              <a:spcAft>
                <a:spcPts val="3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ru-RU" sz="1050" dirty="0">
                <a:latin typeface="HeliosCond" panose="020B0500000000000000" pitchFamily="34" charset="-52"/>
              </a:rPr>
              <a:t>перечня форм и схем в отношении объектов сертификации; </a:t>
            </a:r>
          </a:p>
          <a:p>
            <a:pPr marL="252000" indent="-252000">
              <a:spcBef>
                <a:spcPts val="600"/>
              </a:spcBef>
              <a:spcAft>
                <a:spcPts val="600"/>
              </a:spcAft>
              <a:buSzPct val="55000"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</a:pPr>
            <a:r>
              <a:rPr lang="ru-RU" sz="1400" dirty="0">
                <a:latin typeface="HeliosCond" panose="020B0500000000000000" pitchFamily="34" charset="-52"/>
              </a:rPr>
              <a:t>Доступность информации о порядке осуществления подтверждения соответствия заинтересованным лицам; </a:t>
            </a:r>
          </a:p>
          <a:p>
            <a:pPr marL="252000" indent="-252000">
              <a:spcAft>
                <a:spcPts val="600"/>
              </a:spcAft>
              <a:buSzPct val="55000"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</a:pPr>
            <a:r>
              <a:rPr lang="ru-RU" sz="1400" dirty="0">
                <a:latin typeface="HeliosCond" panose="020B0500000000000000" pitchFamily="34" charset="-52"/>
              </a:rPr>
              <a:t>Согласованность с заявителем на сертификацию сроков осуществления добровольной сертификации и приемлемости затрат заявителя на сертификацию; </a:t>
            </a:r>
          </a:p>
          <a:p>
            <a:pPr marL="252000" indent="-252000">
              <a:spcAft>
                <a:spcPts val="300"/>
              </a:spcAft>
              <a:buSzPct val="55000"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</a:pPr>
            <a:r>
              <a:rPr lang="ru-RU" sz="1400" dirty="0">
                <a:latin typeface="HeliosCond" panose="020B0500000000000000" pitchFamily="34" charset="-52"/>
              </a:rPr>
              <a:t>Недопустимость:</a:t>
            </a:r>
          </a:p>
          <a:p>
            <a:pPr marL="538163" lvl="1" indent="-250825">
              <a:spcAft>
                <a:spcPts val="3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ru-RU" sz="1050" dirty="0">
                <a:latin typeface="HeliosCond" panose="020B0500000000000000" pitchFamily="34" charset="-52"/>
              </a:rPr>
              <a:t>принуждения к осуществлению добровольного подтверждения соответствия;</a:t>
            </a:r>
          </a:p>
          <a:p>
            <a:pPr marL="538163" lvl="1" indent="-250825">
              <a:spcAft>
                <a:spcPts val="3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ru-RU" sz="1050" dirty="0">
                <a:latin typeface="HeliosCond" panose="020B0500000000000000" pitchFamily="34" charset="-52"/>
              </a:rPr>
              <a:t>ограничения конкуренции при осуществлении сертификации; </a:t>
            </a:r>
          </a:p>
          <a:p>
            <a:pPr marL="538163" lvl="1" indent="-250825">
              <a:spcAft>
                <a:spcPts val="3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ru-RU" sz="1050" dirty="0">
                <a:latin typeface="HeliosCond" panose="020B0500000000000000" pitchFamily="34" charset="-52"/>
              </a:rPr>
              <a:t>подмены обязательного подтверждения соответствия добровольной сертификацией</a:t>
            </a:r>
            <a:r>
              <a:rPr lang="ru-RU" sz="1200" dirty="0">
                <a:latin typeface="HeliosCond" panose="020B0500000000000000" pitchFamily="34" charset="-52"/>
              </a:rPr>
              <a:t>; </a:t>
            </a:r>
          </a:p>
          <a:p>
            <a:pPr marL="252000" indent="-252000">
              <a:spcBef>
                <a:spcPts val="600"/>
              </a:spcBef>
              <a:spcAft>
                <a:spcPts val="600"/>
              </a:spcAft>
              <a:buSzPct val="55000"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</a:pPr>
            <a:r>
              <a:rPr lang="ru-RU" sz="1400" dirty="0">
                <a:latin typeface="HeliosCond" panose="020B0500000000000000" pitchFamily="34" charset="-52"/>
              </a:rPr>
              <a:t>Независимость органов по сертификации от изготовителей, исполнителей и заказчиков, руководства ассоциаций изготовителей отраслей или корпораций; </a:t>
            </a:r>
          </a:p>
          <a:p>
            <a:pPr marL="252000" indent="-252000">
              <a:spcAft>
                <a:spcPts val="600"/>
              </a:spcAft>
              <a:buSzPct val="55000"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</a:pPr>
            <a:r>
              <a:rPr lang="ru-RU" sz="1400" dirty="0">
                <a:latin typeface="HeliosCond" panose="020B0500000000000000" pitchFamily="34" charset="-52"/>
              </a:rPr>
              <a:t>Защита имущественных интересов заявителей, соблюдения коммерческой тайны в отношении сведений, полученных при осуществлении подтверждения соответствия.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59AD82-9C1C-4E1D-9A47-5D0C3C87CA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37270" y="486489"/>
            <a:ext cx="744064" cy="7440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52B8B2-E85D-4CF6-93D3-BE223EF27F3D}"/>
              </a:ext>
            </a:extLst>
          </p:cNvPr>
          <p:cNvSpPr txBox="1"/>
          <p:nvPr/>
        </p:nvSpPr>
        <p:spPr>
          <a:xfrm>
            <a:off x="2887008" y="443022"/>
            <a:ext cx="8202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HeliosCond" panose="020B0500000000000000" pitchFamily="34" charset="-52"/>
              </a:rPr>
              <a:t>Основные принципы добровольной сертификации</a:t>
            </a:r>
            <a:r>
              <a:rPr lang="en-US" sz="2400" dirty="0">
                <a:solidFill>
                  <a:srgbClr val="0070C0"/>
                </a:solidFill>
                <a:latin typeface="HeliosCond" panose="020B0500000000000000" pitchFamily="34" charset="-52"/>
              </a:rPr>
              <a:t/>
            </a:r>
            <a:br>
              <a:rPr lang="en-US" sz="2400" dirty="0">
                <a:solidFill>
                  <a:srgbClr val="0070C0"/>
                </a:solidFill>
                <a:latin typeface="HeliosCond" panose="020B0500000000000000" pitchFamily="34" charset="-52"/>
              </a:rPr>
            </a:br>
            <a:r>
              <a:rPr lang="ru-RU" sz="2400" b="1" dirty="0">
                <a:solidFill>
                  <a:srgbClr val="0070C0"/>
                </a:solidFill>
                <a:latin typeface="HeliosCond" panose="020B0500000000000000" pitchFamily="34" charset="-52"/>
              </a:rPr>
              <a:t>в Системе ИНТЕРГАЗСЕРТ</a:t>
            </a: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11738CF2-5035-4070-86E8-AEE65A0963A1}"/>
              </a:ext>
            </a:extLst>
          </p:cNvPr>
          <p:cNvGrpSpPr/>
          <p:nvPr/>
        </p:nvGrpSpPr>
        <p:grpSpPr>
          <a:xfrm>
            <a:off x="-5718" y="1400165"/>
            <a:ext cx="668318" cy="2352456"/>
            <a:chOff x="-5718" y="1400165"/>
            <a:chExt cx="668318" cy="2352456"/>
          </a:xfrm>
        </p:grpSpPr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id="{32B53FA6-3915-4480-8AFC-3936D14B990F}"/>
                </a:ext>
              </a:extLst>
            </p:cNvPr>
            <p:cNvSpPr/>
            <p:nvPr/>
          </p:nvSpPr>
          <p:spPr>
            <a:xfrm>
              <a:off x="319634" y="1400165"/>
              <a:ext cx="342966" cy="2044199"/>
            </a:xfrm>
            <a:custGeom>
              <a:avLst/>
              <a:gdLst>
                <a:gd name="connsiteX0" fmla="*/ 0 w 342966"/>
                <a:gd name="connsiteY0" fmla="*/ 0 h 2044199"/>
                <a:gd name="connsiteX1" fmla="*/ 342966 w 342966"/>
                <a:gd name="connsiteY1" fmla="*/ 0 h 2044199"/>
                <a:gd name="connsiteX2" fmla="*/ 342966 w 342966"/>
                <a:gd name="connsiteY2" fmla="*/ 1701233 h 2044199"/>
                <a:gd name="connsiteX3" fmla="*/ 0 w 342966"/>
                <a:gd name="connsiteY3" fmla="*/ 2044199 h 204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66" h="2044199">
                  <a:moveTo>
                    <a:pt x="0" y="0"/>
                  </a:moveTo>
                  <a:lnTo>
                    <a:pt x="342966" y="0"/>
                  </a:lnTo>
                  <a:lnTo>
                    <a:pt x="342966" y="1701233"/>
                  </a:lnTo>
                  <a:lnTo>
                    <a:pt x="0" y="2044199"/>
                  </a:lnTo>
                  <a:close/>
                </a:path>
              </a:pathLst>
            </a:custGeom>
            <a:solidFill>
              <a:srgbClr val="CCCCCC"/>
            </a:solidFill>
            <a:ln w="515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id="{D6F4EAD7-D67C-4960-8FE0-C8D0212C358A}"/>
                </a:ext>
              </a:extLst>
            </p:cNvPr>
            <p:cNvSpPr/>
            <p:nvPr userDrawn="1"/>
          </p:nvSpPr>
          <p:spPr>
            <a:xfrm>
              <a:off x="635" y="2827577"/>
              <a:ext cx="330523" cy="925044"/>
            </a:xfrm>
            <a:custGeom>
              <a:avLst/>
              <a:gdLst>
                <a:gd name="connsiteX0" fmla="*/ 330523 w 330523"/>
                <a:gd name="connsiteY0" fmla="*/ 0 h 925044"/>
                <a:gd name="connsiteX1" fmla="*/ 330523 w 330523"/>
                <a:gd name="connsiteY1" fmla="*/ 608176 h 925044"/>
                <a:gd name="connsiteX2" fmla="*/ 0 w 330523"/>
                <a:gd name="connsiteY2" fmla="*/ 925044 h 925044"/>
                <a:gd name="connsiteX3" fmla="*/ 0 w 330523"/>
                <a:gd name="connsiteY3" fmla="*/ 318820 h 92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523" h="925044">
                  <a:moveTo>
                    <a:pt x="330523" y="0"/>
                  </a:moveTo>
                  <a:lnTo>
                    <a:pt x="330523" y="608176"/>
                  </a:lnTo>
                  <a:lnTo>
                    <a:pt x="0" y="925044"/>
                  </a:lnTo>
                  <a:lnTo>
                    <a:pt x="0" y="318820"/>
                  </a:lnTo>
                  <a:close/>
                </a:path>
              </a:pathLst>
            </a:custGeom>
            <a:solidFill>
              <a:srgbClr val="B3B3B3"/>
            </a:solidFill>
            <a:ln w="52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D949BA88-ADE9-4891-B9A3-249C03E1041E}"/>
                </a:ext>
              </a:extLst>
            </p:cNvPr>
            <p:cNvSpPr/>
            <p:nvPr userDrawn="1"/>
          </p:nvSpPr>
          <p:spPr>
            <a:xfrm>
              <a:off x="-5718" y="1400165"/>
              <a:ext cx="335735" cy="1816313"/>
            </a:xfrm>
            <a:custGeom>
              <a:avLst/>
              <a:gdLst>
                <a:gd name="connsiteX0" fmla="*/ 1073 w 335735"/>
                <a:gd name="connsiteY0" fmla="*/ 0 h 1816313"/>
                <a:gd name="connsiteX1" fmla="*/ 335735 w 335735"/>
                <a:gd name="connsiteY1" fmla="*/ 0 h 1816313"/>
                <a:gd name="connsiteX2" fmla="*/ 335735 w 335735"/>
                <a:gd name="connsiteY2" fmla="*/ 1482483 h 1816313"/>
                <a:gd name="connsiteX3" fmla="*/ 0 w 335735"/>
                <a:gd name="connsiteY3" fmla="*/ 1816313 h 181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735" h="1816313">
                  <a:moveTo>
                    <a:pt x="1073" y="0"/>
                  </a:moveTo>
                  <a:lnTo>
                    <a:pt x="335735" y="0"/>
                  </a:lnTo>
                  <a:lnTo>
                    <a:pt x="335735" y="1482483"/>
                  </a:lnTo>
                  <a:lnTo>
                    <a:pt x="0" y="1816313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50000"/>
                  </a:schemeClr>
                </a:gs>
                <a:gs pos="0">
                  <a:srgbClr val="0070C0"/>
                </a:gs>
              </a:gsLst>
              <a:lin ang="5400000" scaled="1"/>
            </a:gradFill>
            <a:ln w="6328" cap="flat">
              <a:noFill/>
              <a:prstDash val="solid"/>
              <a:miter/>
            </a:ln>
            <a:effectLst/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988673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 descr="Изображение выглядит как легкий, поезд&#10;&#10;Автоматически созданное описание">
            <a:extLst>
              <a:ext uri="{FF2B5EF4-FFF2-40B4-BE49-F238E27FC236}">
                <a16:creationId xmlns:a16="http://schemas.microsoft.com/office/drawing/2014/main" id="{0B32A3CB-BB5E-4CD4-86B7-90090D068A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718" y="1400164"/>
            <a:ext cx="2602187" cy="4704108"/>
          </a:xfrm>
          <a:custGeom>
            <a:avLst/>
            <a:gdLst>
              <a:gd name="connsiteX0" fmla="*/ 0 w 2602187"/>
              <a:gd name="connsiteY0" fmla="*/ 0 h 4704108"/>
              <a:gd name="connsiteX1" fmla="*/ 2602187 w 2602187"/>
              <a:gd name="connsiteY1" fmla="*/ 0 h 4704108"/>
              <a:gd name="connsiteX2" fmla="*/ 2602187 w 2602187"/>
              <a:gd name="connsiteY2" fmla="*/ 2 h 4704108"/>
              <a:gd name="connsiteX3" fmla="*/ 2602187 w 2602187"/>
              <a:gd name="connsiteY3" fmla="*/ 4704108 h 4704108"/>
              <a:gd name="connsiteX4" fmla="*/ 8127 w 2602187"/>
              <a:gd name="connsiteY4" fmla="*/ 4704108 h 4704108"/>
              <a:gd name="connsiteX5" fmla="*/ 7623 w 2602187"/>
              <a:gd name="connsiteY5" fmla="*/ 4704108 h 4704108"/>
              <a:gd name="connsiteX6" fmla="*/ 0 w 2602187"/>
              <a:gd name="connsiteY6" fmla="*/ 4704108 h 470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2187" h="4704108">
                <a:moveTo>
                  <a:pt x="0" y="0"/>
                </a:moveTo>
                <a:lnTo>
                  <a:pt x="2602187" y="0"/>
                </a:lnTo>
                <a:lnTo>
                  <a:pt x="2602187" y="2"/>
                </a:lnTo>
                <a:lnTo>
                  <a:pt x="2602187" y="4704108"/>
                </a:lnTo>
                <a:lnTo>
                  <a:pt x="8127" y="4704108"/>
                </a:lnTo>
                <a:lnTo>
                  <a:pt x="7623" y="4704108"/>
                </a:lnTo>
                <a:lnTo>
                  <a:pt x="0" y="4704108"/>
                </a:lnTo>
                <a:close/>
              </a:path>
            </a:pathLst>
          </a:cu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E1FB0F5-E4BC-441D-88B6-009483591900}"/>
              </a:ext>
            </a:extLst>
          </p:cNvPr>
          <p:cNvSpPr/>
          <p:nvPr/>
        </p:nvSpPr>
        <p:spPr>
          <a:xfrm rot="10800000">
            <a:off x="-5718" y="1400164"/>
            <a:ext cx="2602187" cy="470410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 w="16356" cap="flat">
            <a:noFill/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endParaRPr lang="ru-RU" sz="1600" dirty="0"/>
          </a:p>
        </p:txBody>
      </p:sp>
      <p:sp>
        <p:nvSpPr>
          <p:cNvPr id="16" name="Прямоугольный треугольник 15">
            <a:extLst>
              <a:ext uri="{FF2B5EF4-FFF2-40B4-BE49-F238E27FC236}">
                <a16:creationId xmlns:a16="http://schemas.microsoft.com/office/drawing/2014/main" id="{DB47352D-92D2-4F24-ADAF-16D465AB071C}"/>
              </a:ext>
            </a:extLst>
          </p:cNvPr>
          <p:cNvSpPr/>
          <p:nvPr/>
        </p:nvSpPr>
        <p:spPr>
          <a:xfrm rot="5400000">
            <a:off x="1085850" y="2430916"/>
            <a:ext cx="1766868" cy="1766868"/>
          </a:xfrm>
          <a:prstGeom prst="rtTriangle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: усеченные противолежащие углы 91">
            <a:extLst>
              <a:ext uri="{FF2B5EF4-FFF2-40B4-BE49-F238E27FC236}">
                <a16:creationId xmlns:a16="http://schemas.microsoft.com/office/drawing/2014/main" id="{9AD09A73-1622-418A-94C4-1FC780C9D8D8}"/>
              </a:ext>
            </a:extLst>
          </p:cNvPr>
          <p:cNvSpPr/>
          <p:nvPr/>
        </p:nvSpPr>
        <p:spPr>
          <a:xfrm flipH="1">
            <a:off x="926928" y="1467429"/>
            <a:ext cx="5817146" cy="4515546"/>
          </a:xfrm>
          <a:prstGeom prst="snip2DiagRect">
            <a:avLst>
              <a:gd name="adj1" fmla="val 0"/>
              <a:gd name="adj2" fmla="val 7806"/>
            </a:avLst>
          </a:prstGeom>
          <a:solidFill>
            <a:schemeClr val="bg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25C76B64-C91E-406C-BE3B-9862275B9ABE}"/>
              </a:ext>
            </a:extLst>
          </p:cNvPr>
          <p:cNvCxnSpPr>
            <a:cxnSpLocks/>
          </p:cNvCxnSpPr>
          <p:nvPr/>
        </p:nvCxnSpPr>
        <p:spPr>
          <a:xfrm>
            <a:off x="2579516" y="464830"/>
            <a:ext cx="0" cy="796188"/>
          </a:xfrm>
          <a:prstGeom prst="line">
            <a:avLst/>
          </a:prstGeom>
          <a:ln w="12700">
            <a:solidFill>
              <a:srgbClr val="007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5B271E-CEB4-4AEC-BBB1-BEAB098EC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65344" y="558556"/>
            <a:ext cx="687916" cy="599928"/>
          </a:xfrm>
          <a:prstGeom prst="rect">
            <a:avLst/>
          </a:prstGeom>
        </p:spPr>
      </p:pic>
      <p:sp>
        <p:nvSpPr>
          <p:cNvPr id="8" name="Прямоугольник: усеченные противолежащие углы 7">
            <a:extLst>
              <a:ext uri="{FF2B5EF4-FFF2-40B4-BE49-F238E27FC236}">
                <a16:creationId xmlns:a16="http://schemas.microsoft.com/office/drawing/2014/main" id="{53D98ADA-B0D6-499A-A4FB-B971E779A1BE}"/>
              </a:ext>
            </a:extLst>
          </p:cNvPr>
          <p:cNvSpPr/>
          <p:nvPr/>
        </p:nvSpPr>
        <p:spPr>
          <a:xfrm flipH="1">
            <a:off x="1040380" y="1587662"/>
            <a:ext cx="5586305" cy="704043"/>
          </a:xfrm>
          <a:custGeom>
            <a:avLst/>
            <a:gdLst>
              <a:gd name="connsiteX0" fmla="*/ 0 w 6929463"/>
              <a:gd name="connsiteY0" fmla="*/ 0 h 927901"/>
              <a:gd name="connsiteX1" fmla="*/ 6584507 w 6929463"/>
              <a:gd name="connsiteY1" fmla="*/ 0 h 927901"/>
              <a:gd name="connsiteX2" fmla="*/ 6929463 w 6929463"/>
              <a:gd name="connsiteY2" fmla="*/ 344956 h 927901"/>
              <a:gd name="connsiteX3" fmla="*/ 6929463 w 6929463"/>
              <a:gd name="connsiteY3" fmla="*/ 927901 h 927901"/>
              <a:gd name="connsiteX4" fmla="*/ 6929463 w 6929463"/>
              <a:gd name="connsiteY4" fmla="*/ 927901 h 927901"/>
              <a:gd name="connsiteX5" fmla="*/ 344956 w 6929463"/>
              <a:gd name="connsiteY5" fmla="*/ 927901 h 927901"/>
              <a:gd name="connsiteX6" fmla="*/ 0 w 6929463"/>
              <a:gd name="connsiteY6" fmla="*/ 582945 h 927901"/>
              <a:gd name="connsiteX7" fmla="*/ 0 w 6929463"/>
              <a:gd name="connsiteY7" fmla="*/ 0 h 927901"/>
              <a:gd name="connsiteX0" fmla="*/ 484 w 6929947"/>
              <a:gd name="connsiteY0" fmla="*/ 0 h 927901"/>
              <a:gd name="connsiteX1" fmla="*/ 6584991 w 6929947"/>
              <a:gd name="connsiteY1" fmla="*/ 0 h 927901"/>
              <a:gd name="connsiteX2" fmla="*/ 6929947 w 6929947"/>
              <a:gd name="connsiteY2" fmla="*/ 344956 h 927901"/>
              <a:gd name="connsiteX3" fmla="*/ 6929947 w 6929947"/>
              <a:gd name="connsiteY3" fmla="*/ 927901 h 927901"/>
              <a:gd name="connsiteX4" fmla="*/ 6929947 w 6929947"/>
              <a:gd name="connsiteY4" fmla="*/ 927901 h 927901"/>
              <a:gd name="connsiteX5" fmla="*/ 0 w 6929947"/>
              <a:gd name="connsiteY5" fmla="*/ 927901 h 927901"/>
              <a:gd name="connsiteX6" fmla="*/ 484 w 6929947"/>
              <a:gd name="connsiteY6" fmla="*/ 582945 h 927901"/>
              <a:gd name="connsiteX7" fmla="*/ 484 w 6929947"/>
              <a:gd name="connsiteY7" fmla="*/ 0 h 927901"/>
              <a:gd name="connsiteX0" fmla="*/ 484 w 6929947"/>
              <a:gd name="connsiteY0" fmla="*/ 0 h 927901"/>
              <a:gd name="connsiteX1" fmla="*/ 6584991 w 6929947"/>
              <a:gd name="connsiteY1" fmla="*/ 0 h 927901"/>
              <a:gd name="connsiteX2" fmla="*/ 6929947 w 6929947"/>
              <a:gd name="connsiteY2" fmla="*/ 365042 h 927901"/>
              <a:gd name="connsiteX3" fmla="*/ 6929947 w 6929947"/>
              <a:gd name="connsiteY3" fmla="*/ 927901 h 927901"/>
              <a:gd name="connsiteX4" fmla="*/ 6929947 w 6929947"/>
              <a:gd name="connsiteY4" fmla="*/ 927901 h 927901"/>
              <a:gd name="connsiteX5" fmla="*/ 0 w 6929947"/>
              <a:gd name="connsiteY5" fmla="*/ 927901 h 927901"/>
              <a:gd name="connsiteX6" fmla="*/ 484 w 6929947"/>
              <a:gd name="connsiteY6" fmla="*/ 582945 h 927901"/>
              <a:gd name="connsiteX7" fmla="*/ 484 w 6929947"/>
              <a:gd name="connsiteY7" fmla="*/ 0 h 927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9947" h="927901">
                <a:moveTo>
                  <a:pt x="484" y="0"/>
                </a:moveTo>
                <a:lnTo>
                  <a:pt x="6584991" y="0"/>
                </a:lnTo>
                <a:lnTo>
                  <a:pt x="6929947" y="365042"/>
                </a:lnTo>
                <a:lnTo>
                  <a:pt x="6929947" y="927901"/>
                </a:lnTo>
                <a:lnTo>
                  <a:pt x="6929947" y="927901"/>
                </a:lnTo>
                <a:lnTo>
                  <a:pt x="0" y="927901"/>
                </a:lnTo>
                <a:cubicBezTo>
                  <a:pt x="161" y="812916"/>
                  <a:pt x="323" y="697930"/>
                  <a:pt x="484" y="582945"/>
                </a:cubicBezTo>
                <a:lnTo>
                  <a:pt x="48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450"/>
              </a:spcBef>
              <a:defRPr/>
            </a:pPr>
            <a:r>
              <a:rPr lang="ru-RU" sz="1400" b="1">
                <a:solidFill>
                  <a:prstClr val="black"/>
                </a:solidFill>
                <a:latin typeface="HeliosCond" panose="020B0500000000000000" pitchFamily="34" charset="-52"/>
                <a:cs typeface="AngsanaUPC" panose="02020603050405020304" pitchFamily="18" charset="-34"/>
              </a:rPr>
              <a:t>Руководящий орган СДС ИНТЕРГАЗСЕРТ</a:t>
            </a:r>
          </a:p>
          <a:p>
            <a:pPr algn="ctr">
              <a:defRPr/>
            </a:pPr>
            <a:r>
              <a:rPr lang="ru-RU" sz="1200">
                <a:solidFill>
                  <a:prstClr val="black"/>
                </a:solidFill>
                <a:latin typeface="HeliosCond" panose="020B0500000000000000" pitchFamily="34" charset="-52"/>
                <a:cs typeface="AngsanaUPC" panose="02020603050405020304" pitchFamily="18" charset="-34"/>
              </a:rPr>
              <a:t>Руководитель Системы – </a:t>
            </a:r>
            <a:br>
              <a:rPr lang="ru-RU" sz="1200">
                <a:solidFill>
                  <a:prstClr val="black"/>
                </a:solidFill>
                <a:latin typeface="HeliosCond" panose="020B0500000000000000" pitchFamily="34" charset="-52"/>
                <a:cs typeface="AngsanaUPC" panose="02020603050405020304" pitchFamily="18" charset="-34"/>
              </a:rPr>
            </a:br>
            <a:r>
              <a:rPr lang="ru-RU" sz="1200">
                <a:solidFill>
                  <a:prstClr val="black"/>
                </a:solidFill>
                <a:latin typeface="HeliosCond" panose="020B0500000000000000" pitchFamily="34" charset="-52"/>
                <a:cs typeface="AngsanaUPC" panose="02020603050405020304" pitchFamily="18" charset="-34"/>
              </a:rPr>
              <a:t>Председатель Правления ПАО «Газпром» А.Б. Миллер</a:t>
            </a:r>
          </a:p>
        </p:txBody>
      </p:sp>
      <p:sp>
        <p:nvSpPr>
          <p:cNvPr id="44" name="Прямоугольник: усеченные противолежащие углы 43">
            <a:extLst>
              <a:ext uri="{FF2B5EF4-FFF2-40B4-BE49-F238E27FC236}">
                <a16:creationId xmlns:a16="http://schemas.microsoft.com/office/drawing/2014/main" id="{2B2907A1-517D-430A-8D79-8DCA31D09AC2}"/>
              </a:ext>
            </a:extLst>
          </p:cNvPr>
          <p:cNvSpPr/>
          <p:nvPr/>
        </p:nvSpPr>
        <p:spPr>
          <a:xfrm flipH="1">
            <a:off x="1040381" y="2593264"/>
            <a:ext cx="3720252" cy="719556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450"/>
              </a:spcBef>
              <a:defRPr/>
            </a:pPr>
            <a:r>
              <a:rPr lang="ru-RU" sz="1400" b="1">
                <a:solidFill>
                  <a:prstClr val="black"/>
                </a:solidFill>
                <a:latin typeface="HeliosCond" panose="020B0500000000000000" pitchFamily="34" charset="-52"/>
                <a:cs typeface="AngsanaUPC" panose="02020603050405020304" pitchFamily="18" charset="-34"/>
              </a:rPr>
              <a:t>Координационный  орган СДС ИНТЕРГАЗСЕРТ</a:t>
            </a:r>
          </a:p>
          <a:p>
            <a:pPr algn="ctr">
              <a:defRPr/>
            </a:pPr>
            <a:r>
              <a:rPr lang="ru-RU" sz="1200">
                <a:solidFill>
                  <a:prstClr val="black"/>
                </a:solidFill>
                <a:latin typeface="HeliosCond" panose="020B0500000000000000" pitchFamily="34" charset="-52"/>
                <a:cs typeface="AngsanaUPC" panose="02020603050405020304" pitchFamily="18" charset="-34"/>
              </a:rPr>
              <a:t>Департамент ПАО «Газпром» (П.В. Крылов)</a:t>
            </a:r>
          </a:p>
        </p:txBody>
      </p:sp>
      <p:sp>
        <p:nvSpPr>
          <p:cNvPr id="46" name="Прямоугольник: усеченные противолежащие углы 45">
            <a:extLst>
              <a:ext uri="{FF2B5EF4-FFF2-40B4-BE49-F238E27FC236}">
                <a16:creationId xmlns:a16="http://schemas.microsoft.com/office/drawing/2014/main" id="{B9276354-83DD-4FF7-BE6B-FDCCB1646151}"/>
              </a:ext>
            </a:extLst>
          </p:cNvPr>
          <p:cNvSpPr/>
          <p:nvPr/>
        </p:nvSpPr>
        <p:spPr>
          <a:xfrm flipH="1">
            <a:off x="4939308" y="2593264"/>
            <a:ext cx="1687378" cy="719556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450"/>
              </a:spcBef>
              <a:defRPr/>
            </a:pPr>
            <a:r>
              <a:rPr lang="ru-RU" sz="1400">
                <a:solidFill>
                  <a:prstClr val="black"/>
                </a:solidFill>
                <a:latin typeface="HeliosCond" panose="020B0500000000000000" pitchFamily="34" charset="-52"/>
                <a:cs typeface="AngsanaUPC" panose="02020603050405020304" pitchFamily="18" charset="-34"/>
              </a:rPr>
              <a:t>Инспекционные органы</a:t>
            </a:r>
          </a:p>
        </p:txBody>
      </p:sp>
      <p:sp>
        <p:nvSpPr>
          <p:cNvPr id="48" name="Прямоугольник: усеченные противолежащие углы 47">
            <a:extLst>
              <a:ext uri="{FF2B5EF4-FFF2-40B4-BE49-F238E27FC236}">
                <a16:creationId xmlns:a16="http://schemas.microsoft.com/office/drawing/2014/main" id="{E9FBD61B-CFDF-4C20-96F1-6B1BFB1BD154}"/>
              </a:ext>
            </a:extLst>
          </p:cNvPr>
          <p:cNvSpPr/>
          <p:nvPr/>
        </p:nvSpPr>
        <p:spPr>
          <a:xfrm flipH="1">
            <a:off x="1040381" y="4591241"/>
            <a:ext cx="5592404" cy="261098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450"/>
              </a:spcBef>
              <a:defRPr/>
            </a:pPr>
            <a:r>
              <a:rPr lang="ru-RU" sz="1400" b="1">
                <a:solidFill>
                  <a:prstClr val="black"/>
                </a:solidFill>
                <a:latin typeface="HeliosCond" panose="020B0500000000000000" pitchFamily="34" charset="-52"/>
                <a:cs typeface="AngsanaUPC" panose="02020603050405020304" pitchFamily="18" charset="-34"/>
              </a:rPr>
              <a:t>Исполнители сертификационных работ</a:t>
            </a:r>
          </a:p>
        </p:txBody>
      </p:sp>
      <p:sp>
        <p:nvSpPr>
          <p:cNvPr id="49" name="Прямоугольник: усеченные противолежащие углы 48">
            <a:extLst>
              <a:ext uri="{FF2B5EF4-FFF2-40B4-BE49-F238E27FC236}">
                <a16:creationId xmlns:a16="http://schemas.microsoft.com/office/drawing/2014/main" id="{446535DC-EEBF-4E12-AD2C-D7FE15CC1165}"/>
              </a:ext>
            </a:extLst>
          </p:cNvPr>
          <p:cNvSpPr/>
          <p:nvPr/>
        </p:nvSpPr>
        <p:spPr>
          <a:xfrm flipH="1">
            <a:off x="1040381" y="4920281"/>
            <a:ext cx="5592404" cy="261098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450"/>
              </a:spcBef>
              <a:defRPr/>
            </a:pPr>
            <a:r>
              <a:rPr lang="ru-RU" sz="1400">
                <a:solidFill>
                  <a:prstClr val="black"/>
                </a:solidFill>
                <a:latin typeface="HeliosCond" panose="020B0500000000000000" pitchFamily="34" charset="-52"/>
                <a:cs typeface="AngsanaUPC" panose="02020603050405020304" pitchFamily="18" charset="-34"/>
              </a:rPr>
              <a:t>Органы по сертификации</a:t>
            </a:r>
          </a:p>
        </p:txBody>
      </p:sp>
      <p:sp>
        <p:nvSpPr>
          <p:cNvPr id="50" name="Прямоугольник: усеченные противолежащие углы 49">
            <a:extLst>
              <a:ext uri="{FF2B5EF4-FFF2-40B4-BE49-F238E27FC236}">
                <a16:creationId xmlns:a16="http://schemas.microsoft.com/office/drawing/2014/main" id="{97B77B03-CFD3-4188-8871-93AF1814B198}"/>
              </a:ext>
            </a:extLst>
          </p:cNvPr>
          <p:cNvSpPr/>
          <p:nvPr/>
        </p:nvSpPr>
        <p:spPr>
          <a:xfrm flipH="1">
            <a:off x="1040381" y="3631403"/>
            <a:ext cx="5592402" cy="719556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450"/>
              </a:spcBef>
              <a:defRPr/>
            </a:pPr>
            <a:r>
              <a:rPr lang="ru-RU" sz="1400" b="1">
                <a:solidFill>
                  <a:prstClr val="black"/>
                </a:solidFill>
                <a:latin typeface="HeliosCond" panose="020B0500000000000000" pitchFamily="34" charset="-52"/>
                <a:cs typeface="AngsanaUPC" panose="02020603050405020304" pitchFamily="18" charset="-34"/>
              </a:rPr>
              <a:t>Центральные органы СДС ИНТЕРГАЗСЕРТ</a:t>
            </a:r>
          </a:p>
          <a:p>
            <a:pPr algn="ctr">
              <a:defRPr/>
            </a:pPr>
            <a:r>
              <a:rPr lang="ru-RU" sz="1200">
                <a:solidFill>
                  <a:prstClr val="black"/>
                </a:solidFill>
                <a:latin typeface="HeliosCond" panose="020B0500000000000000" pitchFamily="34" charset="-52"/>
                <a:cs typeface="AngsanaUPC" panose="02020603050405020304" pitchFamily="18" charset="-34"/>
              </a:rPr>
              <a:t>Департаменты ПАО «Газпром», Ассоциации производителей МТР</a:t>
            </a:r>
          </a:p>
        </p:txBody>
      </p:sp>
      <p:sp>
        <p:nvSpPr>
          <p:cNvPr id="51" name="Прямоугольник: усеченные противолежащие углы 50">
            <a:extLst>
              <a:ext uri="{FF2B5EF4-FFF2-40B4-BE49-F238E27FC236}">
                <a16:creationId xmlns:a16="http://schemas.microsoft.com/office/drawing/2014/main" id="{2E4278AC-E7CD-4DFC-80D6-36298E4A0D37}"/>
              </a:ext>
            </a:extLst>
          </p:cNvPr>
          <p:cNvSpPr/>
          <p:nvPr/>
        </p:nvSpPr>
        <p:spPr>
          <a:xfrm flipH="1">
            <a:off x="1040381" y="5249321"/>
            <a:ext cx="5592404" cy="261098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450"/>
              </a:spcBef>
              <a:defRPr/>
            </a:pPr>
            <a:r>
              <a:rPr lang="ru-RU" sz="1400">
                <a:solidFill>
                  <a:prstClr val="black"/>
                </a:solidFill>
                <a:latin typeface="HeliosCond" panose="020B0500000000000000" pitchFamily="34" charset="-52"/>
                <a:cs typeface="AngsanaUPC" panose="02020603050405020304" pitchFamily="18" charset="-34"/>
              </a:rPr>
              <a:t>Испытательные лаборатории</a:t>
            </a:r>
          </a:p>
        </p:txBody>
      </p:sp>
      <p:sp>
        <p:nvSpPr>
          <p:cNvPr id="93" name="Полилиния: фигура 92">
            <a:extLst>
              <a:ext uri="{FF2B5EF4-FFF2-40B4-BE49-F238E27FC236}">
                <a16:creationId xmlns:a16="http://schemas.microsoft.com/office/drawing/2014/main" id="{2433BB4D-7CAF-4D0D-8796-D6832029BD3A}"/>
              </a:ext>
            </a:extLst>
          </p:cNvPr>
          <p:cNvSpPr/>
          <p:nvPr/>
        </p:nvSpPr>
        <p:spPr>
          <a:xfrm flipH="1">
            <a:off x="1040381" y="5578362"/>
            <a:ext cx="5572270" cy="261098"/>
          </a:xfrm>
          <a:custGeom>
            <a:avLst/>
            <a:gdLst>
              <a:gd name="connsiteX0" fmla="*/ 5705698 w 5705698"/>
              <a:gd name="connsiteY0" fmla="*/ 0 h 279371"/>
              <a:gd name="connsiteX1" fmla="*/ 0 w 5705698"/>
              <a:gd name="connsiteY1" fmla="*/ 0 h 279371"/>
              <a:gd name="connsiteX2" fmla="*/ 279371 w 5705698"/>
              <a:gd name="connsiteY2" fmla="*/ 279371 h 279371"/>
              <a:gd name="connsiteX3" fmla="*/ 5705698 w 5705698"/>
              <a:gd name="connsiteY3" fmla="*/ 279371 h 27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5698" h="279371">
                <a:moveTo>
                  <a:pt x="5705698" y="0"/>
                </a:moveTo>
                <a:lnTo>
                  <a:pt x="0" y="0"/>
                </a:lnTo>
                <a:lnTo>
                  <a:pt x="279371" y="279371"/>
                </a:lnTo>
                <a:lnTo>
                  <a:pt x="5705698" y="27937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algn="ctr">
              <a:spcBef>
                <a:spcPts val="450"/>
              </a:spcBef>
              <a:defRPr/>
            </a:pPr>
            <a:r>
              <a:rPr lang="ru-RU" sz="1400">
                <a:solidFill>
                  <a:prstClr val="black"/>
                </a:solidFill>
                <a:latin typeface="HeliosCond" panose="020B0500000000000000" pitchFamily="34" charset="-52"/>
                <a:cs typeface="AngsanaUPC" panose="02020603050405020304" pitchFamily="18" charset="-34"/>
              </a:rPr>
              <a:t>Эксперты по сертификации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F4DB765-EFAB-4A68-A39C-C685D88154FF}"/>
              </a:ext>
            </a:extLst>
          </p:cNvPr>
          <p:cNvSpPr/>
          <p:nvPr/>
        </p:nvSpPr>
        <p:spPr>
          <a:xfrm>
            <a:off x="7118117" y="1502154"/>
            <a:ext cx="4974419" cy="807905"/>
          </a:xfrm>
          <a:prstGeom prst="rect">
            <a:avLst/>
          </a:prstGeom>
        </p:spPr>
        <p:txBody>
          <a:bodyPr wrap="square" lIns="68570" tIns="34286" rIns="68570" bIns="34286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  <a:latin typeface="HeliosCond" panose="020B0500000000000000" pitchFamily="34" charset="-52"/>
              </a:rPr>
              <a:t>ПЕРВЫЙ УРОВЕНЬ УПРАВЛЕНИЯ</a:t>
            </a:r>
          </a:p>
          <a:p>
            <a:pPr marL="180000" indent="-180000">
              <a:buSzPct val="55000"/>
              <a:buBlip>
                <a:blip r:embed="rId7">
                  <a:extLs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Формирование политики деятельности СДС  ИНТЕРГАЗСЕРТ;</a:t>
            </a:r>
          </a:p>
          <a:p>
            <a:pPr marL="180000" indent="-180000">
              <a:buSzPct val="55000"/>
              <a:buBlip>
                <a:blip r:embed="rId7">
                  <a:extLs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Утверждение документов СДС ИНТЕРГАЗСЕРТ, в том числе, правил сертификации и правил признания компетентности.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8C4F07C-AC02-4A52-9DC6-134E3F4695A8}"/>
              </a:ext>
            </a:extLst>
          </p:cNvPr>
          <p:cNvSpPr/>
          <p:nvPr/>
        </p:nvSpPr>
        <p:spPr>
          <a:xfrm>
            <a:off x="7118116" y="2450723"/>
            <a:ext cx="4974419" cy="1018219"/>
          </a:xfrm>
          <a:prstGeom prst="rect">
            <a:avLst/>
          </a:prstGeom>
        </p:spPr>
        <p:txBody>
          <a:bodyPr wrap="square" lIns="68570" tIns="34286" rIns="68570" bIns="34286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  <a:latin typeface="HeliosCond" panose="020B0500000000000000" pitchFamily="34" charset="-52"/>
              </a:rPr>
              <a:t>ВТОРОЙ УРОВЕНЬ УПРАВЛЕНИЯ</a:t>
            </a:r>
          </a:p>
          <a:p>
            <a:pPr marL="180000" indent="-180000">
              <a:spcBef>
                <a:spcPts val="150"/>
              </a:spcBef>
              <a:buSzPct val="55000"/>
              <a:buBlip>
                <a:blip r:embed="rId7">
                  <a:extLs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Реализация политики деятельности СДС ИНТЕРГАЗСЕРТ;</a:t>
            </a:r>
          </a:p>
          <a:p>
            <a:pPr marL="180000" indent="-180000">
              <a:buSzPct val="55000"/>
              <a:buBlip>
                <a:blip r:embed="rId7">
                  <a:extLs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Обеспечение взаимодействия со структурными подразделениями  ПАО «Газпром»;</a:t>
            </a:r>
          </a:p>
          <a:p>
            <a:pPr marL="180000" indent="-180000">
              <a:buSzPct val="55000"/>
              <a:buBlip>
                <a:blip r:embed="rId7">
                  <a:extLs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Контроль, мониторинг, внутренний аудит участников.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AAB5F25-F302-4908-A3BE-9680A9063637}"/>
              </a:ext>
            </a:extLst>
          </p:cNvPr>
          <p:cNvSpPr/>
          <p:nvPr/>
        </p:nvSpPr>
        <p:spPr>
          <a:xfrm>
            <a:off x="7118117" y="3579272"/>
            <a:ext cx="4974419" cy="833553"/>
          </a:xfrm>
          <a:prstGeom prst="rect">
            <a:avLst/>
          </a:prstGeom>
        </p:spPr>
        <p:txBody>
          <a:bodyPr wrap="square" lIns="68570" tIns="34286" rIns="68570" bIns="34286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  <a:latin typeface="HeliosCond" panose="020B0500000000000000" pitchFamily="34" charset="-52"/>
              </a:rPr>
              <a:t>ТРЕТИЙ УРОВЕНЬ УПРАВЛЕНИЯ</a:t>
            </a:r>
          </a:p>
          <a:p>
            <a:pPr marL="180000" indent="-180000">
              <a:spcBef>
                <a:spcPts val="225"/>
              </a:spcBef>
              <a:buSzPct val="55000"/>
              <a:buBlip>
                <a:blip r:embed="rId7">
                  <a:extLs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Формирование требований к компетентности участников;</a:t>
            </a:r>
          </a:p>
          <a:p>
            <a:pPr marL="180000" indent="-180000">
              <a:buSzPct val="55000"/>
              <a:buBlip>
                <a:blip r:embed="rId7">
                  <a:extLs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Признание компетентности участников СДС ИНТЕРГАЗСЕРТ;</a:t>
            </a:r>
          </a:p>
          <a:p>
            <a:pPr marL="180000" indent="-180000">
              <a:buSzPct val="55000"/>
              <a:buBlip>
                <a:blip r:embed="rId7">
                  <a:extLs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Методическое сопровождение деятельности участников.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29EA610-FBFE-4FD0-94E8-375E5621325A}"/>
              </a:ext>
            </a:extLst>
          </p:cNvPr>
          <p:cNvSpPr/>
          <p:nvPr/>
        </p:nvSpPr>
        <p:spPr>
          <a:xfrm>
            <a:off x="7118117" y="4946396"/>
            <a:ext cx="3605913" cy="807905"/>
          </a:xfrm>
          <a:prstGeom prst="rect">
            <a:avLst/>
          </a:prstGeom>
        </p:spPr>
        <p:txBody>
          <a:bodyPr wrap="square" lIns="68570" tIns="34286" rIns="68570" bIns="34286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  <a:latin typeface="HeliosCond" panose="020B0500000000000000" pitchFamily="34" charset="-52"/>
              </a:rPr>
              <a:t>ЧЕТВЕРТЫЙ УРОВЕНЬ УПРАВЛЕНИЯ</a:t>
            </a:r>
          </a:p>
          <a:p>
            <a:pPr marL="180000" indent="-180000">
              <a:buSzPct val="55000"/>
              <a:buBlip>
                <a:blip r:embed="rId7">
                  <a:extLs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Проведение работ по сертификации;</a:t>
            </a:r>
          </a:p>
          <a:p>
            <a:pPr marL="180000" indent="-180000">
              <a:buSzPct val="55000"/>
              <a:buBlip>
                <a:blip r:embed="rId7">
                  <a:extLs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Проведение испытаний;</a:t>
            </a:r>
          </a:p>
          <a:p>
            <a:pPr marL="180000" indent="-180000">
              <a:buSzPct val="55000"/>
              <a:buBlip>
                <a:blip r:embed="rId7">
                  <a:extLs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Контроль выданных сертификатов.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592BF641-F218-4C46-89DF-5E237E2E5103}"/>
              </a:ext>
            </a:extLst>
          </p:cNvPr>
          <p:cNvCxnSpPr>
            <a:cxnSpLocks/>
          </p:cNvCxnSpPr>
          <p:nvPr/>
        </p:nvCxnSpPr>
        <p:spPr>
          <a:xfrm>
            <a:off x="1060276" y="2401399"/>
            <a:ext cx="1103226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36AFB55C-7C7A-4B90-9787-D1453A31EA04}"/>
              </a:ext>
            </a:extLst>
          </p:cNvPr>
          <p:cNvCxnSpPr>
            <a:cxnSpLocks/>
          </p:cNvCxnSpPr>
          <p:nvPr/>
        </p:nvCxnSpPr>
        <p:spPr>
          <a:xfrm>
            <a:off x="1060276" y="3509877"/>
            <a:ext cx="1046628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46718839-84E5-4999-BB3A-D7DB89AC2982}"/>
              </a:ext>
            </a:extLst>
          </p:cNvPr>
          <p:cNvCxnSpPr>
            <a:cxnSpLocks/>
          </p:cNvCxnSpPr>
          <p:nvPr/>
        </p:nvCxnSpPr>
        <p:spPr>
          <a:xfrm>
            <a:off x="1060276" y="4475077"/>
            <a:ext cx="1036107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5C988579-E453-4E93-9184-35A31315B52D}"/>
              </a:ext>
            </a:extLst>
          </p:cNvPr>
          <p:cNvCxnSpPr>
            <a:cxnSpLocks/>
            <a:stCxn id="44" idx="2"/>
            <a:endCxn id="46" idx="0"/>
          </p:cNvCxnSpPr>
          <p:nvPr/>
        </p:nvCxnSpPr>
        <p:spPr>
          <a:xfrm>
            <a:off x="4760633" y="2953042"/>
            <a:ext cx="17867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Соединитель: уступ 66">
            <a:extLst>
              <a:ext uri="{FF2B5EF4-FFF2-40B4-BE49-F238E27FC236}">
                <a16:creationId xmlns:a16="http://schemas.microsoft.com/office/drawing/2014/main" id="{0CAE209E-AFC6-49BB-A07B-6CF0E0A3FD69}"/>
              </a:ext>
            </a:extLst>
          </p:cNvPr>
          <p:cNvCxnSpPr>
            <a:cxnSpLocks/>
            <a:stCxn id="46" idx="2"/>
            <a:endCxn id="48" idx="2"/>
          </p:cNvCxnSpPr>
          <p:nvPr/>
        </p:nvCxnSpPr>
        <p:spPr>
          <a:xfrm>
            <a:off x="6626686" y="2953042"/>
            <a:ext cx="6099" cy="1768748"/>
          </a:xfrm>
          <a:prstGeom prst="bentConnector3">
            <a:avLst>
              <a:gd name="adj1" fmla="val 467193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234F8CB-3E00-4D77-AF46-3B3B27ECF824}"/>
              </a:ext>
            </a:extLst>
          </p:cNvPr>
          <p:cNvSpPr txBox="1"/>
          <p:nvPr/>
        </p:nvSpPr>
        <p:spPr>
          <a:xfrm>
            <a:off x="2887008" y="443022"/>
            <a:ext cx="8202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HeliosCond" panose="020B0500000000000000" pitchFamily="34" charset="-52"/>
              </a:rPr>
              <a:t>Структура управления</a:t>
            </a:r>
            <a:r>
              <a:rPr lang="en-US" sz="2400" dirty="0">
                <a:solidFill>
                  <a:srgbClr val="0070C0"/>
                </a:solidFill>
                <a:latin typeface="HeliosCond" panose="020B0500000000000000" pitchFamily="34" charset="-52"/>
              </a:rPr>
              <a:t/>
            </a:r>
            <a:br>
              <a:rPr lang="en-US" sz="2400" dirty="0">
                <a:solidFill>
                  <a:srgbClr val="0070C0"/>
                </a:solidFill>
                <a:latin typeface="HeliosCond" panose="020B0500000000000000" pitchFamily="34" charset="-52"/>
              </a:rPr>
            </a:br>
            <a:r>
              <a:rPr lang="ru-RU" sz="2400" b="1" dirty="0">
                <a:solidFill>
                  <a:srgbClr val="0070C0"/>
                </a:solidFill>
                <a:latin typeface="HeliosCond" panose="020B0500000000000000" pitchFamily="34" charset="-52"/>
              </a:rPr>
              <a:t>СДС ИНТЕРГАЗСЕРТ</a:t>
            </a:r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949D848D-20F5-4187-9652-052DAAC71DC0}"/>
              </a:ext>
            </a:extLst>
          </p:cNvPr>
          <p:cNvGrpSpPr/>
          <p:nvPr/>
        </p:nvGrpSpPr>
        <p:grpSpPr>
          <a:xfrm>
            <a:off x="-5718" y="1400165"/>
            <a:ext cx="668318" cy="2352456"/>
            <a:chOff x="-5718" y="1400165"/>
            <a:chExt cx="668318" cy="2352456"/>
          </a:xfrm>
        </p:grpSpPr>
        <p:sp>
          <p:nvSpPr>
            <p:cNvPr id="56" name="Полилиния: фигура 55">
              <a:extLst>
                <a:ext uri="{FF2B5EF4-FFF2-40B4-BE49-F238E27FC236}">
                  <a16:creationId xmlns:a16="http://schemas.microsoft.com/office/drawing/2014/main" id="{260FF337-92DD-4A41-A084-6DB99431B8D1}"/>
                </a:ext>
              </a:extLst>
            </p:cNvPr>
            <p:cNvSpPr/>
            <p:nvPr/>
          </p:nvSpPr>
          <p:spPr>
            <a:xfrm>
              <a:off x="319634" y="1400165"/>
              <a:ext cx="342966" cy="2044199"/>
            </a:xfrm>
            <a:custGeom>
              <a:avLst/>
              <a:gdLst>
                <a:gd name="connsiteX0" fmla="*/ 0 w 342966"/>
                <a:gd name="connsiteY0" fmla="*/ 0 h 2044199"/>
                <a:gd name="connsiteX1" fmla="*/ 342966 w 342966"/>
                <a:gd name="connsiteY1" fmla="*/ 0 h 2044199"/>
                <a:gd name="connsiteX2" fmla="*/ 342966 w 342966"/>
                <a:gd name="connsiteY2" fmla="*/ 1701233 h 2044199"/>
                <a:gd name="connsiteX3" fmla="*/ 0 w 342966"/>
                <a:gd name="connsiteY3" fmla="*/ 2044199 h 204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66" h="2044199">
                  <a:moveTo>
                    <a:pt x="0" y="0"/>
                  </a:moveTo>
                  <a:lnTo>
                    <a:pt x="342966" y="0"/>
                  </a:lnTo>
                  <a:lnTo>
                    <a:pt x="342966" y="1701233"/>
                  </a:lnTo>
                  <a:lnTo>
                    <a:pt x="0" y="2044199"/>
                  </a:lnTo>
                  <a:close/>
                </a:path>
              </a:pathLst>
            </a:custGeom>
            <a:solidFill>
              <a:srgbClr val="CCCCCC"/>
            </a:solidFill>
            <a:ln w="515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57" name="Полилиния: фигура 56">
              <a:extLst>
                <a:ext uri="{FF2B5EF4-FFF2-40B4-BE49-F238E27FC236}">
                  <a16:creationId xmlns:a16="http://schemas.microsoft.com/office/drawing/2014/main" id="{B24BD14C-76FB-4A9F-8594-FF4C7664D816}"/>
                </a:ext>
              </a:extLst>
            </p:cNvPr>
            <p:cNvSpPr/>
            <p:nvPr userDrawn="1"/>
          </p:nvSpPr>
          <p:spPr>
            <a:xfrm>
              <a:off x="635" y="2827577"/>
              <a:ext cx="330523" cy="925044"/>
            </a:xfrm>
            <a:custGeom>
              <a:avLst/>
              <a:gdLst>
                <a:gd name="connsiteX0" fmla="*/ 330523 w 330523"/>
                <a:gd name="connsiteY0" fmla="*/ 0 h 925044"/>
                <a:gd name="connsiteX1" fmla="*/ 330523 w 330523"/>
                <a:gd name="connsiteY1" fmla="*/ 608176 h 925044"/>
                <a:gd name="connsiteX2" fmla="*/ 0 w 330523"/>
                <a:gd name="connsiteY2" fmla="*/ 925044 h 925044"/>
                <a:gd name="connsiteX3" fmla="*/ 0 w 330523"/>
                <a:gd name="connsiteY3" fmla="*/ 318820 h 92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523" h="925044">
                  <a:moveTo>
                    <a:pt x="330523" y="0"/>
                  </a:moveTo>
                  <a:lnTo>
                    <a:pt x="330523" y="608176"/>
                  </a:lnTo>
                  <a:lnTo>
                    <a:pt x="0" y="925044"/>
                  </a:lnTo>
                  <a:lnTo>
                    <a:pt x="0" y="318820"/>
                  </a:lnTo>
                  <a:close/>
                </a:path>
              </a:pathLst>
            </a:custGeom>
            <a:solidFill>
              <a:srgbClr val="B3B3B3"/>
            </a:solidFill>
            <a:ln w="52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58" name="Полилиния: фигура 57">
              <a:extLst>
                <a:ext uri="{FF2B5EF4-FFF2-40B4-BE49-F238E27FC236}">
                  <a16:creationId xmlns:a16="http://schemas.microsoft.com/office/drawing/2014/main" id="{7B28FDA8-2D6A-48D7-98D0-8328AB5AA7E7}"/>
                </a:ext>
              </a:extLst>
            </p:cNvPr>
            <p:cNvSpPr/>
            <p:nvPr userDrawn="1"/>
          </p:nvSpPr>
          <p:spPr>
            <a:xfrm>
              <a:off x="-5718" y="1400165"/>
              <a:ext cx="335735" cy="1816313"/>
            </a:xfrm>
            <a:custGeom>
              <a:avLst/>
              <a:gdLst>
                <a:gd name="connsiteX0" fmla="*/ 1073 w 335735"/>
                <a:gd name="connsiteY0" fmla="*/ 0 h 1816313"/>
                <a:gd name="connsiteX1" fmla="*/ 335735 w 335735"/>
                <a:gd name="connsiteY1" fmla="*/ 0 h 1816313"/>
                <a:gd name="connsiteX2" fmla="*/ 335735 w 335735"/>
                <a:gd name="connsiteY2" fmla="*/ 1482483 h 1816313"/>
                <a:gd name="connsiteX3" fmla="*/ 0 w 335735"/>
                <a:gd name="connsiteY3" fmla="*/ 1816313 h 181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735" h="1816313">
                  <a:moveTo>
                    <a:pt x="1073" y="0"/>
                  </a:moveTo>
                  <a:lnTo>
                    <a:pt x="335735" y="0"/>
                  </a:lnTo>
                  <a:lnTo>
                    <a:pt x="335735" y="1482483"/>
                  </a:lnTo>
                  <a:lnTo>
                    <a:pt x="0" y="1816313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50000"/>
                  </a:schemeClr>
                </a:gs>
                <a:gs pos="0">
                  <a:srgbClr val="0070C0"/>
                </a:gs>
              </a:gsLst>
              <a:lin ang="5400000" scaled="1"/>
            </a:gradFill>
            <a:ln w="6328" cap="flat">
              <a:noFill/>
              <a:prstDash val="solid"/>
              <a:miter/>
            </a:ln>
            <a:effectLst/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547511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 descr="Изображение выглядит как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683C64B1-0F6C-4891-92C5-E10B714BC4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18" y="1400164"/>
            <a:ext cx="2602187" cy="4704108"/>
          </a:xfrm>
          <a:custGeom>
            <a:avLst/>
            <a:gdLst>
              <a:gd name="connsiteX0" fmla="*/ 0 w 2602187"/>
              <a:gd name="connsiteY0" fmla="*/ 0 h 4704108"/>
              <a:gd name="connsiteX1" fmla="*/ 2602187 w 2602187"/>
              <a:gd name="connsiteY1" fmla="*/ 0 h 4704108"/>
              <a:gd name="connsiteX2" fmla="*/ 2602187 w 2602187"/>
              <a:gd name="connsiteY2" fmla="*/ 2 h 4704108"/>
              <a:gd name="connsiteX3" fmla="*/ 2602187 w 2602187"/>
              <a:gd name="connsiteY3" fmla="*/ 4704108 h 4704108"/>
              <a:gd name="connsiteX4" fmla="*/ 8127 w 2602187"/>
              <a:gd name="connsiteY4" fmla="*/ 4704108 h 4704108"/>
              <a:gd name="connsiteX5" fmla="*/ 7623 w 2602187"/>
              <a:gd name="connsiteY5" fmla="*/ 4704108 h 4704108"/>
              <a:gd name="connsiteX6" fmla="*/ 0 w 2602187"/>
              <a:gd name="connsiteY6" fmla="*/ 4704108 h 470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2187" h="4704108">
                <a:moveTo>
                  <a:pt x="0" y="0"/>
                </a:moveTo>
                <a:lnTo>
                  <a:pt x="2602187" y="0"/>
                </a:lnTo>
                <a:lnTo>
                  <a:pt x="2602187" y="2"/>
                </a:lnTo>
                <a:lnTo>
                  <a:pt x="2602187" y="4704108"/>
                </a:lnTo>
                <a:lnTo>
                  <a:pt x="8127" y="4704108"/>
                </a:lnTo>
                <a:lnTo>
                  <a:pt x="7623" y="4704108"/>
                </a:lnTo>
                <a:lnTo>
                  <a:pt x="0" y="4704108"/>
                </a:lnTo>
                <a:close/>
              </a:path>
            </a:pathLst>
          </a:cu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C5E9868-14EB-4246-A3BF-506756DBDFF5}"/>
              </a:ext>
            </a:extLst>
          </p:cNvPr>
          <p:cNvSpPr/>
          <p:nvPr/>
        </p:nvSpPr>
        <p:spPr>
          <a:xfrm rot="10800000">
            <a:off x="-5718" y="1400164"/>
            <a:ext cx="2602187" cy="470410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 w="16356" cap="flat">
            <a:noFill/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endParaRPr lang="ru-RU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73D289-2380-4CD7-8FE2-5A3A0C9A48A5}"/>
              </a:ext>
            </a:extLst>
          </p:cNvPr>
          <p:cNvSpPr txBox="1"/>
          <p:nvPr/>
        </p:nvSpPr>
        <p:spPr>
          <a:xfrm>
            <a:off x="2887008" y="443022"/>
            <a:ext cx="8202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HeliosCond" panose="020B0500000000000000" pitchFamily="34" charset="-52"/>
              </a:rPr>
              <a:t>Документы</a:t>
            </a:r>
            <a:r>
              <a:rPr lang="en-US" sz="2400" dirty="0">
                <a:solidFill>
                  <a:srgbClr val="0070C0"/>
                </a:solidFill>
                <a:latin typeface="HeliosCond" panose="020B0500000000000000" pitchFamily="34" charset="-52"/>
              </a:rPr>
              <a:t/>
            </a:r>
            <a:br>
              <a:rPr lang="en-US" sz="2400" dirty="0">
                <a:solidFill>
                  <a:srgbClr val="0070C0"/>
                </a:solidFill>
                <a:latin typeface="HeliosCond" panose="020B0500000000000000" pitchFamily="34" charset="-52"/>
              </a:rPr>
            </a:br>
            <a:r>
              <a:rPr lang="ru-RU" sz="2400" b="1" dirty="0">
                <a:solidFill>
                  <a:srgbClr val="0070C0"/>
                </a:solidFill>
                <a:latin typeface="HeliosCond" panose="020B0500000000000000" pitchFamily="34" charset="-52"/>
              </a:rPr>
              <a:t>СДС ИНТЕРГАЗСЕРТ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15EBED-C025-4D98-98FB-28BE2E4D6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93334" y="514905"/>
            <a:ext cx="491849" cy="648670"/>
          </a:xfrm>
          <a:prstGeom prst="rect">
            <a:avLst/>
          </a:prstGeom>
        </p:spPr>
      </p:pic>
      <p:sp>
        <p:nvSpPr>
          <p:cNvPr id="12" name="Прямоугольный треугольник 11">
            <a:extLst>
              <a:ext uri="{FF2B5EF4-FFF2-40B4-BE49-F238E27FC236}">
                <a16:creationId xmlns:a16="http://schemas.microsoft.com/office/drawing/2014/main" id="{5E5125E8-2865-4A7F-92C5-F0D978097974}"/>
              </a:ext>
            </a:extLst>
          </p:cNvPr>
          <p:cNvSpPr/>
          <p:nvPr/>
        </p:nvSpPr>
        <p:spPr>
          <a:xfrm rot="5400000">
            <a:off x="1085850" y="2430916"/>
            <a:ext cx="1766868" cy="1766868"/>
          </a:xfrm>
          <a:prstGeom prst="rtTriangle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67C9E0-3BA3-4A85-A8FA-D6757E05787B}"/>
              </a:ext>
            </a:extLst>
          </p:cNvPr>
          <p:cNvSpPr txBox="1"/>
          <p:nvPr/>
        </p:nvSpPr>
        <p:spPr>
          <a:xfrm>
            <a:off x="6334762" y="2384616"/>
            <a:ext cx="4523738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ru-RU" sz="1600" dirty="0">
                <a:latin typeface="HeliosCond" panose="020B0500000000000000" pitchFamily="34" charset="-52"/>
              </a:rPr>
              <a:t>Основополагающие документы системы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A6559F-AA40-4956-9625-6FDB093DA8C4}"/>
              </a:ext>
            </a:extLst>
          </p:cNvPr>
          <p:cNvSpPr txBox="1"/>
          <p:nvPr/>
        </p:nvSpPr>
        <p:spPr>
          <a:xfrm>
            <a:off x="6334762" y="2907179"/>
            <a:ext cx="4968238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ru-RU" sz="1600" dirty="0">
                <a:latin typeface="HeliosCond" panose="020B0500000000000000" pitchFamily="34" charset="-52"/>
              </a:rPr>
              <a:t>Документы, устанавливающие требования </a:t>
            </a:r>
            <a:br>
              <a:rPr lang="ru-RU" sz="1600" dirty="0">
                <a:latin typeface="HeliosCond" panose="020B0500000000000000" pitchFamily="34" charset="-52"/>
              </a:rPr>
            </a:br>
            <a:r>
              <a:rPr lang="ru-RU" sz="1600" dirty="0">
                <a:latin typeface="HeliosCond" panose="020B0500000000000000" pitchFamily="34" charset="-52"/>
              </a:rPr>
              <a:t>к участникам системы и порядку их признания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62E498-6585-4091-A6EC-EF642FF1021D}"/>
              </a:ext>
            </a:extLst>
          </p:cNvPr>
          <p:cNvSpPr txBox="1"/>
          <p:nvPr/>
        </p:nvSpPr>
        <p:spPr>
          <a:xfrm>
            <a:off x="6334762" y="3675963"/>
            <a:ext cx="4523738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ru-RU" sz="1600" dirty="0">
                <a:latin typeface="HeliosCond" panose="020B0500000000000000" pitchFamily="34" charset="-52"/>
              </a:rPr>
              <a:t>Документы, устанавливающие требования </a:t>
            </a:r>
            <a:br>
              <a:rPr lang="ru-RU" sz="1600" dirty="0">
                <a:latin typeface="HeliosCond" panose="020B0500000000000000" pitchFamily="34" charset="-52"/>
              </a:rPr>
            </a:br>
            <a:r>
              <a:rPr lang="ru-RU" sz="1600" dirty="0">
                <a:latin typeface="HeliosCond" panose="020B0500000000000000" pitchFamily="34" charset="-52"/>
              </a:rPr>
              <a:t>к процедурам оценки соответствия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BC7E86-4A98-4967-9C3C-CBE7A8D530AF}"/>
              </a:ext>
            </a:extLst>
          </p:cNvPr>
          <p:cNvSpPr txBox="1"/>
          <p:nvPr/>
        </p:nvSpPr>
        <p:spPr>
          <a:xfrm>
            <a:off x="6334762" y="4444747"/>
            <a:ext cx="4523738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ru-RU" sz="1600" dirty="0">
                <a:latin typeface="HeliosCond" panose="020B0500000000000000" pitchFamily="34" charset="-52"/>
              </a:rPr>
              <a:t>Методические указания и рекомендации</a:t>
            </a:r>
          </a:p>
        </p:txBody>
      </p:sp>
      <p:sp>
        <p:nvSpPr>
          <p:cNvPr id="22" name="Шестиугольник 21">
            <a:extLst>
              <a:ext uri="{FF2B5EF4-FFF2-40B4-BE49-F238E27FC236}">
                <a16:creationId xmlns:a16="http://schemas.microsoft.com/office/drawing/2014/main" id="{40C33A2D-2DA6-4C5E-B590-0E76B2FC8E55}"/>
              </a:ext>
            </a:extLst>
          </p:cNvPr>
          <p:cNvSpPr/>
          <p:nvPr/>
        </p:nvSpPr>
        <p:spPr>
          <a:xfrm>
            <a:off x="5929146" y="2414717"/>
            <a:ext cx="329684" cy="284210"/>
          </a:xfrm>
          <a:prstGeom prst="hexagon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1400">
                <a:solidFill>
                  <a:srgbClr val="0078C1"/>
                </a:solidFill>
                <a:latin typeface="HeliosCond" panose="020B0500000000000000" pitchFamily="34" charset="-52"/>
              </a:rPr>
              <a:t>1</a:t>
            </a:r>
          </a:p>
        </p:txBody>
      </p:sp>
      <p:sp>
        <p:nvSpPr>
          <p:cNvPr id="23" name="Шестиугольник 22">
            <a:extLst>
              <a:ext uri="{FF2B5EF4-FFF2-40B4-BE49-F238E27FC236}">
                <a16:creationId xmlns:a16="http://schemas.microsoft.com/office/drawing/2014/main" id="{EEF4533E-5A54-4DC2-97BA-0C628E10FB85}"/>
              </a:ext>
            </a:extLst>
          </p:cNvPr>
          <p:cNvSpPr/>
          <p:nvPr/>
        </p:nvSpPr>
        <p:spPr>
          <a:xfrm>
            <a:off x="5929146" y="3048017"/>
            <a:ext cx="329684" cy="284210"/>
          </a:xfrm>
          <a:prstGeom prst="hexagon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1400">
                <a:solidFill>
                  <a:srgbClr val="0078C1"/>
                </a:solidFill>
                <a:latin typeface="HeliosCond" panose="020B0500000000000000" pitchFamily="34" charset="-52"/>
              </a:rPr>
              <a:t>2</a:t>
            </a:r>
          </a:p>
        </p:txBody>
      </p:sp>
      <p:sp>
        <p:nvSpPr>
          <p:cNvPr id="24" name="Шестиугольник 23">
            <a:extLst>
              <a:ext uri="{FF2B5EF4-FFF2-40B4-BE49-F238E27FC236}">
                <a16:creationId xmlns:a16="http://schemas.microsoft.com/office/drawing/2014/main" id="{B6CDD18E-D866-4315-AD0B-44D20B73CDEC}"/>
              </a:ext>
            </a:extLst>
          </p:cNvPr>
          <p:cNvSpPr/>
          <p:nvPr/>
        </p:nvSpPr>
        <p:spPr>
          <a:xfrm>
            <a:off x="5929146" y="4478015"/>
            <a:ext cx="329684" cy="284210"/>
          </a:xfrm>
          <a:prstGeom prst="hexagon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1400">
                <a:solidFill>
                  <a:srgbClr val="0078C1"/>
                </a:solidFill>
                <a:latin typeface="HeliosCond" panose="020B0500000000000000" pitchFamily="34" charset="-52"/>
              </a:rPr>
              <a:t>4</a:t>
            </a:r>
          </a:p>
        </p:txBody>
      </p:sp>
      <p:sp>
        <p:nvSpPr>
          <p:cNvPr id="25" name="Шестиугольник 24">
            <a:extLst>
              <a:ext uri="{FF2B5EF4-FFF2-40B4-BE49-F238E27FC236}">
                <a16:creationId xmlns:a16="http://schemas.microsoft.com/office/drawing/2014/main" id="{C64CA0E6-E0F3-47F6-88CD-F4D6874BAC3A}"/>
              </a:ext>
            </a:extLst>
          </p:cNvPr>
          <p:cNvSpPr/>
          <p:nvPr/>
        </p:nvSpPr>
        <p:spPr>
          <a:xfrm>
            <a:off x="5929146" y="3825365"/>
            <a:ext cx="329684" cy="284210"/>
          </a:xfrm>
          <a:prstGeom prst="hexagon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1400">
                <a:solidFill>
                  <a:srgbClr val="0078C1"/>
                </a:solidFill>
                <a:latin typeface="HeliosCond" panose="020B0500000000000000" pitchFamily="34" charset="-52"/>
              </a:rPr>
              <a:t>3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3A9A0054-F083-4AFF-9A96-DD2B1974BE33}"/>
              </a:ext>
            </a:extLst>
          </p:cNvPr>
          <p:cNvCxnSpPr>
            <a:cxnSpLocks/>
            <a:endCxn id="23" idx="3"/>
          </p:cNvCxnSpPr>
          <p:nvPr/>
        </p:nvCxnSpPr>
        <p:spPr>
          <a:xfrm>
            <a:off x="4893945" y="3188025"/>
            <a:ext cx="1035201" cy="20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E711BB52-4E83-42CC-BC8A-1233D4BB57D3}"/>
              </a:ext>
            </a:extLst>
          </p:cNvPr>
          <p:cNvCxnSpPr>
            <a:cxnSpLocks/>
            <a:endCxn id="25" idx="3"/>
          </p:cNvCxnSpPr>
          <p:nvPr/>
        </p:nvCxnSpPr>
        <p:spPr>
          <a:xfrm>
            <a:off x="4893945" y="3967470"/>
            <a:ext cx="10352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олилиния: фигура 38">
            <a:extLst>
              <a:ext uri="{FF2B5EF4-FFF2-40B4-BE49-F238E27FC236}">
                <a16:creationId xmlns:a16="http://schemas.microsoft.com/office/drawing/2014/main" id="{5546C5A7-9438-477C-8582-0398CF94377F}"/>
              </a:ext>
            </a:extLst>
          </p:cNvPr>
          <p:cNvSpPr/>
          <p:nvPr/>
        </p:nvSpPr>
        <p:spPr>
          <a:xfrm>
            <a:off x="3571240" y="1900576"/>
            <a:ext cx="2524760" cy="509884"/>
          </a:xfrm>
          <a:custGeom>
            <a:avLst/>
            <a:gdLst>
              <a:gd name="connsiteX0" fmla="*/ 0 w 2291080"/>
              <a:gd name="connsiteY0" fmla="*/ 248920 h 401320"/>
              <a:gd name="connsiteX1" fmla="*/ 0 w 2291080"/>
              <a:gd name="connsiteY1" fmla="*/ 0 h 401320"/>
              <a:gd name="connsiteX2" fmla="*/ 2291080 w 2291080"/>
              <a:gd name="connsiteY2" fmla="*/ 0 h 401320"/>
              <a:gd name="connsiteX3" fmla="*/ 2291080 w 2291080"/>
              <a:gd name="connsiteY3" fmla="*/ 401320 h 401320"/>
              <a:gd name="connsiteX0" fmla="*/ 0 w 2291080"/>
              <a:gd name="connsiteY0" fmla="*/ 282906 h 401320"/>
              <a:gd name="connsiteX1" fmla="*/ 0 w 2291080"/>
              <a:gd name="connsiteY1" fmla="*/ 0 h 401320"/>
              <a:gd name="connsiteX2" fmla="*/ 2291080 w 2291080"/>
              <a:gd name="connsiteY2" fmla="*/ 0 h 401320"/>
              <a:gd name="connsiteX3" fmla="*/ 2291080 w 2291080"/>
              <a:gd name="connsiteY3" fmla="*/ 401320 h 401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080" h="401320">
                <a:moveTo>
                  <a:pt x="0" y="282906"/>
                </a:moveTo>
                <a:lnTo>
                  <a:pt x="0" y="0"/>
                </a:lnTo>
                <a:lnTo>
                  <a:pt x="2291080" y="0"/>
                </a:lnTo>
                <a:lnTo>
                  <a:pt x="2291080" y="40132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олилиния: фигура 40">
            <a:extLst>
              <a:ext uri="{FF2B5EF4-FFF2-40B4-BE49-F238E27FC236}">
                <a16:creationId xmlns:a16="http://schemas.microsoft.com/office/drawing/2014/main" id="{12055246-87F0-43EC-B165-C672DA94E36C}"/>
              </a:ext>
            </a:extLst>
          </p:cNvPr>
          <p:cNvSpPr/>
          <p:nvPr/>
        </p:nvSpPr>
        <p:spPr>
          <a:xfrm flipV="1">
            <a:off x="3571240" y="4769639"/>
            <a:ext cx="2524760" cy="659744"/>
          </a:xfrm>
          <a:custGeom>
            <a:avLst/>
            <a:gdLst>
              <a:gd name="connsiteX0" fmla="*/ 0 w 2291080"/>
              <a:gd name="connsiteY0" fmla="*/ 248920 h 401320"/>
              <a:gd name="connsiteX1" fmla="*/ 0 w 2291080"/>
              <a:gd name="connsiteY1" fmla="*/ 0 h 401320"/>
              <a:gd name="connsiteX2" fmla="*/ 2291080 w 2291080"/>
              <a:gd name="connsiteY2" fmla="*/ 0 h 401320"/>
              <a:gd name="connsiteX3" fmla="*/ 2291080 w 2291080"/>
              <a:gd name="connsiteY3" fmla="*/ 401320 h 401320"/>
              <a:gd name="connsiteX0" fmla="*/ 0 w 2291080"/>
              <a:gd name="connsiteY0" fmla="*/ 282906 h 401320"/>
              <a:gd name="connsiteX1" fmla="*/ 0 w 2291080"/>
              <a:gd name="connsiteY1" fmla="*/ 0 h 401320"/>
              <a:gd name="connsiteX2" fmla="*/ 2291080 w 2291080"/>
              <a:gd name="connsiteY2" fmla="*/ 0 h 401320"/>
              <a:gd name="connsiteX3" fmla="*/ 2291080 w 2291080"/>
              <a:gd name="connsiteY3" fmla="*/ 401320 h 401320"/>
              <a:gd name="connsiteX0" fmla="*/ 0 w 2291080"/>
              <a:gd name="connsiteY0" fmla="*/ 282906 h 519272"/>
              <a:gd name="connsiteX1" fmla="*/ 0 w 2291080"/>
              <a:gd name="connsiteY1" fmla="*/ 0 h 519272"/>
              <a:gd name="connsiteX2" fmla="*/ 2291080 w 2291080"/>
              <a:gd name="connsiteY2" fmla="*/ 0 h 519272"/>
              <a:gd name="connsiteX3" fmla="*/ 2291080 w 2291080"/>
              <a:gd name="connsiteY3" fmla="*/ 519272 h 51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080" h="519272">
                <a:moveTo>
                  <a:pt x="0" y="282906"/>
                </a:moveTo>
                <a:lnTo>
                  <a:pt x="0" y="0"/>
                </a:lnTo>
                <a:lnTo>
                  <a:pt x="2291080" y="0"/>
                </a:lnTo>
                <a:lnTo>
                  <a:pt x="2291080" y="519272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C7FE1C-5545-4534-B730-4E9F3B8A0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2419" y="2254019"/>
            <a:ext cx="5042244" cy="3058410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DE3809DB-D85D-4B83-920F-42C786250820}"/>
              </a:ext>
            </a:extLst>
          </p:cNvPr>
          <p:cNvGrpSpPr/>
          <p:nvPr/>
        </p:nvGrpSpPr>
        <p:grpSpPr>
          <a:xfrm>
            <a:off x="-5718" y="1400165"/>
            <a:ext cx="668318" cy="2352456"/>
            <a:chOff x="-5718" y="1400165"/>
            <a:chExt cx="668318" cy="2352456"/>
          </a:xfrm>
        </p:grpSpPr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id="{A14C1FE1-C3F5-4C3A-B25E-7ACCBA0A4AC2}"/>
                </a:ext>
              </a:extLst>
            </p:cNvPr>
            <p:cNvSpPr/>
            <p:nvPr/>
          </p:nvSpPr>
          <p:spPr>
            <a:xfrm>
              <a:off x="319634" y="1400165"/>
              <a:ext cx="342966" cy="2044199"/>
            </a:xfrm>
            <a:custGeom>
              <a:avLst/>
              <a:gdLst>
                <a:gd name="connsiteX0" fmla="*/ 0 w 342966"/>
                <a:gd name="connsiteY0" fmla="*/ 0 h 2044199"/>
                <a:gd name="connsiteX1" fmla="*/ 342966 w 342966"/>
                <a:gd name="connsiteY1" fmla="*/ 0 h 2044199"/>
                <a:gd name="connsiteX2" fmla="*/ 342966 w 342966"/>
                <a:gd name="connsiteY2" fmla="*/ 1701233 h 2044199"/>
                <a:gd name="connsiteX3" fmla="*/ 0 w 342966"/>
                <a:gd name="connsiteY3" fmla="*/ 2044199 h 204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66" h="2044199">
                  <a:moveTo>
                    <a:pt x="0" y="0"/>
                  </a:moveTo>
                  <a:lnTo>
                    <a:pt x="342966" y="0"/>
                  </a:lnTo>
                  <a:lnTo>
                    <a:pt x="342966" y="1701233"/>
                  </a:lnTo>
                  <a:lnTo>
                    <a:pt x="0" y="2044199"/>
                  </a:lnTo>
                  <a:close/>
                </a:path>
              </a:pathLst>
            </a:custGeom>
            <a:solidFill>
              <a:srgbClr val="CCCCCC"/>
            </a:solidFill>
            <a:ln w="515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id="{AAA50D6C-CFF5-4FF0-8A5F-C81E91833C1E}"/>
                </a:ext>
              </a:extLst>
            </p:cNvPr>
            <p:cNvSpPr/>
            <p:nvPr userDrawn="1"/>
          </p:nvSpPr>
          <p:spPr>
            <a:xfrm>
              <a:off x="635" y="2827577"/>
              <a:ext cx="330523" cy="925044"/>
            </a:xfrm>
            <a:custGeom>
              <a:avLst/>
              <a:gdLst>
                <a:gd name="connsiteX0" fmla="*/ 330523 w 330523"/>
                <a:gd name="connsiteY0" fmla="*/ 0 h 925044"/>
                <a:gd name="connsiteX1" fmla="*/ 330523 w 330523"/>
                <a:gd name="connsiteY1" fmla="*/ 608176 h 925044"/>
                <a:gd name="connsiteX2" fmla="*/ 0 w 330523"/>
                <a:gd name="connsiteY2" fmla="*/ 925044 h 925044"/>
                <a:gd name="connsiteX3" fmla="*/ 0 w 330523"/>
                <a:gd name="connsiteY3" fmla="*/ 318820 h 92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523" h="925044">
                  <a:moveTo>
                    <a:pt x="330523" y="0"/>
                  </a:moveTo>
                  <a:lnTo>
                    <a:pt x="330523" y="608176"/>
                  </a:lnTo>
                  <a:lnTo>
                    <a:pt x="0" y="925044"/>
                  </a:lnTo>
                  <a:lnTo>
                    <a:pt x="0" y="318820"/>
                  </a:lnTo>
                  <a:close/>
                </a:path>
              </a:pathLst>
            </a:custGeom>
            <a:solidFill>
              <a:srgbClr val="B3B3B3"/>
            </a:solidFill>
            <a:ln w="52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id="{F01C010C-1E35-4B35-8AC0-DAE3DEA76947}"/>
                </a:ext>
              </a:extLst>
            </p:cNvPr>
            <p:cNvSpPr/>
            <p:nvPr userDrawn="1"/>
          </p:nvSpPr>
          <p:spPr>
            <a:xfrm>
              <a:off x="-5718" y="1400165"/>
              <a:ext cx="335735" cy="1816313"/>
            </a:xfrm>
            <a:custGeom>
              <a:avLst/>
              <a:gdLst>
                <a:gd name="connsiteX0" fmla="*/ 1073 w 335735"/>
                <a:gd name="connsiteY0" fmla="*/ 0 h 1816313"/>
                <a:gd name="connsiteX1" fmla="*/ 335735 w 335735"/>
                <a:gd name="connsiteY1" fmla="*/ 0 h 1816313"/>
                <a:gd name="connsiteX2" fmla="*/ 335735 w 335735"/>
                <a:gd name="connsiteY2" fmla="*/ 1482483 h 1816313"/>
                <a:gd name="connsiteX3" fmla="*/ 0 w 335735"/>
                <a:gd name="connsiteY3" fmla="*/ 1816313 h 181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735" h="1816313">
                  <a:moveTo>
                    <a:pt x="1073" y="0"/>
                  </a:moveTo>
                  <a:lnTo>
                    <a:pt x="335735" y="0"/>
                  </a:lnTo>
                  <a:lnTo>
                    <a:pt x="335735" y="1482483"/>
                  </a:lnTo>
                  <a:lnTo>
                    <a:pt x="0" y="1816313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50000"/>
                  </a:schemeClr>
                </a:gs>
                <a:gs pos="0">
                  <a:srgbClr val="0070C0"/>
                </a:gs>
              </a:gsLst>
              <a:lin ang="5400000" scaled="1"/>
            </a:gradFill>
            <a:ln w="6328" cap="flat">
              <a:noFill/>
              <a:prstDash val="solid"/>
              <a:miter/>
            </a:ln>
            <a:effectLst/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543595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80668956-BBEB-4055-B1A5-852E7D91A9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400163"/>
            <a:ext cx="12192000" cy="2335384"/>
          </a:xfrm>
          <a:custGeom>
            <a:avLst/>
            <a:gdLst>
              <a:gd name="connsiteX0" fmla="*/ 0 w 12192000"/>
              <a:gd name="connsiteY0" fmla="*/ 0 h 2335384"/>
              <a:gd name="connsiteX1" fmla="*/ 12191999 w 12192000"/>
              <a:gd name="connsiteY1" fmla="*/ 0 h 2335384"/>
              <a:gd name="connsiteX2" fmla="*/ 12191999 w 12192000"/>
              <a:gd name="connsiteY2" fmla="*/ 1 h 2335384"/>
              <a:gd name="connsiteX3" fmla="*/ 12192000 w 12192000"/>
              <a:gd name="connsiteY3" fmla="*/ 1 h 2335384"/>
              <a:gd name="connsiteX4" fmla="*/ 12192000 w 12192000"/>
              <a:gd name="connsiteY4" fmla="*/ 1705172 h 2335384"/>
              <a:gd name="connsiteX5" fmla="*/ 12191999 w 12192000"/>
              <a:gd name="connsiteY5" fmla="*/ 1705173 h 2335384"/>
              <a:gd name="connsiteX6" fmla="*/ 12191999 w 12192000"/>
              <a:gd name="connsiteY6" fmla="*/ 2334810 h 2335384"/>
              <a:gd name="connsiteX7" fmla="*/ 11548052 w 12192000"/>
              <a:gd name="connsiteY7" fmla="*/ 2334810 h 2335384"/>
              <a:gd name="connsiteX8" fmla="*/ 11547465 w 12192000"/>
              <a:gd name="connsiteY8" fmla="*/ 2335384 h 2335384"/>
              <a:gd name="connsiteX9" fmla="*/ 13010 w 12192000"/>
              <a:gd name="connsiteY9" fmla="*/ 2335384 h 2335384"/>
              <a:gd name="connsiteX10" fmla="*/ 13010 w 12192000"/>
              <a:gd name="connsiteY10" fmla="*/ 2334844 h 2335384"/>
              <a:gd name="connsiteX11" fmla="*/ 13045 w 12192000"/>
              <a:gd name="connsiteY11" fmla="*/ 2334810 h 2335384"/>
              <a:gd name="connsiteX12" fmla="*/ 0 w 12192000"/>
              <a:gd name="connsiteY12" fmla="*/ 2334810 h 2335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2335384">
                <a:moveTo>
                  <a:pt x="0" y="0"/>
                </a:moveTo>
                <a:lnTo>
                  <a:pt x="12191999" y="0"/>
                </a:lnTo>
                <a:lnTo>
                  <a:pt x="12191999" y="1"/>
                </a:lnTo>
                <a:lnTo>
                  <a:pt x="12192000" y="1"/>
                </a:lnTo>
                <a:lnTo>
                  <a:pt x="12192000" y="1705172"/>
                </a:lnTo>
                <a:lnTo>
                  <a:pt x="12191999" y="1705173"/>
                </a:lnTo>
                <a:lnTo>
                  <a:pt x="12191999" y="2334810"/>
                </a:lnTo>
                <a:lnTo>
                  <a:pt x="11548052" y="2334810"/>
                </a:lnTo>
                <a:lnTo>
                  <a:pt x="11547465" y="2335384"/>
                </a:lnTo>
                <a:lnTo>
                  <a:pt x="13010" y="2335384"/>
                </a:lnTo>
                <a:lnTo>
                  <a:pt x="13010" y="2334844"/>
                </a:lnTo>
                <a:lnTo>
                  <a:pt x="13045" y="2334810"/>
                </a:lnTo>
                <a:lnTo>
                  <a:pt x="0" y="2334810"/>
                </a:lnTo>
                <a:close/>
              </a:path>
            </a:pathLst>
          </a:cu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DDE5A8-5193-45A3-8A09-237FCE0B2AF3}"/>
              </a:ext>
            </a:extLst>
          </p:cNvPr>
          <p:cNvSpPr/>
          <p:nvPr/>
        </p:nvSpPr>
        <p:spPr>
          <a:xfrm rot="10800000">
            <a:off x="-5719" y="1400164"/>
            <a:ext cx="12197718" cy="233481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8000">
                <a:schemeClr val="bg1"/>
              </a:gs>
            </a:gsLst>
            <a:lin ang="5400000" scaled="1"/>
          </a:gradFill>
          <a:ln w="16356" cap="flat">
            <a:noFill/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endParaRPr lang="ru-RU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030DDE-9E67-4AEA-819B-19B7FA10DA0C}"/>
              </a:ext>
            </a:extLst>
          </p:cNvPr>
          <p:cNvSpPr txBox="1"/>
          <p:nvPr/>
        </p:nvSpPr>
        <p:spPr>
          <a:xfrm>
            <a:off x="2887008" y="443022"/>
            <a:ext cx="8202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HeliosCond" panose="020B0500000000000000" pitchFamily="34" charset="-52"/>
              </a:rPr>
              <a:t>Инфраструктура</a:t>
            </a:r>
            <a:r>
              <a:rPr lang="en-US" sz="2400" dirty="0">
                <a:solidFill>
                  <a:srgbClr val="0070C0"/>
                </a:solidFill>
                <a:latin typeface="HeliosCond" panose="020B0500000000000000" pitchFamily="34" charset="-52"/>
              </a:rPr>
              <a:t/>
            </a:r>
            <a:br>
              <a:rPr lang="en-US" sz="2400" dirty="0">
                <a:solidFill>
                  <a:srgbClr val="0070C0"/>
                </a:solidFill>
                <a:latin typeface="HeliosCond" panose="020B0500000000000000" pitchFamily="34" charset="-52"/>
              </a:rPr>
            </a:br>
            <a:r>
              <a:rPr lang="ru-RU" sz="2400" b="1" dirty="0">
                <a:solidFill>
                  <a:srgbClr val="0070C0"/>
                </a:solidFill>
                <a:latin typeface="HeliosCond" panose="020B0500000000000000" pitchFamily="34" charset="-52"/>
              </a:rPr>
              <a:t>СДС ИНТЕРГАЗСЕРТ</a:t>
            </a:r>
          </a:p>
        </p:txBody>
      </p:sp>
      <p:sp>
        <p:nvSpPr>
          <p:cNvPr id="55" name="Прямоугольник: усеченные противолежащие углы 54">
            <a:extLst>
              <a:ext uri="{FF2B5EF4-FFF2-40B4-BE49-F238E27FC236}">
                <a16:creationId xmlns:a16="http://schemas.microsoft.com/office/drawing/2014/main" id="{5F7272C2-94B1-45A3-BCCE-07E05E1A1EB3}"/>
              </a:ext>
            </a:extLst>
          </p:cNvPr>
          <p:cNvSpPr/>
          <p:nvPr/>
        </p:nvSpPr>
        <p:spPr>
          <a:xfrm flipH="1">
            <a:off x="3780148" y="2121018"/>
            <a:ext cx="4631702" cy="3613366"/>
          </a:xfrm>
          <a:prstGeom prst="snip2DiagRect">
            <a:avLst>
              <a:gd name="adj1" fmla="val 0"/>
              <a:gd name="adj2" fmla="val 11606"/>
            </a:avLst>
          </a:prstGeom>
          <a:solidFill>
            <a:schemeClr val="bg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92DE173A-85A5-4D32-AB99-D4A5034E0DBA}"/>
              </a:ext>
            </a:extLst>
          </p:cNvPr>
          <p:cNvGrpSpPr/>
          <p:nvPr/>
        </p:nvGrpSpPr>
        <p:grpSpPr>
          <a:xfrm>
            <a:off x="5467942" y="1552708"/>
            <a:ext cx="1134196" cy="1134196"/>
            <a:chOff x="2906787" y="2199327"/>
            <a:chExt cx="696438" cy="696438"/>
          </a:xfrm>
        </p:grpSpPr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50C5ABC6-68C3-4CD6-AC3C-FF17E3524729}"/>
                </a:ext>
              </a:extLst>
            </p:cNvPr>
            <p:cNvSpPr/>
            <p:nvPr/>
          </p:nvSpPr>
          <p:spPr>
            <a:xfrm>
              <a:off x="2906787" y="2199327"/>
              <a:ext cx="696438" cy="6964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72236B4A-EC1A-494E-89D5-B167706CD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972559" y="2258031"/>
              <a:ext cx="564894" cy="564894"/>
            </a:xfrm>
            <a:prstGeom prst="rect">
              <a:avLst/>
            </a:prstGeom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5A8C7B-C79B-4835-9597-CD6EFC64F1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63484" y="497840"/>
            <a:ext cx="642952" cy="72136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EAF76B4-7D3F-4836-A4C4-6011732225E0}"/>
              </a:ext>
            </a:extLst>
          </p:cNvPr>
          <p:cNvSpPr/>
          <p:nvPr/>
        </p:nvSpPr>
        <p:spPr>
          <a:xfrm>
            <a:off x="4279273" y="2472518"/>
            <a:ext cx="847319" cy="377018"/>
          </a:xfrm>
          <a:prstGeom prst="rect">
            <a:avLst/>
          </a:prstGeom>
        </p:spPr>
        <p:txBody>
          <a:bodyPr wrap="square" lIns="68570" tIns="34286" rIns="68570" bIns="34286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HeliosCond" panose="020B0500000000000000" pitchFamily="34" charset="-52"/>
              </a:rPr>
              <a:t>МТР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7170048-46B5-4376-9AAB-277D79F24F68}"/>
              </a:ext>
            </a:extLst>
          </p:cNvPr>
          <p:cNvSpPr/>
          <p:nvPr/>
        </p:nvSpPr>
        <p:spPr>
          <a:xfrm>
            <a:off x="6654090" y="2472518"/>
            <a:ext cx="1765811" cy="377018"/>
          </a:xfrm>
          <a:prstGeom prst="rect">
            <a:avLst/>
          </a:prstGeom>
        </p:spPr>
        <p:txBody>
          <a:bodyPr wrap="square" lIns="68570" tIns="34286" rIns="68570" bIns="34286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HeliosCond" panose="020B0500000000000000" pitchFamily="34" charset="-52"/>
              </a:rPr>
              <a:t>4000 видов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954A7D3-1C50-4F54-A265-B13B1573AF06}"/>
              </a:ext>
            </a:extLst>
          </p:cNvPr>
          <p:cNvSpPr/>
          <p:nvPr/>
        </p:nvSpPr>
        <p:spPr>
          <a:xfrm>
            <a:off x="4279272" y="3028937"/>
            <a:ext cx="2125031" cy="561684"/>
          </a:xfrm>
          <a:prstGeom prst="rect">
            <a:avLst/>
          </a:prstGeom>
        </p:spPr>
        <p:txBody>
          <a:bodyPr wrap="square" lIns="68570" tIns="34286" rIns="68570" bIns="34286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HeliosCond" panose="020B0500000000000000" pitchFamily="34" charset="-52"/>
              </a:rPr>
              <a:t>Испытательные лаборатории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D6DF330-0208-42D3-9ADE-C3C53303F709}"/>
              </a:ext>
            </a:extLst>
          </p:cNvPr>
          <p:cNvSpPr/>
          <p:nvPr/>
        </p:nvSpPr>
        <p:spPr>
          <a:xfrm>
            <a:off x="4279273" y="3689299"/>
            <a:ext cx="2292172" cy="561684"/>
          </a:xfrm>
          <a:prstGeom prst="rect">
            <a:avLst/>
          </a:prstGeom>
        </p:spPr>
        <p:txBody>
          <a:bodyPr wrap="square" lIns="68570" tIns="34286" rIns="68570" bIns="34286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HeliosCond" panose="020B0500000000000000" pitchFamily="34" charset="-52"/>
              </a:rPr>
              <a:t>Органы </a:t>
            </a:r>
            <a:br>
              <a:rPr lang="ru-RU" sz="1600" dirty="0">
                <a:solidFill>
                  <a:prstClr val="black"/>
                </a:solidFill>
                <a:latin typeface="HeliosCond" panose="020B0500000000000000" pitchFamily="34" charset="-52"/>
              </a:rPr>
            </a:br>
            <a:r>
              <a:rPr lang="ru-RU" sz="1600" dirty="0">
                <a:solidFill>
                  <a:prstClr val="black"/>
                </a:solidFill>
                <a:latin typeface="HeliosCond" panose="020B0500000000000000" pitchFamily="34" charset="-52"/>
              </a:rPr>
              <a:t>по сертификации</a:t>
            </a:r>
          </a:p>
        </p:txBody>
      </p:sp>
      <p:sp>
        <p:nvSpPr>
          <p:cNvPr id="87" name="Прямоугольник: усеченные противолежащие углы 86">
            <a:extLst>
              <a:ext uri="{FF2B5EF4-FFF2-40B4-BE49-F238E27FC236}">
                <a16:creationId xmlns:a16="http://schemas.microsoft.com/office/drawing/2014/main" id="{6099C0F6-A97E-4B1D-AB5A-665580404CA8}"/>
              </a:ext>
            </a:extLst>
          </p:cNvPr>
          <p:cNvSpPr/>
          <p:nvPr/>
        </p:nvSpPr>
        <p:spPr>
          <a:xfrm flipH="1">
            <a:off x="8703197" y="2542545"/>
            <a:ext cx="3488168" cy="2753801"/>
          </a:xfrm>
          <a:prstGeom prst="snip2DiagRect">
            <a:avLst>
              <a:gd name="adj1" fmla="val 0"/>
              <a:gd name="adj2" fmla="val 16742"/>
            </a:avLst>
          </a:prstGeom>
          <a:solidFill>
            <a:schemeClr val="bg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6C71D9E-8845-43D3-A35B-8C461043A066}"/>
              </a:ext>
            </a:extLst>
          </p:cNvPr>
          <p:cNvSpPr/>
          <p:nvPr/>
        </p:nvSpPr>
        <p:spPr>
          <a:xfrm>
            <a:off x="4279273" y="4349661"/>
            <a:ext cx="2657418" cy="561684"/>
          </a:xfrm>
          <a:prstGeom prst="rect">
            <a:avLst/>
          </a:prstGeom>
        </p:spPr>
        <p:txBody>
          <a:bodyPr wrap="square" lIns="68570" tIns="34286" rIns="68570" bIns="34286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HeliosCond" panose="020B0500000000000000" pitchFamily="34" charset="-52"/>
              </a:rPr>
              <a:t>Эксперты </a:t>
            </a:r>
            <a:br>
              <a:rPr lang="ru-RU" sz="1600" dirty="0">
                <a:solidFill>
                  <a:prstClr val="black"/>
                </a:solidFill>
                <a:latin typeface="HeliosCond" panose="020B0500000000000000" pitchFamily="34" charset="-52"/>
              </a:rPr>
            </a:br>
            <a:r>
              <a:rPr lang="ru-RU" sz="1600" dirty="0">
                <a:solidFill>
                  <a:prstClr val="black"/>
                </a:solidFill>
                <a:latin typeface="HeliosCond" panose="020B0500000000000000" pitchFamily="34" charset="-52"/>
              </a:rPr>
              <a:t>по сертификации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DE99183-DBB8-4D38-AE53-4F1A4AEFD9D2}"/>
              </a:ext>
            </a:extLst>
          </p:cNvPr>
          <p:cNvSpPr/>
          <p:nvPr/>
        </p:nvSpPr>
        <p:spPr>
          <a:xfrm>
            <a:off x="4279273" y="5010022"/>
            <a:ext cx="1119443" cy="561684"/>
          </a:xfrm>
          <a:prstGeom prst="rect">
            <a:avLst/>
          </a:prstGeom>
        </p:spPr>
        <p:txBody>
          <a:bodyPr wrap="square" lIns="68570" tIns="34286" rIns="68570" bIns="34286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HeliosCond" panose="020B0500000000000000" pitchFamily="34" charset="-52"/>
              </a:rPr>
              <a:t>Учебные центры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7604E67-84F3-4021-8C5D-D3AB2DD3F9B6}"/>
              </a:ext>
            </a:extLst>
          </p:cNvPr>
          <p:cNvSpPr/>
          <p:nvPr/>
        </p:nvSpPr>
        <p:spPr>
          <a:xfrm>
            <a:off x="6941634" y="3134292"/>
            <a:ext cx="768833" cy="346241"/>
          </a:xfrm>
          <a:prstGeom prst="rect">
            <a:avLst/>
          </a:prstGeom>
        </p:spPr>
        <p:txBody>
          <a:bodyPr wrap="square" lIns="68570" tIns="34286" rIns="68570" bIns="34286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HeliosCond" panose="020B0500000000000000" pitchFamily="34" charset="-52"/>
              </a:rPr>
              <a:t>69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9CC81A6-95C9-4842-B75B-513C4C4BB61E}"/>
              </a:ext>
            </a:extLst>
          </p:cNvPr>
          <p:cNvSpPr/>
          <p:nvPr/>
        </p:nvSpPr>
        <p:spPr>
          <a:xfrm>
            <a:off x="6941634" y="3799747"/>
            <a:ext cx="768833" cy="346241"/>
          </a:xfrm>
          <a:prstGeom prst="rect">
            <a:avLst/>
          </a:prstGeom>
        </p:spPr>
        <p:txBody>
          <a:bodyPr wrap="square" lIns="68570" tIns="34286" rIns="68570" bIns="34286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HeliosCond" panose="020B0500000000000000" pitchFamily="34" charset="-52"/>
              </a:rPr>
              <a:t>44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7CA19B26-9FB9-4DCC-A8D3-33F03CDB9F4C}"/>
              </a:ext>
            </a:extLst>
          </p:cNvPr>
          <p:cNvSpPr/>
          <p:nvPr/>
        </p:nvSpPr>
        <p:spPr>
          <a:xfrm>
            <a:off x="6941634" y="4454578"/>
            <a:ext cx="768833" cy="346241"/>
          </a:xfrm>
          <a:prstGeom prst="rect">
            <a:avLst/>
          </a:prstGeom>
        </p:spPr>
        <p:txBody>
          <a:bodyPr wrap="square" lIns="68570" tIns="34286" rIns="68570" bIns="34286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HeliosCond" panose="020B0500000000000000" pitchFamily="34" charset="-52"/>
              </a:rPr>
              <a:t>590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7379F8F-F687-4DAA-A4BA-42B993F67892}"/>
              </a:ext>
            </a:extLst>
          </p:cNvPr>
          <p:cNvSpPr/>
          <p:nvPr/>
        </p:nvSpPr>
        <p:spPr>
          <a:xfrm>
            <a:off x="6941634" y="5098790"/>
            <a:ext cx="768832" cy="346241"/>
          </a:xfrm>
          <a:prstGeom prst="rect">
            <a:avLst/>
          </a:prstGeom>
        </p:spPr>
        <p:txBody>
          <a:bodyPr wrap="square" lIns="68570" tIns="34286" rIns="68570" bIns="34286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HeliosCond" panose="020B0500000000000000" pitchFamily="34" charset="-52"/>
              </a:rPr>
              <a:t>7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B0F6954E-35F8-40EA-844F-F04943B4D5F7}"/>
              </a:ext>
            </a:extLst>
          </p:cNvPr>
          <p:cNvCxnSpPr>
            <a:cxnSpLocks/>
          </p:cNvCxnSpPr>
          <p:nvPr/>
        </p:nvCxnSpPr>
        <p:spPr>
          <a:xfrm>
            <a:off x="4038600" y="2996709"/>
            <a:ext cx="41351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усеченные противолежащие углы 14">
            <a:extLst>
              <a:ext uri="{FF2B5EF4-FFF2-40B4-BE49-F238E27FC236}">
                <a16:creationId xmlns:a16="http://schemas.microsoft.com/office/drawing/2014/main" id="{7F3A0D2B-E9AE-4342-BF39-D152284D8B83}"/>
              </a:ext>
            </a:extLst>
          </p:cNvPr>
          <p:cNvSpPr/>
          <p:nvPr/>
        </p:nvSpPr>
        <p:spPr>
          <a:xfrm flipH="1">
            <a:off x="-1" y="2542545"/>
            <a:ext cx="3488168" cy="2753801"/>
          </a:xfrm>
          <a:prstGeom prst="snip2DiagRect">
            <a:avLst>
              <a:gd name="adj1" fmla="val 0"/>
              <a:gd name="adj2" fmla="val 16742"/>
            </a:avLst>
          </a:prstGeom>
          <a:solidFill>
            <a:schemeClr val="bg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9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id="{8E1B6F46-3B09-44F1-AF25-C41B09275EB0}"/>
              </a:ext>
            </a:extLst>
          </p:cNvPr>
          <p:cNvSpPr/>
          <p:nvPr/>
        </p:nvSpPr>
        <p:spPr>
          <a:xfrm flipH="1">
            <a:off x="311202" y="2697816"/>
            <a:ext cx="3033978" cy="583761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B3B3B3"/>
          </a:solidFill>
          <a:ln w="127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450"/>
              </a:spcBef>
            </a:pPr>
            <a:r>
              <a:rPr lang="ru-RU" sz="1400" dirty="0">
                <a:solidFill>
                  <a:schemeClr val="bg1"/>
                </a:solidFill>
                <a:latin typeface="HeliosCond" panose="020B0500000000000000" pitchFamily="34" charset="-52"/>
                <a:cs typeface="AngsanaUPC" panose="02020603050405020304" pitchFamily="18" charset="-34"/>
              </a:rPr>
              <a:t>Сторонние организации</a:t>
            </a:r>
          </a:p>
        </p:txBody>
      </p:sp>
      <p:sp>
        <p:nvSpPr>
          <p:cNvPr id="97" name="Полилиния: фигура 96">
            <a:extLst>
              <a:ext uri="{FF2B5EF4-FFF2-40B4-BE49-F238E27FC236}">
                <a16:creationId xmlns:a16="http://schemas.microsoft.com/office/drawing/2014/main" id="{3CD99B4E-1B48-4FE3-85C2-572B26EC05DB}"/>
              </a:ext>
            </a:extLst>
          </p:cNvPr>
          <p:cNvSpPr/>
          <p:nvPr/>
        </p:nvSpPr>
        <p:spPr>
          <a:xfrm flipH="1">
            <a:off x="8910973" y="2697816"/>
            <a:ext cx="3280392" cy="583761"/>
          </a:xfrm>
          <a:custGeom>
            <a:avLst/>
            <a:gdLst>
              <a:gd name="connsiteX0" fmla="*/ 2988512 w 3280392"/>
              <a:gd name="connsiteY0" fmla="*/ 0 h 583761"/>
              <a:gd name="connsiteX1" fmla="*/ 0 w 3280392"/>
              <a:gd name="connsiteY1" fmla="*/ 0 h 583761"/>
              <a:gd name="connsiteX2" fmla="*/ 0 w 3280392"/>
              <a:gd name="connsiteY2" fmla="*/ 583761 h 583761"/>
              <a:gd name="connsiteX3" fmla="*/ 3280392 w 3280392"/>
              <a:gd name="connsiteY3" fmla="*/ 583761 h 583761"/>
              <a:gd name="connsiteX4" fmla="*/ 3280392 w 3280392"/>
              <a:gd name="connsiteY4" fmla="*/ 291881 h 58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0392" h="583761">
                <a:moveTo>
                  <a:pt x="2988512" y="0"/>
                </a:moveTo>
                <a:lnTo>
                  <a:pt x="0" y="0"/>
                </a:lnTo>
                <a:lnTo>
                  <a:pt x="0" y="583761"/>
                </a:lnTo>
                <a:lnTo>
                  <a:pt x="3280392" y="583761"/>
                </a:lnTo>
                <a:lnTo>
                  <a:pt x="3280392" y="291881"/>
                </a:lnTo>
                <a:close/>
              </a:path>
            </a:pathLst>
          </a:custGeom>
          <a:solidFill>
            <a:srgbClr val="0070C0"/>
          </a:solidFill>
          <a:ln w="127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1500"/>
              </a:lnSpc>
              <a:spcBef>
                <a:spcPts val="450"/>
              </a:spcBef>
            </a:pPr>
            <a:r>
              <a:rPr lang="ru-RU" sz="1400" dirty="0">
                <a:solidFill>
                  <a:schemeClr val="bg1"/>
                </a:solidFill>
                <a:latin typeface="HeliosCond" panose="020B0500000000000000" pitchFamily="34" charset="-52"/>
                <a:cs typeface="AngsanaUPC" panose="02020603050405020304" pitchFamily="18" charset="-34"/>
              </a:rPr>
              <a:t>Дочерние и зависимые </a:t>
            </a:r>
            <a:br>
              <a:rPr lang="ru-RU" sz="1400" dirty="0">
                <a:solidFill>
                  <a:schemeClr val="bg1"/>
                </a:solidFill>
                <a:latin typeface="HeliosCond" panose="020B0500000000000000" pitchFamily="34" charset="-52"/>
                <a:cs typeface="AngsanaUPC" panose="02020603050405020304" pitchFamily="18" charset="-34"/>
              </a:rPr>
            </a:br>
            <a:r>
              <a:rPr lang="ru-RU" sz="1400" dirty="0">
                <a:solidFill>
                  <a:schemeClr val="bg1"/>
                </a:solidFill>
                <a:latin typeface="HeliosCond" panose="020B0500000000000000" pitchFamily="34" charset="-52"/>
                <a:cs typeface="AngsanaUPC" panose="02020603050405020304" pitchFamily="18" charset="-34"/>
              </a:rPr>
              <a:t>организации ПАО «Газпром»</a:t>
            </a: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95AA6EE2-638F-4CB3-977C-D592E3A1F02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84" y="3459085"/>
            <a:ext cx="799994" cy="351620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сидит, зна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0BC3855-AD9A-4E28-9682-2C9C9F49AE2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638" y="3493726"/>
            <a:ext cx="970918" cy="267788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зна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12B66510-795A-4A2F-B34F-2E02FBBEEFB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4254" y="3467681"/>
            <a:ext cx="841532" cy="301269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еда, зна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6F8B38C-7B3B-4967-B4B1-6B1AAE9237C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791" y="3876602"/>
            <a:ext cx="809580" cy="30458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объект, знак, часы, передний&#10;&#10;Автоматически созданное описание">
            <a:extLst>
              <a:ext uri="{FF2B5EF4-FFF2-40B4-BE49-F238E27FC236}">
                <a16:creationId xmlns:a16="http://schemas.microsoft.com/office/drawing/2014/main" id="{4C9E1D32-68F8-47A7-9DA5-4FD18355E06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115" y="3905092"/>
            <a:ext cx="756002" cy="240896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знак, остановка, сидит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8DEA8CB7-3C62-484C-8CF6-5B9B5BDC55C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3275" y="3874120"/>
            <a:ext cx="727392" cy="27762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0A02E40-8828-412B-999C-48E109FE0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9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262" y="4645613"/>
            <a:ext cx="566639" cy="4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Рисунок 82" descr="Изображение выглядит как зна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4C818CFD-AC15-4A23-A422-994D21D900E5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0493" y="4186687"/>
            <a:ext cx="707188" cy="48165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8870B69-BD7B-4C3D-B131-D09304282A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5671" y="4629426"/>
            <a:ext cx="676891" cy="49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Рисунок 84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338FB06E-CE2A-4C8B-A0B7-92852ED95447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0183" y="3617847"/>
            <a:ext cx="899571" cy="501454"/>
          </a:xfrm>
          <a:prstGeom prst="rect">
            <a:avLst/>
          </a:prstGeom>
        </p:spPr>
      </p:pic>
      <p:pic>
        <p:nvPicPr>
          <p:cNvPr id="89" name="Рисунок 88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39135FFA-F769-4C68-AB24-29417D5F9283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6909" y="3620166"/>
            <a:ext cx="951062" cy="469604"/>
          </a:xfrm>
          <a:prstGeom prst="rect">
            <a:avLst/>
          </a:prstGeom>
        </p:spPr>
      </p:pic>
      <p:pic>
        <p:nvPicPr>
          <p:cNvPr id="91" name="Рисунок 90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CBD2CAB7-6DD4-4108-926D-CA25933BC737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0183" y="4330358"/>
            <a:ext cx="925118" cy="506164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зна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94F5CB5D-B5E5-48CE-8501-B9D77526B69E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6909" y="4298732"/>
            <a:ext cx="999006" cy="589239"/>
          </a:xfrm>
          <a:prstGeom prst="rect">
            <a:avLst/>
          </a:prstGeom>
        </p:spPr>
      </p:pic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id="{79B8F549-7778-4DC8-B314-6E7998080C73}"/>
              </a:ext>
            </a:extLst>
          </p:cNvPr>
          <p:cNvCxnSpPr>
            <a:cxnSpLocks/>
          </p:cNvCxnSpPr>
          <p:nvPr/>
        </p:nvCxnSpPr>
        <p:spPr>
          <a:xfrm>
            <a:off x="2579516" y="464830"/>
            <a:ext cx="0" cy="796188"/>
          </a:xfrm>
          <a:prstGeom prst="line">
            <a:avLst/>
          </a:prstGeom>
          <a:ln w="12700">
            <a:solidFill>
              <a:srgbClr val="007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Рисунок 8">
            <a:extLst>
              <a:ext uri="{FF2B5EF4-FFF2-40B4-BE49-F238E27FC236}">
                <a16:creationId xmlns:a16="http://schemas.microsoft.com/office/drawing/2014/main" id="{E63012C9-E0AD-4E51-8BFC-4AA1A0EF154A}"/>
              </a:ext>
            </a:extLst>
          </p:cNvPr>
          <p:cNvSpPr/>
          <p:nvPr/>
        </p:nvSpPr>
        <p:spPr>
          <a:xfrm rot="10800000">
            <a:off x="10956318" y="5945339"/>
            <a:ext cx="905425" cy="914566"/>
          </a:xfrm>
          <a:custGeom>
            <a:avLst/>
            <a:gdLst>
              <a:gd name="connsiteX0" fmla="*/ 1568482 w 1568481"/>
              <a:gd name="connsiteY0" fmla="*/ 0 h 1574291"/>
              <a:gd name="connsiteX1" fmla="*/ 583597 w 1568481"/>
              <a:gd name="connsiteY1" fmla="*/ 988505 h 1574291"/>
              <a:gd name="connsiteX2" fmla="*/ 1715 w 1568481"/>
              <a:gd name="connsiteY2" fmla="*/ 1572578 h 1574291"/>
              <a:gd name="connsiteX3" fmla="*/ 0 w 1568481"/>
              <a:gd name="connsiteY3" fmla="*/ 1574292 h 1574291"/>
              <a:gd name="connsiteX4" fmla="*/ 381 w 1568481"/>
              <a:gd name="connsiteY4" fmla="*/ 739045 h 1574291"/>
              <a:gd name="connsiteX5" fmla="*/ 1715 w 1568481"/>
              <a:gd name="connsiteY5" fmla="*/ 737711 h 1574291"/>
              <a:gd name="connsiteX6" fmla="*/ 583597 w 1568481"/>
              <a:gd name="connsiteY6" fmla="*/ 155829 h 1574291"/>
              <a:gd name="connsiteX7" fmla="*/ 739426 w 1568481"/>
              <a:gd name="connsiteY7" fmla="*/ 0 h 1574291"/>
              <a:gd name="connsiteX0" fmla="*/ 1568100 w 1568101"/>
              <a:gd name="connsiteY0" fmla="*/ 0 h 1572577"/>
              <a:gd name="connsiteX1" fmla="*/ 583215 w 1568101"/>
              <a:gd name="connsiteY1" fmla="*/ 988505 h 1572577"/>
              <a:gd name="connsiteX2" fmla="*/ 1333 w 1568101"/>
              <a:gd name="connsiteY2" fmla="*/ 1572578 h 1572577"/>
              <a:gd name="connsiteX3" fmla="*/ 31939 w 1568101"/>
              <a:gd name="connsiteY3" fmla="*/ 1548436 h 1572577"/>
              <a:gd name="connsiteX4" fmla="*/ -1 w 1568101"/>
              <a:gd name="connsiteY4" fmla="*/ 739045 h 1572577"/>
              <a:gd name="connsiteX5" fmla="*/ 1333 w 1568101"/>
              <a:gd name="connsiteY5" fmla="*/ 737711 h 1572577"/>
              <a:gd name="connsiteX6" fmla="*/ 583215 w 1568101"/>
              <a:gd name="connsiteY6" fmla="*/ 155829 h 1572577"/>
              <a:gd name="connsiteX7" fmla="*/ 739044 w 1568101"/>
              <a:gd name="connsiteY7" fmla="*/ 0 h 1572577"/>
              <a:gd name="connsiteX8" fmla="*/ 1568100 w 1568101"/>
              <a:gd name="connsiteY8" fmla="*/ 0 h 1572577"/>
              <a:gd name="connsiteX0" fmla="*/ 1568102 w 1568101"/>
              <a:gd name="connsiteY0" fmla="*/ 0 h 1572579"/>
              <a:gd name="connsiteX1" fmla="*/ 583217 w 1568101"/>
              <a:gd name="connsiteY1" fmla="*/ 988505 h 1572579"/>
              <a:gd name="connsiteX2" fmla="*/ 1335 w 1568101"/>
              <a:gd name="connsiteY2" fmla="*/ 1572578 h 1572579"/>
              <a:gd name="connsiteX3" fmla="*/ 31941 w 1568101"/>
              <a:gd name="connsiteY3" fmla="*/ 1548436 h 1572579"/>
              <a:gd name="connsiteX4" fmla="*/ 1 w 1568101"/>
              <a:gd name="connsiteY4" fmla="*/ 739045 h 1572579"/>
              <a:gd name="connsiteX5" fmla="*/ 30424 w 1568101"/>
              <a:gd name="connsiteY5" fmla="*/ 740943 h 1572579"/>
              <a:gd name="connsiteX6" fmla="*/ 583217 w 1568101"/>
              <a:gd name="connsiteY6" fmla="*/ 155829 h 1572579"/>
              <a:gd name="connsiteX7" fmla="*/ 739046 w 1568101"/>
              <a:gd name="connsiteY7" fmla="*/ 0 h 1572579"/>
              <a:gd name="connsiteX8" fmla="*/ 1568102 w 1568101"/>
              <a:gd name="connsiteY8" fmla="*/ 0 h 1572579"/>
              <a:gd name="connsiteX0" fmla="*/ 1568100 w 1568101"/>
              <a:gd name="connsiteY0" fmla="*/ 0 h 1572577"/>
              <a:gd name="connsiteX1" fmla="*/ 583215 w 1568101"/>
              <a:gd name="connsiteY1" fmla="*/ 988505 h 1572577"/>
              <a:gd name="connsiteX2" fmla="*/ 1333 w 1568101"/>
              <a:gd name="connsiteY2" fmla="*/ 1572578 h 1572577"/>
              <a:gd name="connsiteX3" fmla="*/ 31939 w 1568101"/>
              <a:gd name="connsiteY3" fmla="*/ 1548436 h 1572577"/>
              <a:gd name="connsiteX4" fmla="*/ -1 w 1568101"/>
              <a:gd name="connsiteY4" fmla="*/ 739045 h 1572577"/>
              <a:gd name="connsiteX5" fmla="*/ 140312 w 1568101"/>
              <a:gd name="connsiteY5" fmla="*/ 627821 h 1572577"/>
              <a:gd name="connsiteX6" fmla="*/ 583215 w 1568101"/>
              <a:gd name="connsiteY6" fmla="*/ 155829 h 1572577"/>
              <a:gd name="connsiteX7" fmla="*/ 739044 w 1568101"/>
              <a:gd name="connsiteY7" fmla="*/ 0 h 1572577"/>
              <a:gd name="connsiteX8" fmla="*/ 1568100 w 1568101"/>
              <a:gd name="connsiteY8" fmla="*/ 0 h 1572577"/>
              <a:gd name="connsiteX0" fmla="*/ 1566766 w 1566766"/>
              <a:gd name="connsiteY0" fmla="*/ 0 h 1572579"/>
              <a:gd name="connsiteX1" fmla="*/ 581881 w 1566766"/>
              <a:gd name="connsiteY1" fmla="*/ 988505 h 1572579"/>
              <a:gd name="connsiteX2" fmla="*/ -1 w 1566766"/>
              <a:gd name="connsiteY2" fmla="*/ 1572578 h 1572579"/>
              <a:gd name="connsiteX3" fmla="*/ 30605 w 1566766"/>
              <a:gd name="connsiteY3" fmla="*/ 1548436 h 1572579"/>
              <a:gd name="connsiteX4" fmla="*/ 30985 w 1566766"/>
              <a:gd name="connsiteY4" fmla="*/ 751973 h 1572579"/>
              <a:gd name="connsiteX5" fmla="*/ 138978 w 1566766"/>
              <a:gd name="connsiteY5" fmla="*/ 627821 h 1572579"/>
              <a:gd name="connsiteX6" fmla="*/ 581881 w 1566766"/>
              <a:gd name="connsiteY6" fmla="*/ 155829 h 1572579"/>
              <a:gd name="connsiteX7" fmla="*/ 737710 w 1566766"/>
              <a:gd name="connsiteY7" fmla="*/ 0 h 1572579"/>
              <a:gd name="connsiteX8" fmla="*/ 1566766 w 1566766"/>
              <a:gd name="connsiteY8" fmla="*/ 0 h 1572579"/>
              <a:gd name="connsiteX0" fmla="*/ 1566768 w 1566768"/>
              <a:gd name="connsiteY0" fmla="*/ 0 h 1572577"/>
              <a:gd name="connsiteX1" fmla="*/ 581883 w 1566768"/>
              <a:gd name="connsiteY1" fmla="*/ 988505 h 1572577"/>
              <a:gd name="connsiteX2" fmla="*/ 1 w 1566768"/>
              <a:gd name="connsiteY2" fmla="*/ 1572578 h 1572577"/>
              <a:gd name="connsiteX3" fmla="*/ 30607 w 1566768"/>
              <a:gd name="connsiteY3" fmla="*/ 1548436 h 1572577"/>
              <a:gd name="connsiteX4" fmla="*/ 30987 w 1566768"/>
              <a:gd name="connsiteY4" fmla="*/ 751973 h 1572577"/>
              <a:gd name="connsiteX5" fmla="*/ 245638 w 1566768"/>
              <a:gd name="connsiteY5" fmla="*/ 521163 h 1572577"/>
              <a:gd name="connsiteX6" fmla="*/ 581883 w 1566768"/>
              <a:gd name="connsiteY6" fmla="*/ 155829 h 1572577"/>
              <a:gd name="connsiteX7" fmla="*/ 737712 w 1566768"/>
              <a:gd name="connsiteY7" fmla="*/ 0 h 1572577"/>
              <a:gd name="connsiteX8" fmla="*/ 1566768 w 1566768"/>
              <a:gd name="connsiteY8" fmla="*/ 0 h 1572577"/>
              <a:gd name="connsiteX0" fmla="*/ 1566766 w 1566766"/>
              <a:gd name="connsiteY0" fmla="*/ 0 h 1572579"/>
              <a:gd name="connsiteX1" fmla="*/ 581881 w 1566766"/>
              <a:gd name="connsiteY1" fmla="*/ 988505 h 1572579"/>
              <a:gd name="connsiteX2" fmla="*/ -1 w 1566766"/>
              <a:gd name="connsiteY2" fmla="*/ 1572578 h 1572579"/>
              <a:gd name="connsiteX3" fmla="*/ 30605 w 1566766"/>
              <a:gd name="connsiteY3" fmla="*/ 1548436 h 1572579"/>
              <a:gd name="connsiteX4" fmla="*/ 30985 w 1566766"/>
              <a:gd name="connsiteY4" fmla="*/ 751973 h 1572579"/>
              <a:gd name="connsiteX5" fmla="*/ 245636 w 1566766"/>
              <a:gd name="connsiteY5" fmla="*/ 521163 h 1572579"/>
              <a:gd name="connsiteX6" fmla="*/ 617433 w 1566766"/>
              <a:gd name="connsiteY6" fmla="*/ 159061 h 1572579"/>
              <a:gd name="connsiteX7" fmla="*/ 737710 w 1566766"/>
              <a:gd name="connsiteY7" fmla="*/ 0 h 1572579"/>
              <a:gd name="connsiteX8" fmla="*/ 1566766 w 1566766"/>
              <a:gd name="connsiteY8" fmla="*/ 0 h 1572579"/>
              <a:gd name="connsiteX0" fmla="*/ 1566768 w 1566768"/>
              <a:gd name="connsiteY0" fmla="*/ 3232 h 1575809"/>
              <a:gd name="connsiteX1" fmla="*/ 581883 w 1566768"/>
              <a:gd name="connsiteY1" fmla="*/ 991737 h 1575809"/>
              <a:gd name="connsiteX2" fmla="*/ 1 w 1566768"/>
              <a:gd name="connsiteY2" fmla="*/ 1575810 h 1575809"/>
              <a:gd name="connsiteX3" fmla="*/ 30607 w 1566768"/>
              <a:gd name="connsiteY3" fmla="*/ 1551668 h 1575809"/>
              <a:gd name="connsiteX4" fmla="*/ 30987 w 1566768"/>
              <a:gd name="connsiteY4" fmla="*/ 755205 h 1575809"/>
              <a:gd name="connsiteX5" fmla="*/ 245638 w 1566768"/>
              <a:gd name="connsiteY5" fmla="*/ 524395 h 1575809"/>
              <a:gd name="connsiteX6" fmla="*/ 617435 w 1566768"/>
              <a:gd name="connsiteY6" fmla="*/ 162293 h 1575809"/>
              <a:gd name="connsiteX7" fmla="*/ 776497 w 1566768"/>
              <a:gd name="connsiteY7" fmla="*/ 0 h 1575809"/>
              <a:gd name="connsiteX8" fmla="*/ 1566768 w 1566768"/>
              <a:gd name="connsiteY8" fmla="*/ 3232 h 1575809"/>
              <a:gd name="connsiteX0" fmla="*/ 1566766 w 1566766"/>
              <a:gd name="connsiteY0" fmla="*/ 3232 h 1575811"/>
              <a:gd name="connsiteX1" fmla="*/ 581881 w 1566766"/>
              <a:gd name="connsiteY1" fmla="*/ 991737 h 1575811"/>
              <a:gd name="connsiteX2" fmla="*/ -1 w 1566766"/>
              <a:gd name="connsiteY2" fmla="*/ 1575810 h 1575811"/>
              <a:gd name="connsiteX3" fmla="*/ 30605 w 1566766"/>
              <a:gd name="connsiteY3" fmla="*/ 1551668 h 1575811"/>
              <a:gd name="connsiteX4" fmla="*/ 30985 w 1566766"/>
              <a:gd name="connsiteY4" fmla="*/ 745509 h 1575811"/>
              <a:gd name="connsiteX5" fmla="*/ 245636 w 1566766"/>
              <a:gd name="connsiteY5" fmla="*/ 524395 h 1575811"/>
              <a:gd name="connsiteX6" fmla="*/ 617433 w 1566766"/>
              <a:gd name="connsiteY6" fmla="*/ 162293 h 1575811"/>
              <a:gd name="connsiteX7" fmla="*/ 776495 w 1566766"/>
              <a:gd name="connsiteY7" fmla="*/ 0 h 1575811"/>
              <a:gd name="connsiteX8" fmla="*/ 1566766 w 1566766"/>
              <a:gd name="connsiteY8" fmla="*/ 3232 h 1575811"/>
              <a:gd name="connsiteX0" fmla="*/ 1536161 w 1536161"/>
              <a:gd name="connsiteY0" fmla="*/ 3232 h 1551668"/>
              <a:gd name="connsiteX1" fmla="*/ 551276 w 1536161"/>
              <a:gd name="connsiteY1" fmla="*/ 991737 h 1551668"/>
              <a:gd name="connsiteX2" fmla="*/ 147156 w 1536161"/>
              <a:gd name="connsiteY2" fmla="*/ 1398046 h 1551668"/>
              <a:gd name="connsiteX3" fmla="*/ 0 w 1536161"/>
              <a:gd name="connsiteY3" fmla="*/ 1551668 h 1551668"/>
              <a:gd name="connsiteX4" fmla="*/ 380 w 1536161"/>
              <a:gd name="connsiteY4" fmla="*/ 745509 h 1551668"/>
              <a:gd name="connsiteX5" fmla="*/ 215031 w 1536161"/>
              <a:gd name="connsiteY5" fmla="*/ 524395 h 1551668"/>
              <a:gd name="connsiteX6" fmla="*/ 586828 w 1536161"/>
              <a:gd name="connsiteY6" fmla="*/ 162293 h 1551668"/>
              <a:gd name="connsiteX7" fmla="*/ 745890 w 1536161"/>
              <a:gd name="connsiteY7" fmla="*/ 0 h 1551668"/>
              <a:gd name="connsiteX8" fmla="*/ 1536161 w 1536161"/>
              <a:gd name="connsiteY8" fmla="*/ 3232 h 155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6161" h="1551668">
                <a:moveTo>
                  <a:pt x="1536161" y="3232"/>
                </a:moveTo>
                <a:lnTo>
                  <a:pt x="551276" y="991737"/>
                </a:lnTo>
                <a:lnTo>
                  <a:pt x="147156" y="1398046"/>
                </a:lnTo>
                <a:lnTo>
                  <a:pt x="0" y="1551668"/>
                </a:lnTo>
                <a:cubicBezTo>
                  <a:pt x="127" y="1286180"/>
                  <a:pt x="253" y="1010997"/>
                  <a:pt x="380" y="745509"/>
                </a:cubicBezTo>
                <a:lnTo>
                  <a:pt x="215031" y="524395"/>
                </a:lnTo>
                <a:lnTo>
                  <a:pt x="586828" y="162293"/>
                </a:lnTo>
                <a:lnTo>
                  <a:pt x="745890" y="0"/>
                </a:lnTo>
                <a:lnTo>
                  <a:pt x="1536161" y="3232"/>
                </a:lnTo>
                <a:close/>
              </a:path>
            </a:pathLst>
          </a:custGeom>
          <a:solidFill>
            <a:srgbClr val="B3B3B3"/>
          </a:solidFill>
          <a:ln w="519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007FAE2F-6778-44B1-811C-E403B4613E18}"/>
              </a:ext>
            </a:extLst>
          </p:cNvPr>
          <p:cNvGrpSpPr/>
          <p:nvPr/>
        </p:nvGrpSpPr>
        <p:grpSpPr>
          <a:xfrm>
            <a:off x="-5718" y="1400165"/>
            <a:ext cx="668318" cy="2352456"/>
            <a:chOff x="-5718" y="1400165"/>
            <a:chExt cx="668318" cy="2352456"/>
          </a:xfrm>
        </p:grpSpPr>
        <p:sp>
          <p:nvSpPr>
            <p:cNvPr id="78" name="Полилиния: фигура 77">
              <a:extLst>
                <a:ext uri="{FF2B5EF4-FFF2-40B4-BE49-F238E27FC236}">
                  <a16:creationId xmlns:a16="http://schemas.microsoft.com/office/drawing/2014/main" id="{96DFA6D8-4D47-4752-AE42-28E314B2C950}"/>
                </a:ext>
              </a:extLst>
            </p:cNvPr>
            <p:cNvSpPr/>
            <p:nvPr/>
          </p:nvSpPr>
          <p:spPr>
            <a:xfrm>
              <a:off x="319634" y="1400165"/>
              <a:ext cx="342966" cy="2044199"/>
            </a:xfrm>
            <a:custGeom>
              <a:avLst/>
              <a:gdLst>
                <a:gd name="connsiteX0" fmla="*/ 0 w 342966"/>
                <a:gd name="connsiteY0" fmla="*/ 0 h 2044199"/>
                <a:gd name="connsiteX1" fmla="*/ 342966 w 342966"/>
                <a:gd name="connsiteY1" fmla="*/ 0 h 2044199"/>
                <a:gd name="connsiteX2" fmla="*/ 342966 w 342966"/>
                <a:gd name="connsiteY2" fmla="*/ 1701233 h 2044199"/>
                <a:gd name="connsiteX3" fmla="*/ 0 w 342966"/>
                <a:gd name="connsiteY3" fmla="*/ 2044199 h 204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66" h="2044199">
                  <a:moveTo>
                    <a:pt x="0" y="0"/>
                  </a:moveTo>
                  <a:lnTo>
                    <a:pt x="342966" y="0"/>
                  </a:lnTo>
                  <a:lnTo>
                    <a:pt x="342966" y="1701233"/>
                  </a:lnTo>
                  <a:lnTo>
                    <a:pt x="0" y="2044199"/>
                  </a:lnTo>
                  <a:close/>
                </a:path>
              </a:pathLst>
            </a:custGeom>
            <a:solidFill>
              <a:srgbClr val="CCCCCC"/>
            </a:solidFill>
            <a:ln w="515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80" name="Полилиния: фигура 79">
              <a:extLst>
                <a:ext uri="{FF2B5EF4-FFF2-40B4-BE49-F238E27FC236}">
                  <a16:creationId xmlns:a16="http://schemas.microsoft.com/office/drawing/2014/main" id="{440B15F5-2F90-4F73-AF97-E03173B0BC4D}"/>
                </a:ext>
              </a:extLst>
            </p:cNvPr>
            <p:cNvSpPr/>
            <p:nvPr userDrawn="1"/>
          </p:nvSpPr>
          <p:spPr>
            <a:xfrm>
              <a:off x="635" y="2827577"/>
              <a:ext cx="330523" cy="925044"/>
            </a:xfrm>
            <a:custGeom>
              <a:avLst/>
              <a:gdLst>
                <a:gd name="connsiteX0" fmla="*/ 330523 w 330523"/>
                <a:gd name="connsiteY0" fmla="*/ 0 h 925044"/>
                <a:gd name="connsiteX1" fmla="*/ 330523 w 330523"/>
                <a:gd name="connsiteY1" fmla="*/ 608176 h 925044"/>
                <a:gd name="connsiteX2" fmla="*/ 0 w 330523"/>
                <a:gd name="connsiteY2" fmla="*/ 925044 h 925044"/>
                <a:gd name="connsiteX3" fmla="*/ 0 w 330523"/>
                <a:gd name="connsiteY3" fmla="*/ 318820 h 92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523" h="925044">
                  <a:moveTo>
                    <a:pt x="330523" y="0"/>
                  </a:moveTo>
                  <a:lnTo>
                    <a:pt x="330523" y="608176"/>
                  </a:lnTo>
                  <a:lnTo>
                    <a:pt x="0" y="925044"/>
                  </a:lnTo>
                  <a:lnTo>
                    <a:pt x="0" y="318820"/>
                  </a:lnTo>
                  <a:close/>
                </a:path>
              </a:pathLst>
            </a:custGeom>
            <a:solidFill>
              <a:srgbClr val="B3B3B3"/>
            </a:solidFill>
            <a:ln w="52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82" name="Полилиния: фигура 81">
              <a:extLst>
                <a:ext uri="{FF2B5EF4-FFF2-40B4-BE49-F238E27FC236}">
                  <a16:creationId xmlns:a16="http://schemas.microsoft.com/office/drawing/2014/main" id="{196F76CA-DF00-4DCA-946B-24F1497C31BF}"/>
                </a:ext>
              </a:extLst>
            </p:cNvPr>
            <p:cNvSpPr/>
            <p:nvPr userDrawn="1"/>
          </p:nvSpPr>
          <p:spPr>
            <a:xfrm>
              <a:off x="-5718" y="1400165"/>
              <a:ext cx="335735" cy="1816313"/>
            </a:xfrm>
            <a:custGeom>
              <a:avLst/>
              <a:gdLst>
                <a:gd name="connsiteX0" fmla="*/ 1073 w 335735"/>
                <a:gd name="connsiteY0" fmla="*/ 0 h 1816313"/>
                <a:gd name="connsiteX1" fmla="*/ 335735 w 335735"/>
                <a:gd name="connsiteY1" fmla="*/ 0 h 1816313"/>
                <a:gd name="connsiteX2" fmla="*/ 335735 w 335735"/>
                <a:gd name="connsiteY2" fmla="*/ 1482483 h 1816313"/>
                <a:gd name="connsiteX3" fmla="*/ 0 w 335735"/>
                <a:gd name="connsiteY3" fmla="*/ 1816313 h 181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735" h="1816313">
                  <a:moveTo>
                    <a:pt x="1073" y="0"/>
                  </a:moveTo>
                  <a:lnTo>
                    <a:pt x="335735" y="0"/>
                  </a:lnTo>
                  <a:lnTo>
                    <a:pt x="335735" y="1482483"/>
                  </a:lnTo>
                  <a:lnTo>
                    <a:pt x="0" y="1816313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50000"/>
                  </a:schemeClr>
                </a:gs>
                <a:gs pos="0">
                  <a:srgbClr val="0070C0"/>
                </a:gs>
              </a:gsLst>
              <a:lin ang="5400000" scaled="1"/>
            </a:gradFill>
            <a:ln w="6328" cap="flat">
              <a:noFill/>
              <a:prstDash val="solid"/>
              <a:miter/>
            </a:ln>
            <a:effectLst/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</p:grpSp>
      <p:pic>
        <p:nvPicPr>
          <p:cNvPr id="2" name="Picture 2" descr="C:\Users\sysop\Downloads\картинки для презентации\АБС_ВНИИР.jpg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0701" y="4355348"/>
            <a:ext cx="746830" cy="12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ysop\Downloads\картинки для презентации\Без названия.png"/>
          <p:cNvPicPr>
            <a:picLocks noChangeAspect="1" noChangeArrowheads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971" y="4249978"/>
            <a:ext cx="773220" cy="32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sysop\Downloads\картинки для презентации\nic.png"/>
          <p:cNvPicPr>
            <a:picLocks noChangeAspect="1" noChangeArrowheads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6932" y="4709332"/>
            <a:ext cx="606884" cy="38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1DE99183-DBB8-4D38-AE53-4F1A4AEFD9D2}"/>
              </a:ext>
            </a:extLst>
          </p:cNvPr>
          <p:cNvSpPr/>
          <p:nvPr/>
        </p:nvSpPr>
        <p:spPr>
          <a:xfrm>
            <a:off x="9524075" y="5835759"/>
            <a:ext cx="2004928" cy="253908"/>
          </a:xfrm>
          <a:prstGeom prst="rect">
            <a:avLst/>
          </a:prstGeom>
        </p:spPr>
        <p:txBody>
          <a:bodyPr wrap="square" lIns="68570" tIns="34286" rIns="68570" bIns="34286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  <a:latin typeface="HeliosCond" panose="020B0500000000000000" pitchFamily="34" charset="-52"/>
              </a:rPr>
              <a:t>* по состоянию на 01.10.2020</a:t>
            </a:r>
          </a:p>
        </p:txBody>
      </p: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F22B66EF-742C-4CF8-9EA7-E58993CD9AE4}"/>
              </a:ext>
            </a:extLst>
          </p:cNvPr>
          <p:cNvGrpSpPr/>
          <p:nvPr/>
        </p:nvGrpSpPr>
        <p:grpSpPr>
          <a:xfrm>
            <a:off x="11529002" y="3102562"/>
            <a:ext cx="668318" cy="2434372"/>
            <a:chOff x="11529002" y="3102562"/>
            <a:chExt cx="668318" cy="2434372"/>
          </a:xfrm>
        </p:grpSpPr>
        <p:sp>
          <p:nvSpPr>
            <p:cNvPr id="74" name="Полилиния: фигура 73">
              <a:extLst>
                <a:ext uri="{FF2B5EF4-FFF2-40B4-BE49-F238E27FC236}">
                  <a16:creationId xmlns:a16="http://schemas.microsoft.com/office/drawing/2014/main" id="{E9317260-5D9D-4641-9787-468BF0A56DA7}"/>
                </a:ext>
              </a:extLst>
            </p:cNvPr>
            <p:cNvSpPr/>
            <p:nvPr/>
          </p:nvSpPr>
          <p:spPr>
            <a:xfrm rot="10800000">
              <a:off x="11529002" y="3407010"/>
              <a:ext cx="342966" cy="2129924"/>
            </a:xfrm>
            <a:custGeom>
              <a:avLst/>
              <a:gdLst>
                <a:gd name="connsiteX0" fmla="*/ 0 w 342966"/>
                <a:gd name="connsiteY0" fmla="*/ 0 h 2044199"/>
                <a:gd name="connsiteX1" fmla="*/ 342966 w 342966"/>
                <a:gd name="connsiteY1" fmla="*/ 0 h 2044199"/>
                <a:gd name="connsiteX2" fmla="*/ 342966 w 342966"/>
                <a:gd name="connsiteY2" fmla="*/ 1701233 h 2044199"/>
                <a:gd name="connsiteX3" fmla="*/ 0 w 342966"/>
                <a:gd name="connsiteY3" fmla="*/ 2044199 h 2044199"/>
                <a:gd name="connsiteX0" fmla="*/ 0 w 342966"/>
                <a:gd name="connsiteY0" fmla="*/ 85725 h 2129924"/>
                <a:gd name="connsiteX1" fmla="*/ 341061 w 342966"/>
                <a:gd name="connsiteY1" fmla="*/ 0 h 2129924"/>
                <a:gd name="connsiteX2" fmla="*/ 342966 w 342966"/>
                <a:gd name="connsiteY2" fmla="*/ 1786958 h 2129924"/>
                <a:gd name="connsiteX3" fmla="*/ 0 w 342966"/>
                <a:gd name="connsiteY3" fmla="*/ 2129924 h 2129924"/>
                <a:gd name="connsiteX4" fmla="*/ 0 w 342966"/>
                <a:gd name="connsiteY4" fmla="*/ 85725 h 212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66" h="2129924">
                  <a:moveTo>
                    <a:pt x="0" y="85725"/>
                  </a:moveTo>
                  <a:lnTo>
                    <a:pt x="341061" y="0"/>
                  </a:lnTo>
                  <a:lnTo>
                    <a:pt x="342966" y="1786958"/>
                  </a:lnTo>
                  <a:lnTo>
                    <a:pt x="0" y="2129924"/>
                  </a:lnTo>
                  <a:lnTo>
                    <a:pt x="0" y="85725"/>
                  </a:lnTo>
                  <a:close/>
                </a:path>
              </a:pathLst>
            </a:custGeom>
            <a:solidFill>
              <a:srgbClr val="CCCCCC"/>
            </a:solidFill>
            <a:ln w="515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84" name="Полилиния: фигура 83">
              <a:extLst>
                <a:ext uri="{FF2B5EF4-FFF2-40B4-BE49-F238E27FC236}">
                  <a16:creationId xmlns:a16="http://schemas.microsoft.com/office/drawing/2014/main" id="{83516475-7526-4E41-B168-E3314CB1A692}"/>
                </a:ext>
              </a:extLst>
            </p:cNvPr>
            <p:cNvSpPr/>
            <p:nvPr/>
          </p:nvSpPr>
          <p:spPr>
            <a:xfrm rot="10800000">
              <a:off x="11861079" y="3102562"/>
              <a:ext cx="330523" cy="925044"/>
            </a:xfrm>
            <a:custGeom>
              <a:avLst/>
              <a:gdLst>
                <a:gd name="connsiteX0" fmla="*/ 330523 w 330523"/>
                <a:gd name="connsiteY0" fmla="*/ 0 h 925044"/>
                <a:gd name="connsiteX1" fmla="*/ 330523 w 330523"/>
                <a:gd name="connsiteY1" fmla="*/ 608176 h 925044"/>
                <a:gd name="connsiteX2" fmla="*/ 0 w 330523"/>
                <a:gd name="connsiteY2" fmla="*/ 925044 h 925044"/>
                <a:gd name="connsiteX3" fmla="*/ 0 w 330523"/>
                <a:gd name="connsiteY3" fmla="*/ 318820 h 92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523" h="925044">
                  <a:moveTo>
                    <a:pt x="330523" y="0"/>
                  </a:moveTo>
                  <a:lnTo>
                    <a:pt x="330523" y="608176"/>
                  </a:lnTo>
                  <a:lnTo>
                    <a:pt x="0" y="925044"/>
                  </a:lnTo>
                  <a:lnTo>
                    <a:pt x="0" y="318820"/>
                  </a:lnTo>
                  <a:close/>
                </a:path>
              </a:pathLst>
            </a:custGeom>
            <a:solidFill>
              <a:srgbClr val="B3B3B3"/>
            </a:solidFill>
            <a:ln w="52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86" name="Полилиния: фигура 85">
              <a:extLst>
                <a:ext uri="{FF2B5EF4-FFF2-40B4-BE49-F238E27FC236}">
                  <a16:creationId xmlns:a16="http://schemas.microsoft.com/office/drawing/2014/main" id="{3DA901D2-7DE7-466E-80D7-DE32B97032FA}"/>
                </a:ext>
              </a:extLst>
            </p:cNvPr>
            <p:cNvSpPr/>
            <p:nvPr/>
          </p:nvSpPr>
          <p:spPr>
            <a:xfrm rot="10800000">
              <a:off x="11861585" y="3634895"/>
              <a:ext cx="335735" cy="1896323"/>
            </a:xfrm>
            <a:custGeom>
              <a:avLst/>
              <a:gdLst>
                <a:gd name="connsiteX0" fmla="*/ 1073 w 335735"/>
                <a:gd name="connsiteY0" fmla="*/ 0 h 1816313"/>
                <a:gd name="connsiteX1" fmla="*/ 335735 w 335735"/>
                <a:gd name="connsiteY1" fmla="*/ 0 h 1816313"/>
                <a:gd name="connsiteX2" fmla="*/ 335735 w 335735"/>
                <a:gd name="connsiteY2" fmla="*/ 1482483 h 1816313"/>
                <a:gd name="connsiteX3" fmla="*/ 0 w 335735"/>
                <a:gd name="connsiteY3" fmla="*/ 1816313 h 1816313"/>
                <a:gd name="connsiteX0" fmla="*/ 1073 w 335735"/>
                <a:gd name="connsiteY0" fmla="*/ 80010 h 1896323"/>
                <a:gd name="connsiteX1" fmla="*/ 335735 w 335735"/>
                <a:gd name="connsiteY1" fmla="*/ 0 h 1896323"/>
                <a:gd name="connsiteX2" fmla="*/ 335735 w 335735"/>
                <a:gd name="connsiteY2" fmla="*/ 1562493 h 1896323"/>
                <a:gd name="connsiteX3" fmla="*/ 0 w 335735"/>
                <a:gd name="connsiteY3" fmla="*/ 1896323 h 1896323"/>
                <a:gd name="connsiteX4" fmla="*/ 1073 w 335735"/>
                <a:gd name="connsiteY4" fmla="*/ 80010 h 1896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735" h="1896323">
                  <a:moveTo>
                    <a:pt x="1073" y="80010"/>
                  </a:moveTo>
                  <a:lnTo>
                    <a:pt x="335735" y="0"/>
                  </a:lnTo>
                  <a:lnTo>
                    <a:pt x="335735" y="1562493"/>
                  </a:lnTo>
                  <a:lnTo>
                    <a:pt x="0" y="1896323"/>
                  </a:lnTo>
                  <a:cubicBezTo>
                    <a:pt x="358" y="1290885"/>
                    <a:pt x="715" y="685448"/>
                    <a:pt x="1073" y="80010"/>
                  </a:cubicBezTo>
                  <a:close/>
                </a:path>
              </a:pathLst>
            </a:custGeom>
            <a:gradFill>
              <a:gsLst>
                <a:gs pos="100000">
                  <a:schemeClr val="accent1">
                    <a:lumMod val="50000"/>
                  </a:schemeClr>
                </a:gs>
                <a:gs pos="0">
                  <a:srgbClr val="0070C0"/>
                </a:gs>
              </a:gsLst>
              <a:lin ang="5400000" scaled="1"/>
            </a:gradFill>
            <a:ln w="6328" cap="flat">
              <a:noFill/>
              <a:prstDash val="solid"/>
              <a:miter/>
            </a:ln>
            <a:effectLst/>
          </p:spPr>
          <p:txBody>
            <a:bodyPr wrap="square" rtlCol="0" anchor="ctr">
              <a:noAutofit/>
            </a:bodyPr>
            <a:lstStyle/>
            <a:p>
              <a:endParaRPr lang="ru-RU" dirty="0"/>
            </a:p>
          </p:txBody>
        </p:sp>
      </p:grpSp>
      <p:cxnSp>
        <p:nvCxnSpPr>
          <p:cNvPr id="90" name="Прямая соединительная линия 89">
            <a:extLst>
              <a:ext uri="{FF2B5EF4-FFF2-40B4-BE49-F238E27FC236}">
                <a16:creationId xmlns:a16="http://schemas.microsoft.com/office/drawing/2014/main" id="{32948898-2E5F-45D3-BE22-D309B5597299}"/>
              </a:ext>
            </a:extLst>
          </p:cNvPr>
          <p:cNvCxnSpPr>
            <a:cxnSpLocks/>
          </p:cNvCxnSpPr>
          <p:nvPr/>
        </p:nvCxnSpPr>
        <p:spPr>
          <a:xfrm>
            <a:off x="4038600" y="3651542"/>
            <a:ext cx="41351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>
            <a:extLst>
              <a:ext uri="{FF2B5EF4-FFF2-40B4-BE49-F238E27FC236}">
                <a16:creationId xmlns:a16="http://schemas.microsoft.com/office/drawing/2014/main" id="{CB5512D4-BF45-4003-9C78-8B0EE0ACA54B}"/>
              </a:ext>
            </a:extLst>
          </p:cNvPr>
          <p:cNvCxnSpPr>
            <a:cxnSpLocks/>
          </p:cNvCxnSpPr>
          <p:nvPr/>
        </p:nvCxnSpPr>
        <p:spPr>
          <a:xfrm>
            <a:off x="4038600" y="4306375"/>
            <a:ext cx="41351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id="{B125C4DB-9D63-4F9C-BF16-D1F5EFD4C068}"/>
              </a:ext>
            </a:extLst>
          </p:cNvPr>
          <p:cNvCxnSpPr>
            <a:cxnSpLocks/>
          </p:cNvCxnSpPr>
          <p:nvPr/>
        </p:nvCxnSpPr>
        <p:spPr>
          <a:xfrm>
            <a:off x="4038600" y="4961207"/>
            <a:ext cx="41351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736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4B1D5FE-0848-4109-A83A-9173E79B34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406790"/>
            <a:ext cx="12180961" cy="4696830"/>
          </a:xfrm>
          <a:custGeom>
            <a:avLst/>
            <a:gdLst>
              <a:gd name="connsiteX0" fmla="*/ 0 w 12180961"/>
              <a:gd name="connsiteY0" fmla="*/ 0 h 4696830"/>
              <a:gd name="connsiteX1" fmla="*/ 12180961 w 12180961"/>
              <a:gd name="connsiteY1" fmla="*/ 0 h 4696830"/>
              <a:gd name="connsiteX2" fmla="*/ 12180961 w 12180961"/>
              <a:gd name="connsiteY2" fmla="*/ 4696830 h 4696830"/>
              <a:gd name="connsiteX3" fmla="*/ 0 w 12180961"/>
              <a:gd name="connsiteY3" fmla="*/ 4696830 h 4696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0961" h="4696830">
                <a:moveTo>
                  <a:pt x="0" y="0"/>
                </a:moveTo>
                <a:lnTo>
                  <a:pt x="12180961" y="0"/>
                </a:lnTo>
                <a:lnTo>
                  <a:pt x="12180961" y="4696830"/>
                </a:lnTo>
                <a:lnTo>
                  <a:pt x="0" y="4696830"/>
                </a:lnTo>
                <a:close/>
              </a:path>
            </a:pathLst>
          </a:cu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538A5EF-41EC-453C-858C-BF0D4FFA9A7E}"/>
              </a:ext>
            </a:extLst>
          </p:cNvPr>
          <p:cNvSpPr/>
          <p:nvPr/>
        </p:nvSpPr>
        <p:spPr>
          <a:xfrm rot="10800000">
            <a:off x="-5719" y="1400164"/>
            <a:ext cx="12197718" cy="2526598"/>
          </a:xfrm>
          <a:prstGeom prst="rect">
            <a:avLst/>
          </a:prstGeom>
          <a:gradFill>
            <a:gsLst>
              <a:gs pos="51000">
                <a:schemeClr val="bg1">
                  <a:alpha val="0"/>
                </a:schemeClr>
              </a:gs>
              <a:gs pos="81000">
                <a:schemeClr val="bg1">
                  <a:alpha val="12000"/>
                </a:schemeClr>
              </a:gs>
              <a:gs pos="100000">
                <a:schemeClr val="bg1"/>
              </a:gs>
            </a:gsLst>
            <a:lin ang="5400000" scaled="1"/>
          </a:gradFill>
          <a:ln w="16356" cap="flat">
            <a:noFill/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endParaRPr lang="ru-RU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2A6388-EB9B-448A-9B30-CE4BAED27FE4}"/>
              </a:ext>
            </a:extLst>
          </p:cNvPr>
          <p:cNvSpPr txBox="1"/>
          <p:nvPr/>
        </p:nvSpPr>
        <p:spPr>
          <a:xfrm>
            <a:off x="2887008" y="443022"/>
            <a:ext cx="8202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HeliosCond" panose="020B0500000000000000" pitchFamily="34" charset="-52"/>
              </a:rPr>
              <a:t>Сертификация</a:t>
            </a:r>
            <a:r>
              <a:rPr lang="en-US" sz="2400" dirty="0">
                <a:solidFill>
                  <a:srgbClr val="0070C0"/>
                </a:solidFill>
                <a:latin typeface="HeliosCond" panose="020B0500000000000000" pitchFamily="34" charset="-52"/>
              </a:rPr>
              <a:t/>
            </a:r>
            <a:br>
              <a:rPr lang="en-US" sz="2400" dirty="0">
                <a:solidFill>
                  <a:srgbClr val="0070C0"/>
                </a:solidFill>
                <a:latin typeface="HeliosCond" panose="020B0500000000000000" pitchFamily="34" charset="-52"/>
              </a:rPr>
            </a:br>
            <a:r>
              <a:rPr lang="ru-RU" sz="2400" b="1" dirty="0">
                <a:solidFill>
                  <a:srgbClr val="0070C0"/>
                </a:solidFill>
                <a:latin typeface="HeliosCond" panose="020B0500000000000000" pitchFamily="34" charset="-52"/>
              </a:rPr>
              <a:t>ПРОДУКЦИИ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D9A31C0-F72C-4B60-8FFE-B64DA82C6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97374" y="530452"/>
            <a:ext cx="398892" cy="664822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8AF4FF9-2A39-419E-AFFD-A6F567D949ED}"/>
              </a:ext>
            </a:extLst>
          </p:cNvPr>
          <p:cNvGrpSpPr/>
          <p:nvPr/>
        </p:nvGrpSpPr>
        <p:grpSpPr>
          <a:xfrm>
            <a:off x="-5718" y="1400165"/>
            <a:ext cx="668318" cy="2352456"/>
            <a:chOff x="-5718" y="1400165"/>
            <a:chExt cx="668318" cy="2352456"/>
          </a:xfrm>
        </p:grpSpPr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C0417F9B-6BCA-4468-AACE-3281E2F1E419}"/>
                </a:ext>
              </a:extLst>
            </p:cNvPr>
            <p:cNvSpPr/>
            <p:nvPr/>
          </p:nvSpPr>
          <p:spPr>
            <a:xfrm>
              <a:off x="319634" y="1400165"/>
              <a:ext cx="342966" cy="2044199"/>
            </a:xfrm>
            <a:custGeom>
              <a:avLst/>
              <a:gdLst>
                <a:gd name="connsiteX0" fmla="*/ 0 w 342966"/>
                <a:gd name="connsiteY0" fmla="*/ 0 h 2044199"/>
                <a:gd name="connsiteX1" fmla="*/ 342966 w 342966"/>
                <a:gd name="connsiteY1" fmla="*/ 0 h 2044199"/>
                <a:gd name="connsiteX2" fmla="*/ 342966 w 342966"/>
                <a:gd name="connsiteY2" fmla="*/ 1701233 h 2044199"/>
                <a:gd name="connsiteX3" fmla="*/ 0 w 342966"/>
                <a:gd name="connsiteY3" fmla="*/ 2044199 h 204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66" h="2044199">
                  <a:moveTo>
                    <a:pt x="0" y="0"/>
                  </a:moveTo>
                  <a:lnTo>
                    <a:pt x="342966" y="0"/>
                  </a:lnTo>
                  <a:lnTo>
                    <a:pt x="342966" y="1701233"/>
                  </a:lnTo>
                  <a:lnTo>
                    <a:pt x="0" y="2044199"/>
                  </a:lnTo>
                  <a:close/>
                </a:path>
              </a:pathLst>
            </a:custGeom>
            <a:solidFill>
              <a:srgbClr val="CCCCCC"/>
            </a:solidFill>
            <a:ln w="515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744FBC2C-E3F5-48E6-8B89-7070BCA14C81}"/>
                </a:ext>
              </a:extLst>
            </p:cNvPr>
            <p:cNvSpPr/>
            <p:nvPr userDrawn="1"/>
          </p:nvSpPr>
          <p:spPr>
            <a:xfrm>
              <a:off x="635" y="2827577"/>
              <a:ext cx="330523" cy="925044"/>
            </a:xfrm>
            <a:custGeom>
              <a:avLst/>
              <a:gdLst>
                <a:gd name="connsiteX0" fmla="*/ 330523 w 330523"/>
                <a:gd name="connsiteY0" fmla="*/ 0 h 925044"/>
                <a:gd name="connsiteX1" fmla="*/ 330523 w 330523"/>
                <a:gd name="connsiteY1" fmla="*/ 608176 h 925044"/>
                <a:gd name="connsiteX2" fmla="*/ 0 w 330523"/>
                <a:gd name="connsiteY2" fmla="*/ 925044 h 925044"/>
                <a:gd name="connsiteX3" fmla="*/ 0 w 330523"/>
                <a:gd name="connsiteY3" fmla="*/ 318820 h 92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523" h="925044">
                  <a:moveTo>
                    <a:pt x="330523" y="0"/>
                  </a:moveTo>
                  <a:lnTo>
                    <a:pt x="330523" y="608176"/>
                  </a:lnTo>
                  <a:lnTo>
                    <a:pt x="0" y="925044"/>
                  </a:lnTo>
                  <a:lnTo>
                    <a:pt x="0" y="318820"/>
                  </a:lnTo>
                  <a:close/>
                </a:path>
              </a:pathLst>
            </a:custGeom>
            <a:solidFill>
              <a:srgbClr val="B3B3B3"/>
            </a:solidFill>
            <a:ln w="52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A50AACFB-7157-4A0E-99E5-3362BD985C0A}"/>
                </a:ext>
              </a:extLst>
            </p:cNvPr>
            <p:cNvSpPr/>
            <p:nvPr userDrawn="1"/>
          </p:nvSpPr>
          <p:spPr>
            <a:xfrm>
              <a:off x="-5718" y="1400165"/>
              <a:ext cx="335735" cy="1816313"/>
            </a:xfrm>
            <a:custGeom>
              <a:avLst/>
              <a:gdLst>
                <a:gd name="connsiteX0" fmla="*/ 1073 w 335735"/>
                <a:gd name="connsiteY0" fmla="*/ 0 h 1816313"/>
                <a:gd name="connsiteX1" fmla="*/ 335735 w 335735"/>
                <a:gd name="connsiteY1" fmla="*/ 0 h 1816313"/>
                <a:gd name="connsiteX2" fmla="*/ 335735 w 335735"/>
                <a:gd name="connsiteY2" fmla="*/ 1482483 h 1816313"/>
                <a:gd name="connsiteX3" fmla="*/ 0 w 335735"/>
                <a:gd name="connsiteY3" fmla="*/ 1816313 h 181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735" h="1816313">
                  <a:moveTo>
                    <a:pt x="1073" y="0"/>
                  </a:moveTo>
                  <a:lnTo>
                    <a:pt x="335735" y="0"/>
                  </a:lnTo>
                  <a:lnTo>
                    <a:pt x="335735" y="1482483"/>
                  </a:lnTo>
                  <a:lnTo>
                    <a:pt x="0" y="1816313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50000"/>
                  </a:schemeClr>
                </a:gs>
                <a:gs pos="0">
                  <a:srgbClr val="0070C0"/>
                </a:gs>
              </a:gsLst>
              <a:lin ang="5400000" scaled="1"/>
            </a:gradFill>
            <a:ln w="6328" cap="flat">
              <a:noFill/>
              <a:prstDash val="solid"/>
              <a:miter/>
            </a:ln>
            <a:effectLst/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1C058346-D342-43BD-9612-ED732673836D}"/>
              </a:ext>
            </a:extLst>
          </p:cNvPr>
          <p:cNvGrpSpPr/>
          <p:nvPr/>
        </p:nvGrpSpPr>
        <p:grpSpPr>
          <a:xfrm rot="10800000">
            <a:off x="10955922" y="3102562"/>
            <a:ext cx="1241398" cy="3758949"/>
            <a:chOff x="-5718" y="-10138"/>
            <a:chExt cx="1241398" cy="3758949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7F27C3D2-AF1D-4F83-8485-8F88E3DABE22}"/>
                </a:ext>
              </a:extLst>
            </p:cNvPr>
            <p:cNvGrpSpPr/>
            <p:nvPr userDrawn="1"/>
          </p:nvGrpSpPr>
          <p:grpSpPr>
            <a:xfrm>
              <a:off x="-4645" y="-10138"/>
              <a:ext cx="1240325" cy="1410300"/>
              <a:chOff x="-4645" y="-10138"/>
              <a:chExt cx="1240325" cy="1410300"/>
            </a:xfrm>
          </p:grpSpPr>
          <p:sp>
            <p:nvSpPr>
              <p:cNvPr id="38" name="Полилиния: фигура 37">
                <a:extLst>
                  <a:ext uri="{FF2B5EF4-FFF2-40B4-BE49-F238E27FC236}">
                    <a16:creationId xmlns:a16="http://schemas.microsoft.com/office/drawing/2014/main" id="{C62D666F-C2B2-458D-9230-D5EB1E5F55CE}"/>
                  </a:ext>
                </a:extLst>
              </p:cNvPr>
              <p:cNvSpPr/>
              <p:nvPr userDrawn="1"/>
            </p:nvSpPr>
            <p:spPr>
              <a:xfrm>
                <a:off x="319634" y="35305"/>
                <a:ext cx="342966" cy="1364857"/>
              </a:xfrm>
              <a:custGeom>
                <a:avLst/>
                <a:gdLst>
                  <a:gd name="connsiteX0" fmla="*/ 342966 w 342966"/>
                  <a:gd name="connsiteY0" fmla="*/ 0 h 1364857"/>
                  <a:gd name="connsiteX1" fmla="*/ 342966 w 342966"/>
                  <a:gd name="connsiteY1" fmla="*/ 1364857 h 1364857"/>
                  <a:gd name="connsiteX2" fmla="*/ 0 w 342966"/>
                  <a:gd name="connsiteY2" fmla="*/ 1364857 h 1364857"/>
                  <a:gd name="connsiteX3" fmla="*/ 0 w 342966"/>
                  <a:gd name="connsiteY3" fmla="*/ 342966 h 1364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2966" h="1364857">
                    <a:moveTo>
                      <a:pt x="342966" y="0"/>
                    </a:moveTo>
                    <a:lnTo>
                      <a:pt x="342966" y="1364857"/>
                    </a:lnTo>
                    <a:lnTo>
                      <a:pt x="0" y="1364857"/>
                    </a:lnTo>
                    <a:lnTo>
                      <a:pt x="0" y="342966"/>
                    </a:lnTo>
                    <a:close/>
                  </a:path>
                </a:pathLst>
              </a:custGeom>
              <a:solidFill>
                <a:srgbClr val="CCCCCC"/>
              </a:solidFill>
              <a:ln w="5153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39" name="Рисунок 8">
                <a:extLst>
                  <a:ext uri="{FF2B5EF4-FFF2-40B4-BE49-F238E27FC236}">
                    <a16:creationId xmlns:a16="http://schemas.microsoft.com/office/drawing/2014/main" id="{3DA02225-36D5-46E3-9F85-891BA4DB20C0}"/>
                  </a:ext>
                </a:extLst>
              </p:cNvPr>
              <p:cNvSpPr/>
              <p:nvPr/>
            </p:nvSpPr>
            <p:spPr>
              <a:xfrm>
                <a:off x="311205" y="-10138"/>
                <a:ext cx="924475" cy="927900"/>
              </a:xfrm>
              <a:custGeom>
                <a:avLst/>
                <a:gdLst>
                  <a:gd name="connsiteX0" fmla="*/ 1568482 w 1568481"/>
                  <a:gd name="connsiteY0" fmla="*/ 0 h 1574291"/>
                  <a:gd name="connsiteX1" fmla="*/ 583597 w 1568481"/>
                  <a:gd name="connsiteY1" fmla="*/ 988505 h 1574291"/>
                  <a:gd name="connsiteX2" fmla="*/ 1715 w 1568481"/>
                  <a:gd name="connsiteY2" fmla="*/ 1572578 h 1574291"/>
                  <a:gd name="connsiteX3" fmla="*/ 0 w 1568481"/>
                  <a:gd name="connsiteY3" fmla="*/ 1574292 h 1574291"/>
                  <a:gd name="connsiteX4" fmla="*/ 381 w 1568481"/>
                  <a:gd name="connsiteY4" fmla="*/ 739045 h 1574291"/>
                  <a:gd name="connsiteX5" fmla="*/ 1715 w 1568481"/>
                  <a:gd name="connsiteY5" fmla="*/ 737711 h 1574291"/>
                  <a:gd name="connsiteX6" fmla="*/ 583597 w 1568481"/>
                  <a:gd name="connsiteY6" fmla="*/ 155829 h 1574291"/>
                  <a:gd name="connsiteX7" fmla="*/ 739426 w 1568481"/>
                  <a:gd name="connsiteY7" fmla="*/ 0 h 1574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68481" h="1574291">
                    <a:moveTo>
                      <a:pt x="1568482" y="0"/>
                    </a:moveTo>
                    <a:lnTo>
                      <a:pt x="583597" y="988505"/>
                    </a:lnTo>
                    <a:lnTo>
                      <a:pt x="1715" y="1572578"/>
                    </a:lnTo>
                    <a:lnTo>
                      <a:pt x="0" y="1574292"/>
                    </a:lnTo>
                    <a:lnTo>
                      <a:pt x="381" y="739045"/>
                    </a:lnTo>
                    <a:lnTo>
                      <a:pt x="1715" y="737711"/>
                    </a:lnTo>
                    <a:lnTo>
                      <a:pt x="583597" y="155829"/>
                    </a:lnTo>
                    <a:lnTo>
                      <a:pt x="739426" y="0"/>
                    </a:lnTo>
                    <a:close/>
                  </a:path>
                </a:pathLst>
              </a:custGeom>
              <a:solidFill>
                <a:srgbClr val="B3B3B3"/>
              </a:solidFill>
              <a:ln w="51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: фигура 39">
                <a:extLst>
                  <a:ext uri="{FF2B5EF4-FFF2-40B4-BE49-F238E27FC236}">
                    <a16:creationId xmlns:a16="http://schemas.microsoft.com/office/drawing/2014/main" id="{F986CAF3-651E-464C-8FF8-2A7456CF28A6}"/>
                  </a:ext>
                </a:extLst>
              </p:cNvPr>
              <p:cNvSpPr/>
              <p:nvPr/>
            </p:nvSpPr>
            <p:spPr>
              <a:xfrm>
                <a:off x="-4645" y="-10136"/>
                <a:ext cx="772450" cy="1410297"/>
              </a:xfrm>
              <a:custGeom>
                <a:avLst/>
                <a:gdLst>
                  <a:gd name="connsiteX0" fmla="*/ 772450 w 772450"/>
                  <a:gd name="connsiteY0" fmla="*/ 0 h 1410297"/>
                  <a:gd name="connsiteX1" fmla="*/ 334662 w 772450"/>
                  <a:gd name="connsiteY1" fmla="*/ 437789 h 1410297"/>
                  <a:gd name="connsiteX2" fmla="*/ 334662 w 772450"/>
                  <a:gd name="connsiteY2" fmla="*/ 1410297 h 1410297"/>
                  <a:gd name="connsiteX3" fmla="*/ 0 w 772450"/>
                  <a:gd name="connsiteY3" fmla="*/ 1410297 h 1410297"/>
                  <a:gd name="connsiteX4" fmla="*/ 832 w 772450"/>
                  <a:gd name="connsiteY4" fmla="*/ 1905 h 1410297"/>
                  <a:gd name="connsiteX0" fmla="*/ 772450 w 772450"/>
                  <a:gd name="connsiteY0" fmla="*/ 0 h 1410297"/>
                  <a:gd name="connsiteX1" fmla="*/ 334662 w 772450"/>
                  <a:gd name="connsiteY1" fmla="*/ 437789 h 1410297"/>
                  <a:gd name="connsiteX2" fmla="*/ 334662 w 772450"/>
                  <a:gd name="connsiteY2" fmla="*/ 1410297 h 1410297"/>
                  <a:gd name="connsiteX3" fmla="*/ 0 w 772450"/>
                  <a:gd name="connsiteY3" fmla="*/ 1410297 h 1410297"/>
                  <a:gd name="connsiteX4" fmla="*/ 5912 w 772450"/>
                  <a:gd name="connsiteY4" fmla="*/ 332105 h 1410297"/>
                  <a:gd name="connsiteX5" fmla="*/ 772450 w 772450"/>
                  <a:gd name="connsiteY5" fmla="*/ 0 h 141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450" h="1410297">
                    <a:moveTo>
                      <a:pt x="772450" y="0"/>
                    </a:moveTo>
                    <a:lnTo>
                      <a:pt x="334662" y="437789"/>
                    </a:lnTo>
                    <a:lnTo>
                      <a:pt x="334662" y="1410297"/>
                    </a:lnTo>
                    <a:lnTo>
                      <a:pt x="0" y="1410297"/>
                    </a:lnTo>
                    <a:cubicBezTo>
                      <a:pt x="1971" y="1050900"/>
                      <a:pt x="3941" y="691502"/>
                      <a:pt x="5912" y="332105"/>
                    </a:cubicBezTo>
                    <a:cubicBezTo>
                      <a:pt x="263118" y="331470"/>
                      <a:pt x="515244" y="635"/>
                      <a:pt x="772450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6328" cap="flat">
                <a:noFill/>
                <a:prstDash val="solid"/>
                <a:miter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endParaRPr lang="ru-RU"/>
              </a:p>
            </p:txBody>
          </p:sp>
        </p:grpSp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5143939F-5524-4542-B770-750C8D9CC5A3}"/>
                </a:ext>
              </a:extLst>
            </p:cNvPr>
            <p:cNvGrpSpPr/>
            <p:nvPr userDrawn="1"/>
          </p:nvGrpSpPr>
          <p:grpSpPr>
            <a:xfrm>
              <a:off x="-5718" y="1400165"/>
              <a:ext cx="668318" cy="2348646"/>
              <a:chOff x="-5718" y="1400165"/>
              <a:chExt cx="668318" cy="2348646"/>
            </a:xfrm>
          </p:grpSpPr>
          <p:sp>
            <p:nvSpPr>
              <p:cNvPr id="35" name="Полилиния: фигура 34">
                <a:extLst>
                  <a:ext uri="{FF2B5EF4-FFF2-40B4-BE49-F238E27FC236}">
                    <a16:creationId xmlns:a16="http://schemas.microsoft.com/office/drawing/2014/main" id="{00DF1131-E661-4B1E-BC50-FE97876861F2}"/>
                  </a:ext>
                </a:extLst>
              </p:cNvPr>
              <p:cNvSpPr/>
              <p:nvPr/>
            </p:nvSpPr>
            <p:spPr>
              <a:xfrm>
                <a:off x="319634" y="1400165"/>
                <a:ext cx="342966" cy="2044199"/>
              </a:xfrm>
              <a:custGeom>
                <a:avLst/>
                <a:gdLst>
                  <a:gd name="connsiteX0" fmla="*/ 0 w 342966"/>
                  <a:gd name="connsiteY0" fmla="*/ 0 h 2044199"/>
                  <a:gd name="connsiteX1" fmla="*/ 342966 w 342966"/>
                  <a:gd name="connsiteY1" fmla="*/ 0 h 2044199"/>
                  <a:gd name="connsiteX2" fmla="*/ 342966 w 342966"/>
                  <a:gd name="connsiteY2" fmla="*/ 1701233 h 2044199"/>
                  <a:gd name="connsiteX3" fmla="*/ 0 w 342966"/>
                  <a:gd name="connsiteY3" fmla="*/ 2044199 h 2044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2966" h="2044199">
                    <a:moveTo>
                      <a:pt x="0" y="0"/>
                    </a:moveTo>
                    <a:lnTo>
                      <a:pt x="342966" y="0"/>
                    </a:lnTo>
                    <a:lnTo>
                      <a:pt x="342966" y="1701233"/>
                    </a:lnTo>
                    <a:lnTo>
                      <a:pt x="0" y="2044199"/>
                    </a:lnTo>
                    <a:close/>
                  </a:path>
                </a:pathLst>
              </a:custGeom>
              <a:solidFill>
                <a:srgbClr val="CCCCCC"/>
              </a:solidFill>
              <a:ln w="5153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36" name="Полилиния: фигура 35">
                <a:extLst>
                  <a:ext uri="{FF2B5EF4-FFF2-40B4-BE49-F238E27FC236}">
                    <a16:creationId xmlns:a16="http://schemas.microsoft.com/office/drawing/2014/main" id="{3FC5ABF6-30E2-46C3-820E-F516614A2137}"/>
                  </a:ext>
                </a:extLst>
              </p:cNvPr>
              <p:cNvSpPr/>
              <p:nvPr userDrawn="1"/>
            </p:nvSpPr>
            <p:spPr>
              <a:xfrm>
                <a:off x="0" y="2823767"/>
                <a:ext cx="330523" cy="925044"/>
              </a:xfrm>
              <a:custGeom>
                <a:avLst/>
                <a:gdLst>
                  <a:gd name="connsiteX0" fmla="*/ 330523 w 330523"/>
                  <a:gd name="connsiteY0" fmla="*/ 0 h 925044"/>
                  <a:gd name="connsiteX1" fmla="*/ 330523 w 330523"/>
                  <a:gd name="connsiteY1" fmla="*/ 608176 h 925044"/>
                  <a:gd name="connsiteX2" fmla="*/ 0 w 330523"/>
                  <a:gd name="connsiteY2" fmla="*/ 925044 h 925044"/>
                  <a:gd name="connsiteX3" fmla="*/ 0 w 330523"/>
                  <a:gd name="connsiteY3" fmla="*/ 318820 h 925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0523" h="925044">
                    <a:moveTo>
                      <a:pt x="330523" y="0"/>
                    </a:moveTo>
                    <a:lnTo>
                      <a:pt x="330523" y="608176"/>
                    </a:lnTo>
                    <a:lnTo>
                      <a:pt x="0" y="925044"/>
                    </a:lnTo>
                    <a:lnTo>
                      <a:pt x="0" y="318820"/>
                    </a:lnTo>
                    <a:close/>
                  </a:path>
                </a:pathLst>
              </a:custGeom>
              <a:solidFill>
                <a:srgbClr val="B3B3B3"/>
              </a:solidFill>
              <a:ln w="5209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37" name="Полилиния: фигура 36">
                <a:extLst>
                  <a:ext uri="{FF2B5EF4-FFF2-40B4-BE49-F238E27FC236}">
                    <a16:creationId xmlns:a16="http://schemas.microsoft.com/office/drawing/2014/main" id="{AF6AA459-04D9-4DFC-838D-7E5BE95527EC}"/>
                  </a:ext>
                </a:extLst>
              </p:cNvPr>
              <p:cNvSpPr/>
              <p:nvPr userDrawn="1"/>
            </p:nvSpPr>
            <p:spPr>
              <a:xfrm>
                <a:off x="-5718" y="1400165"/>
                <a:ext cx="335735" cy="1816313"/>
              </a:xfrm>
              <a:custGeom>
                <a:avLst/>
                <a:gdLst>
                  <a:gd name="connsiteX0" fmla="*/ 1073 w 335735"/>
                  <a:gd name="connsiteY0" fmla="*/ 0 h 1816313"/>
                  <a:gd name="connsiteX1" fmla="*/ 335735 w 335735"/>
                  <a:gd name="connsiteY1" fmla="*/ 0 h 1816313"/>
                  <a:gd name="connsiteX2" fmla="*/ 335735 w 335735"/>
                  <a:gd name="connsiteY2" fmla="*/ 1482483 h 1816313"/>
                  <a:gd name="connsiteX3" fmla="*/ 0 w 335735"/>
                  <a:gd name="connsiteY3" fmla="*/ 1816313 h 1816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735" h="1816313">
                    <a:moveTo>
                      <a:pt x="1073" y="0"/>
                    </a:moveTo>
                    <a:lnTo>
                      <a:pt x="335735" y="0"/>
                    </a:lnTo>
                    <a:lnTo>
                      <a:pt x="335735" y="1482483"/>
                    </a:lnTo>
                    <a:lnTo>
                      <a:pt x="0" y="181631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1">
                      <a:lumMod val="50000"/>
                    </a:schemeClr>
                  </a:gs>
                  <a:gs pos="0">
                    <a:srgbClr val="0070C0"/>
                  </a:gs>
                </a:gsLst>
                <a:lin ang="5400000" scaled="1"/>
              </a:gradFill>
              <a:ln w="6328" cap="flat">
                <a:noFill/>
                <a:prstDash val="solid"/>
                <a:miter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endParaRPr lang="ru-RU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4594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9023D5-00AB-4E2E-B63C-3975CDCC62E7}"/>
              </a:ext>
            </a:extLst>
          </p:cNvPr>
          <p:cNvSpPr txBox="1"/>
          <p:nvPr/>
        </p:nvSpPr>
        <p:spPr>
          <a:xfrm>
            <a:off x="2887008" y="443022"/>
            <a:ext cx="8202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HeliosCond" panose="020B0500000000000000" pitchFamily="34" charset="-52"/>
              </a:rPr>
              <a:t>Схемы сертификации</a:t>
            </a:r>
            <a:r>
              <a:rPr lang="en-US" sz="2400" dirty="0">
                <a:solidFill>
                  <a:srgbClr val="0070C0"/>
                </a:solidFill>
                <a:latin typeface="HeliosCond" panose="020B0500000000000000" pitchFamily="34" charset="-52"/>
              </a:rPr>
              <a:t/>
            </a:r>
            <a:br>
              <a:rPr lang="en-US" sz="2400" dirty="0">
                <a:solidFill>
                  <a:srgbClr val="0070C0"/>
                </a:solidFill>
                <a:latin typeface="HeliosCond" panose="020B0500000000000000" pitchFamily="34" charset="-52"/>
              </a:rPr>
            </a:br>
            <a:r>
              <a:rPr lang="ru-RU" sz="2400" b="1" dirty="0">
                <a:solidFill>
                  <a:srgbClr val="0070C0"/>
                </a:solidFill>
                <a:latin typeface="HeliosCond" panose="020B0500000000000000" pitchFamily="34" charset="-52"/>
              </a:rPr>
              <a:t>ПРОДУКЦИИ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6505F9E-4A02-4655-B4F5-D5BE0AB455C0}"/>
              </a:ext>
            </a:extLst>
          </p:cNvPr>
          <p:cNvGrpSpPr/>
          <p:nvPr/>
        </p:nvGrpSpPr>
        <p:grpSpPr>
          <a:xfrm>
            <a:off x="-5718" y="1400165"/>
            <a:ext cx="668318" cy="2352456"/>
            <a:chOff x="-5718" y="1400165"/>
            <a:chExt cx="668318" cy="2352456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E0BFF151-F746-4191-8032-A0747DF7AC80}"/>
                </a:ext>
              </a:extLst>
            </p:cNvPr>
            <p:cNvSpPr/>
            <p:nvPr/>
          </p:nvSpPr>
          <p:spPr>
            <a:xfrm>
              <a:off x="319634" y="1400165"/>
              <a:ext cx="342966" cy="2044199"/>
            </a:xfrm>
            <a:custGeom>
              <a:avLst/>
              <a:gdLst>
                <a:gd name="connsiteX0" fmla="*/ 0 w 342966"/>
                <a:gd name="connsiteY0" fmla="*/ 0 h 2044199"/>
                <a:gd name="connsiteX1" fmla="*/ 342966 w 342966"/>
                <a:gd name="connsiteY1" fmla="*/ 0 h 2044199"/>
                <a:gd name="connsiteX2" fmla="*/ 342966 w 342966"/>
                <a:gd name="connsiteY2" fmla="*/ 1701233 h 2044199"/>
                <a:gd name="connsiteX3" fmla="*/ 0 w 342966"/>
                <a:gd name="connsiteY3" fmla="*/ 2044199 h 204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66" h="2044199">
                  <a:moveTo>
                    <a:pt x="0" y="0"/>
                  </a:moveTo>
                  <a:lnTo>
                    <a:pt x="342966" y="0"/>
                  </a:lnTo>
                  <a:lnTo>
                    <a:pt x="342966" y="1701233"/>
                  </a:lnTo>
                  <a:lnTo>
                    <a:pt x="0" y="2044199"/>
                  </a:lnTo>
                  <a:close/>
                </a:path>
              </a:pathLst>
            </a:custGeom>
            <a:solidFill>
              <a:srgbClr val="CCCCCC"/>
            </a:solidFill>
            <a:ln w="515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AD0C6361-FB0A-49DC-A116-FAEE17A45192}"/>
                </a:ext>
              </a:extLst>
            </p:cNvPr>
            <p:cNvSpPr/>
            <p:nvPr userDrawn="1"/>
          </p:nvSpPr>
          <p:spPr>
            <a:xfrm>
              <a:off x="635" y="2827577"/>
              <a:ext cx="330523" cy="925044"/>
            </a:xfrm>
            <a:custGeom>
              <a:avLst/>
              <a:gdLst>
                <a:gd name="connsiteX0" fmla="*/ 330523 w 330523"/>
                <a:gd name="connsiteY0" fmla="*/ 0 h 925044"/>
                <a:gd name="connsiteX1" fmla="*/ 330523 w 330523"/>
                <a:gd name="connsiteY1" fmla="*/ 608176 h 925044"/>
                <a:gd name="connsiteX2" fmla="*/ 0 w 330523"/>
                <a:gd name="connsiteY2" fmla="*/ 925044 h 925044"/>
                <a:gd name="connsiteX3" fmla="*/ 0 w 330523"/>
                <a:gd name="connsiteY3" fmla="*/ 318820 h 92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523" h="925044">
                  <a:moveTo>
                    <a:pt x="330523" y="0"/>
                  </a:moveTo>
                  <a:lnTo>
                    <a:pt x="330523" y="608176"/>
                  </a:lnTo>
                  <a:lnTo>
                    <a:pt x="0" y="925044"/>
                  </a:lnTo>
                  <a:lnTo>
                    <a:pt x="0" y="318820"/>
                  </a:lnTo>
                  <a:close/>
                </a:path>
              </a:pathLst>
            </a:custGeom>
            <a:solidFill>
              <a:srgbClr val="B3B3B3"/>
            </a:solidFill>
            <a:ln w="52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DEE33168-75ED-4373-A487-695D449F64B5}"/>
                </a:ext>
              </a:extLst>
            </p:cNvPr>
            <p:cNvSpPr/>
            <p:nvPr userDrawn="1"/>
          </p:nvSpPr>
          <p:spPr>
            <a:xfrm>
              <a:off x="-5718" y="1400165"/>
              <a:ext cx="335735" cy="1816313"/>
            </a:xfrm>
            <a:custGeom>
              <a:avLst/>
              <a:gdLst>
                <a:gd name="connsiteX0" fmla="*/ 1073 w 335735"/>
                <a:gd name="connsiteY0" fmla="*/ 0 h 1816313"/>
                <a:gd name="connsiteX1" fmla="*/ 335735 w 335735"/>
                <a:gd name="connsiteY1" fmla="*/ 0 h 1816313"/>
                <a:gd name="connsiteX2" fmla="*/ 335735 w 335735"/>
                <a:gd name="connsiteY2" fmla="*/ 1482483 h 1816313"/>
                <a:gd name="connsiteX3" fmla="*/ 0 w 335735"/>
                <a:gd name="connsiteY3" fmla="*/ 1816313 h 181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735" h="1816313">
                  <a:moveTo>
                    <a:pt x="1073" y="0"/>
                  </a:moveTo>
                  <a:lnTo>
                    <a:pt x="335735" y="0"/>
                  </a:lnTo>
                  <a:lnTo>
                    <a:pt x="335735" y="1482483"/>
                  </a:lnTo>
                  <a:lnTo>
                    <a:pt x="0" y="1816313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50000"/>
                  </a:schemeClr>
                </a:gs>
                <a:gs pos="0">
                  <a:srgbClr val="0070C0"/>
                </a:gs>
              </a:gsLst>
              <a:lin ang="5400000" scaled="1"/>
            </a:gradFill>
            <a:ln w="6328" cap="flat">
              <a:noFill/>
              <a:prstDash val="solid"/>
              <a:miter/>
            </a:ln>
            <a:effectLst/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79C0D8D-BE7F-4922-99BE-FBA1BDADE0C6}"/>
              </a:ext>
            </a:extLst>
          </p:cNvPr>
          <p:cNvSpPr txBox="1"/>
          <p:nvPr/>
        </p:nvSpPr>
        <p:spPr>
          <a:xfrm>
            <a:off x="4555490" y="1400875"/>
            <a:ext cx="3081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HeliosCond" panose="020B0500000000000000" pitchFamily="34" charset="-52"/>
              </a:rPr>
              <a:t>Элементы оценки соответствия</a:t>
            </a:r>
          </a:p>
        </p:txBody>
      </p:sp>
      <p:sp>
        <p:nvSpPr>
          <p:cNvPr id="13" name="Полилиния: фигура 64">
            <a:extLst>
              <a:ext uri="{FF2B5EF4-FFF2-40B4-BE49-F238E27FC236}">
                <a16:creationId xmlns:a16="http://schemas.microsoft.com/office/drawing/2014/main" id="{7BD83004-3137-4BA5-8570-755B102DACD9}"/>
              </a:ext>
            </a:extLst>
          </p:cNvPr>
          <p:cNvSpPr/>
          <p:nvPr/>
        </p:nvSpPr>
        <p:spPr>
          <a:xfrm>
            <a:off x="2667009" y="1570152"/>
            <a:ext cx="1954514" cy="229317"/>
          </a:xfrm>
          <a:custGeom>
            <a:avLst/>
            <a:gdLst>
              <a:gd name="connsiteX0" fmla="*/ 1234440 w 1234440"/>
              <a:gd name="connsiteY0" fmla="*/ 0 h 304800"/>
              <a:gd name="connsiteX1" fmla="*/ 0 w 1234440"/>
              <a:gd name="connsiteY1" fmla="*/ 0 h 304800"/>
              <a:gd name="connsiteX2" fmla="*/ 0 w 1234440"/>
              <a:gd name="connsiteY2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4440" h="304800">
                <a:moveTo>
                  <a:pt x="1234440" y="0"/>
                </a:moveTo>
                <a:lnTo>
                  <a:pt x="0" y="0"/>
                </a:lnTo>
                <a:lnTo>
                  <a:pt x="0" y="30480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: фигура 67">
            <a:extLst>
              <a:ext uri="{FF2B5EF4-FFF2-40B4-BE49-F238E27FC236}">
                <a16:creationId xmlns:a16="http://schemas.microsoft.com/office/drawing/2014/main" id="{74CD72DF-4962-4DDE-BAF3-DAE176DF77A7}"/>
              </a:ext>
            </a:extLst>
          </p:cNvPr>
          <p:cNvSpPr/>
          <p:nvPr/>
        </p:nvSpPr>
        <p:spPr>
          <a:xfrm flipH="1">
            <a:off x="7570471" y="1570152"/>
            <a:ext cx="2238998" cy="229317"/>
          </a:xfrm>
          <a:custGeom>
            <a:avLst/>
            <a:gdLst>
              <a:gd name="connsiteX0" fmla="*/ 1234440 w 1234440"/>
              <a:gd name="connsiteY0" fmla="*/ 0 h 304800"/>
              <a:gd name="connsiteX1" fmla="*/ 0 w 1234440"/>
              <a:gd name="connsiteY1" fmla="*/ 0 h 304800"/>
              <a:gd name="connsiteX2" fmla="*/ 0 w 1234440"/>
              <a:gd name="connsiteY2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4440" h="304800">
                <a:moveTo>
                  <a:pt x="1234440" y="0"/>
                </a:moveTo>
                <a:lnTo>
                  <a:pt x="0" y="0"/>
                </a:lnTo>
                <a:lnTo>
                  <a:pt x="0" y="30480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98B047-DBD9-4CC9-B937-A8C9ED2BE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1650" y="561030"/>
            <a:ext cx="695426" cy="602288"/>
          </a:xfrm>
          <a:prstGeom prst="rect">
            <a:avLst/>
          </a:prstGeom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5770BA18-B260-4F0D-B537-03067982ABA0}"/>
              </a:ext>
            </a:extLst>
          </p:cNvPr>
          <p:cNvCxnSpPr>
            <a:cxnSpLocks/>
          </p:cNvCxnSpPr>
          <p:nvPr/>
        </p:nvCxnSpPr>
        <p:spPr>
          <a:xfrm>
            <a:off x="6066155" y="1693457"/>
            <a:ext cx="0" cy="1226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06368C2-2DC6-4B5A-9CAE-AD0D62273B96}"/>
              </a:ext>
            </a:extLst>
          </p:cNvPr>
          <p:cNvSpPr txBox="1"/>
          <p:nvPr/>
        </p:nvSpPr>
        <p:spPr>
          <a:xfrm>
            <a:off x="8174802" y="2211672"/>
            <a:ext cx="3009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HeliosCond" panose="020B0500000000000000" pitchFamily="34" charset="-52"/>
              </a:rPr>
              <a:t>ОЦЕНКА ДЕЛОВОЙ РЕПУТАЦИИ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6368C2-2DC6-4B5A-9CAE-AD0D62273B96}"/>
              </a:ext>
            </a:extLst>
          </p:cNvPr>
          <p:cNvSpPr txBox="1"/>
          <p:nvPr/>
        </p:nvSpPr>
        <p:spPr>
          <a:xfrm>
            <a:off x="1594423" y="2211672"/>
            <a:ext cx="2482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HeliosCond" panose="020B0500000000000000" pitchFamily="34" charset="-52"/>
              </a:rPr>
              <a:t>ИСПЫТАНИЯ ПРОДУКЦИИ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A81DFFB0-F0E6-4064-9696-7CEDAD6FABAF}"/>
              </a:ext>
            </a:extLst>
          </p:cNvPr>
          <p:cNvCxnSpPr>
            <a:cxnSpLocks/>
          </p:cNvCxnSpPr>
          <p:nvPr/>
        </p:nvCxnSpPr>
        <p:spPr>
          <a:xfrm flipH="1">
            <a:off x="799425" y="2597469"/>
            <a:ext cx="105162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15B2DCBA-7497-41E6-BC9E-66D3B4CD5FA7}"/>
              </a:ext>
            </a:extLst>
          </p:cNvPr>
          <p:cNvCxnSpPr>
            <a:cxnSpLocks/>
          </p:cNvCxnSpPr>
          <p:nvPr/>
        </p:nvCxnSpPr>
        <p:spPr>
          <a:xfrm flipH="1">
            <a:off x="4334076" y="2207275"/>
            <a:ext cx="2" cy="308219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15B2DCBA-7497-41E6-BC9E-66D3B4CD5FA7}"/>
              </a:ext>
            </a:extLst>
          </p:cNvPr>
          <p:cNvCxnSpPr>
            <a:cxnSpLocks/>
          </p:cNvCxnSpPr>
          <p:nvPr/>
        </p:nvCxnSpPr>
        <p:spPr>
          <a:xfrm flipH="1">
            <a:off x="8122072" y="2138041"/>
            <a:ext cx="1" cy="315142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3E88844-D853-482C-97A4-B4EB693F7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75252" y="1850899"/>
            <a:ext cx="283222" cy="34795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3CB84F0-5409-47FC-8E33-78B22D8E1C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43706" y="1850899"/>
            <a:ext cx="342686" cy="34795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06368C2-2DC6-4B5A-9CAE-AD0D62273B96}"/>
              </a:ext>
            </a:extLst>
          </p:cNvPr>
          <p:cNvSpPr txBox="1"/>
          <p:nvPr/>
        </p:nvSpPr>
        <p:spPr>
          <a:xfrm>
            <a:off x="4972453" y="2211672"/>
            <a:ext cx="2778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HeliosCond" panose="020B0500000000000000" pitchFamily="34" charset="-52"/>
              </a:rPr>
              <a:t>ОЦЕНКА ПРОИЗВОДСТВА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6BD73E2-BB26-4DA3-AE40-A67A5DBB79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00784" y="1850899"/>
            <a:ext cx="340226" cy="347958"/>
          </a:xfrm>
          <a:prstGeom prst="rect">
            <a:avLst/>
          </a:prstGeom>
        </p:spPr>
      </p:pic>
      <p:sp>
        <p:nvSpPr>
          <p:cNvPr id="38" name="Прямоугольник: усеченные противолежащие углы 167">
            <a:extLst>
              <a:ext uri="{FF2B5EF4-FFF2-40B4-BE49-F238E27FC236}">
                <a16:creationId xmlns:a16="http://schemas.microsoft.com/office/drawing/2014/main" id="{497D851B-DA19-43D6-B19D-7822B9C4E723}"/>
              </a:ext>
            </a:extLst>
          </p:cNvPr>
          <p:cNvSpPr/>
          <p:nvPr/>
        </p:nvSpPr>
        <p:spPr>
          <a:xfrm flipH="1">
            <a:off x="1008546" y="2682244"/>
            <a:ext cx="384454" cy="384454"/>
          </a:xfrm>
          <a:prstGeom prst="snip2DiagRect">
            <a:avLst>
              <a:gd name="adj1" fmla="val 0"/>
              <a:gd name="adj2" fmla="val 21278"/>
            </a:avLst>
          </a:prstGeom>
          <a:solidFill>
            <a:srgbClr val="0078C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400" b="1" kern="0" dirty="0">
                <a:solidFill>
                  <a:schemeClr val="bg1"/>
                </a:solidFill>
                <a:latin typeface="HeliosCond" panose="020B0500000000000000" pitchFamily="34" charset="-52"/>
                <a:cs typeface="Arial" pitchFamily="34" charset="0"/>
              </a:rPr>
              <a:t>1</a:t>
            </a:r>
          </a:p>
        </p:txBody>
      </p:sp>
      <p:sp>
        <p:nvSpPr>
          <p:cNvPr id="41" name="Прямоугольник: усеченные противолежащие углы 167">
            <a:extLst>
              <a:ext uri="{FF2B5EF4-FFF2-40B4-BE49-F238E27FC236}">
                <a16:creationId xmlns:a16="http://schemas.microsoft.com/office/drawing/2014/main" id="{497D851B-DA19-43D6-B19D-7822B9C4E723}"/>
              </a:ext>
            </a:extLst>
          </p:cNvPr>
          <p:cNvSpPr/>
          <p:nvPr/>
        </p:nvSpPr>
        <p:spPr>
          <a:xfrm flipH="1">
            <a:off x="1005840" y="3214102"/>
            <a:ext cx="387158" cy="384454"/>
          </a:xfrm>
          <a:prstGeom prst="snip2DiagRect">
            <a:avLst>
              <a:gd name="adj1" fmla="val 0"/>
              <a:gd name="adj2" fmla="val 21278"/>
            </a:avLst>
          </a:prstGeom>
          <a:solidFill>
            <a:srgbClr val="0078C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400" b="1" kern="0" dirty="0">
                <a:solidFill>
                  <a:schemeClr val="bg1"/>
                </a:solidFill>
                <a:latin typeface="HeliosCond" panose="020B0500000000000000" pitchFamily="34" charset="-52"/>
                <a:cs typeface="Arial" pitchFamily="34" charset="0"/>
              </a:rPr>
              <a:t>2</a:t>
            </a:r>
            <a:endParaRPr lang="ru-RU" sz="1400" b="1" kern="0" dirty="0">
              <a:solidFill>
                <a:schemeClr val="bg1"/>
              </a:solidFill>
              <a:latin typeface="HeliosCond" panose="020B0500000000000000" pitchFamily="34" charset="-52"/>
              <a:cs typeface="Arial" pitchFamily="34" charset="0"/>
            </a:endParaRPr>
          </a:p>
        </p:txBody>
      </p:sp>
      <p:sp>
        <p:nvSpPr>
          <p:cNvPr id="42" name="Прямоугольник: усеченные противолежащие углы 167">
            <a:extLst>
              <a:ext uri="{FF2B5EF4-FFF2-40B4-BE49-F238E27FC236}">
                <a16:creationId xmlns:a16="http://schemas.microsoft.com/office/drawing/2014/main" id="{497D851B-DA19-43D6-B19D-7822B9C4E723}"/>
              </a:ext>
            </a:extLst>
          </p:cNvPr>
          <p:cNvSpPr/>
          <p:nvPr/>
        </p:nvSpPr>
        <p:spPr>
          <a:xfrm flipH="1">
            <a:off x="999595" y="3780842"/>
            <a:ext cx="387158" cy="384454"/>
          </a:xfrm>
          <a:prstGeom prst="snip2DiagRect">
            <a:avLst>
              <a:gd name="adj1" fmla="val 0"/>
              <a:gd name="adj2" fmla="val 21278"/>
            </a:avLst>
          </a:prstGeom>
          <a:solidFill>
            <a:srgbClr val="0078C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400" b="1" kern="0" dirty="0">
                <a:solidFill>
                  <a:schemeClr val="bg1"/>
                </a:solidFill>
                <a:latin typeface="HeliosCond" panose="020B0500000000000000" pitchFamily="34" charset="-52"/>
                <a:cs typeface="Arial" pitchFamily="34" charset="0"/>
              </a:rPr>
              <a:t>3</a:t>
            </a:r>
            <a:endParaRPr lang="ru-RU" sz="1400" b="1" kern="0" dirty="0">
              <a:solidFill>
                <a:schemeClr val="bg1"/>
              </a:solidFill>
              <a:latin typeface="HeliosCond" panose="020B0500000000000000" pitchFamily="34" charset="-52"/>
              <a:cs typeface="Arial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FCA0F60-6AC3-42A3-89F2-E2779EECD5BF}"/>
              </a:ext>
            </a:extLst>
          </p:cNvPr>
          <p:cNvSpPr txBox="1"/>
          <p:nvPr/>
        </p:nvSpPr>
        <p:spPr>
          <a:xfrm>
            <a:off x="1448519" y="2756212"/>
            <a:ext cx="2909503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SzPct val="55000"/>
            </a:pPr>
            <a:r>
              <a:rPr lang="ru-RU" sz="1200" dirty="0">
                <a:latin typeface="HeliosCond" panose="020B0500000000000000" pitchFamily="34" charset="-52"/>
              </a:rPr>
              <a:t>Соответствие требованиям вида ТТ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FCA0F60-6AC3-42A3-89F2-E2779EECD5BF}"/>
              </a:ext>
            </a:extLst>
          </p:cNvPr>
          <p:cNvSpPr txBox="1"/>
          <p:nvPr/>
        </p:nvSpPr>
        <p:spPr>
          <a:xfrm>
            <a:off x="1448519" y="3285892"/>
            <a:ext cx="2926543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SzPct val="55000"/>
            </a:pPr>
            <a:r>
              <a:rPr lang="ru-RU" sz="1200" dirty="0">
                <a:latin typeface="HeliosCond" panose="020B0500000000000000" pitchFamily="34" charset="-52"/>
              </a:rPr>
              <a:t>Соответствие требованиям вида ОТУ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CA0F60-6AC3-42A3-89F2-E2779EECD5BF}"/>
              </a:ext>
            </a:extLst>
          </p:cNvPr>
          <p:cNvSpPr txBox="1"/>
          <p:nvPr/>
        </p:nvSpPr>
        <p:spPr>
          <a:xfrm>
            <a:off x="1448519" y="3733676"/>
            <a:ext cx="2926543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SzPct val="55000"/>
            </a:pPr>
            <a:r>
              <a:rPr lang="ru-RU" sz="1200" dirty="0">
                <a:latin typeface="HeliosCond" panose="020B0500000000000000" pitchFamily="34" charset="-52"/>
              </a:rPr>
              <a:t>Соответствие специальным требованиям ПАО «Газпром</a:t>
            </a:r>
          </a:p>
        </p:txBody>
      </p:sp>
      <p:sp>
        <p:nvSpPr>
          <p:cNvPr id="6" name="Овал 5"/>
          <p:cNvSpPr/>
          <p:nvPr/>
        </p:nvSpPr>
        <p:spPr>
          <a:xfrm>
            <a:off x="4507479" y="2771953"/>
            <a:ext cx="384716" cy="381662"/>
          </a:xfrm>
          <a:prstGeom prst="ellipse">
            <a:avLst/>
          </a:prstGeom>
          <a:solidFill>
            <a:schemeClr val="bg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400" b="1" kern="0" dirty="0">
                <a:solidFill>
                  <a:srgbClr val="0070C0"/>
                </a:solidFill>
                <a:latin typeface="HeliosCond" panose="020B0500000000000000" pitchFamily="34" charset="-52"/>
                <a:cs typeface="Arial" pitchFamily="34" charset="0"/>
              </a:rPr>
              <a:t>а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679F9A0-0358-4794-A573-1936251BF373}"/>
              </a:ext>
            </a:extLst>
          </p:cNvPr>
          <p:cNvSpPr txBox="1"/>
          <p:nvPr/>
        </p:nvSpPr>
        <p:spPr>
          <a:xfrm>
            <a:off x="4921402" y="2668314"/>
            <a:ext cx="3240513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252000" indent="-180000">
              <a:spcAft>
                <a:spcPts val="300"/>
              </a:spcAft>
              <a:buSzPct val="55000"/>
              <a:buBlip>
                <a:blip r:embed="rId11">
                  <a:extLst>
                    <a:ext uri="{96DAC541-7B7A-43D3-8B79-37D633B846F1}">
                      <asvg:svgBlip xmlns="" xmlns:asvg="http://schemas.microsoft.com/office/drawing/2016/SVG/main" r:embed="rId12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Оценка по критериям;</a:t>
            </a:r>
          </a:p>
          <a:p>
            <a:pPr marL="252000" indent="-180000">
              <a:spcAft>
                <a:spcPts val="300"/>
              </a:spcAft>
              <a:buSzPct val="55000"/>
              <a:buBlip>
                <a:blip r:embed="rId11">
                  <a:extLst>
                    <a:ext uri="{96DAC541-7B7A-43D3-8B79-37D633B846F1}">
                      <asvg:svgBlip xmlns="" xmlns:asvg="http://schemas.microsoft.com/office/drawing/2016/SVG/main" r:embed="rId12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Соответствие  СМК СТО Газпром 9001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FCA0F60-6AC3-42A3-89F2-E2779EECD5BF}"/>
              </a:ext>
            </a:extLst>
          </p:cNvPr>
          <p:cNvSpPr txBox="1"/>
          <p:nvPr/>
        </p:nvSpPr>
        <p:spPr>
          <a:xfrm>
            <a:off x="8174802" y="2846736"/>
            <a:ext cx="2909503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SzPct val="55000"/>
            </a:pPr>
            <a:r>
              <a:rPr lang="ru-RU" sz="1200" dirty="0">
                <a:latin typeface="HeliosCond" panose="020B0500000000000000" pitchFamily="34" charset="-52"/>
              </a:rPr>
              <a:t>Оценка по критериям</a:t>
            </a:r>
          </a:p>
        </p:txBody>
      </p:sp>
      <p:sp>
        <p:nvSpPr>
          <p:cNvPr id="52" name="Овал 51"/>
          <p:cNvSpPr/>
          <p:nvPr/>
        </p:nvSpPr>
        <p:spPr>
          <a:xfrm>
            <a:off x="4501258" y="3381999"/>
            <a:ext cx="384716" cy="381662"/>
          </a:xfrm>
          <a:prstGeom prst="ellipse">
            <a:avLst/>
          </a:prstGeom>
          <a:solidFill>
            <a:schemeClr val="bg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400" b="1" kern="0" dirty="0">
                <a:solidFill>
                  <a:srgbClr val="0070C0"/>
                </a:solidFill>
                <a:latin typeface="HeliosCond" panose="020B0500000000000000" pitchFamily="34" charset="-52"/>
                <a:cs typeface="Arial" pitchFamily="34" charset="0"/>
              </a:rPr>
              <a:t>b</a:t>
            </a:r>
            <a:endParaRPr lang="ru-RU" sz="1400" b="1" kern="0" dirty="0">
              <a:solidFill>
                <a:srgbClr val="0070C0"/>
              </a:solidFill>
              <a:latin typeface="HeliosCond" panose="020B0500000000000000" pitchFamily="34" charset="-52"/>
              <a:cs typeface="Arial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679F9A0-0358-4794-A573-1936251BF373}"/>
              </a:ext>
            </a:extLst>
          </p:cNvPr>
          <p:cNvSpPr txBox="1"/>
          <p:nvPr/>
        </p:nvSpPr>
        <p:spPr>
          <a:xfrm>
            <a:off x="4921402" y="3284291"/>
            <a:ext cx="3240513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252000" indent="-180000">
              <a:spcAft>
                <a:spcPts val="300"/>
              </a:spcAft>
              <a:buSzPct val="55000"/>
              <a:buBlip>
                <a:blip r:embed="rId11">
                  <a:extLst>
                    <a:ext uri="{96DAC541-7B7A-43D3-8B79-37D633B846F1}">
                      <asvg:svgBlip xmlns="" xmlns:asvg="http://schemas.microsoft.com/office/drawing/2016/SVG/main" r:embed="rId12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Оценка по критериям;</a:t>
            </a:r>
          </a:p>
          <a:p>
            <a:pPr marL="252000" indent="-180000">
              <a:spcAft>
                <a:spcPts val="300"/>
              </a:spcAft>
              <a:buSzPct val="55000"/>
              <a:buBlip>
                <a:blip r:embed="rId11">
                  <a:extLst>
                    <a:ext uri="{96DAC541-7B7A-43D3-8B79-37D633B846F1}">
                      <asvg:svgBlip xmlns="" xmlns:asvg="http://schemas.microsoft.com/office/drawing/2016/SVG/main" r:embed="rId12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Соответствие  СМК СТО Газпром 9001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FCA0F60-6AC3-42A3-89F2-E2779EECD5BF}"/>
              </a:ext>
            </a:extLst>
          </p:cNvPr>
          <p:cNvSpPr txBox="1"/>
          <p:nvPr/>
        </p:nvSpPr>
        <p:spPr>
          <a:xfrm>
            <a:off x="8243993" y="3404600"/>
            <a:ext cx="2909503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SzPct val="55000"/>
            </a:pPr>
            <a:r>
              <a:rPr lang="ru-RU" sz="1200" dirty="0">
                <a:latin typeface="HeliosCond" panose="020B0500000000000000" pitchFamily="34" charset="-52"/>
              </a:rPr>
              <a:t>Не требуется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A81DFFB0-F0E6-4064-9696-7CEDAD6FABAF}"/>
              </a:ext>
            </a:extLst>
          </p:cNvPr>
          <p:cNvCxnSpPr>
            <a:cxnSpLocks/>
          </p:cNvCxnSpPr>
          <p:nvPr/>
        </p:nvCxnSpPr>
        <p:spPr>
          <a:xfrm flipH="1">
            <a:off x="4358022" y="3284291"/>
            <a:ext cx="696695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Овал 58"/>
          <p:cNvSpPr/>
          <p:nvPr/>
        </p:nvSpPr>
        <p:spPr>
          <a:xfrm>
            <a:off x="4507479" y="3941190"/>
            <a:ext cx="384716" cy="381662"/>
          </a:xfrm>
          <a:prstGeom prst="ellipse">
            <a:avLst/>
          </a:prstGeom>
          <a:solidFill>
            <a:schemeClr val="bg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400" b="1" kern="0" dirty="0">
                <a:solidFill>
                  <a:srgbClr val="0070C0"/>
                </a:solidFill>
                <a:latin typeface="HeliosCond" panose="020B0500000000000000" pitchFamily="34" charset="-52"/>
                <a:cs typeface="Arial" pitchFamily="34" charset="0"/>
              </a:rPr>
              <a:t>c</a:t>
            </a:r>
            <a:endParaRPr lang="ru-RU" sz="1400" b="1" kern="0" dirty="0">
              <a:solidFill>
                <a:srgbClr val="0070C0"/>
              </a:solidFill>
              <a:latin typeface="HeliosCond" panose="020B0500000000000000" pitchFamily="34" charset="-52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679F9A0-0358-4794-A573-1936251BF373}"/>
              </a:ext>
            </a:extLst>
          </p:cNvPr>
          <p:cNvSpPr txBox="1"/>
          <p:nvPr/>
        </p:nvSpPr>
        <p:spPr>
          <a:xfrm>
            <a:off x="4881559" y="3887864"/>
            <a:ext cx="3240513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252000" indent="-180000">
              <a:spcAft>
                <a:spcPts val="300"/>
              </a:spcAft>
              <a:buSzPct val="55000"/>
              <a:buBlip>
                <a:blip r:embed="rId11">
                  <a:extLst>
                    <a:ext uri="{96DAC541-7B7A-43D3-8B79-37D633B846F1}">
                      <asvg:svgBlip xmlns="" xmlns:asvg="http://schemas.microsoft.com/office/drawing/2016/SVG/main" r:embed="rId12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Оценка по критериям;</a:t>
            </a:r>
          </a:p>
          <a:p>
            <a:pPr marL="252000" indent="-180000">
              <a:spcAft>
                <a:spcPts val="300"/>
              </a:spcAft>
              <a:buSzPct val="55000"/>
              <a:buBlip>
                <a:blip r:embed="rId11">
                  <a:extLst>
                    <a:ext uri="{96DAC541-7B7A-43D3-8B79-37D633B846F1}">
                      <asvg:svgBlip xmlns="" xmlns:asvg="http://schemas.microsoft.com/office/drawing/2016/SVG/main" r:embed="rId12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Соответствие  СМК</a:t>
            </a:r>
            <a:r>
              <a:rPr lang="en-US" sz="1200" dirty="0">
                <a:latin typeface="HeliosCond" panose="020B0500000000000000" pitchFamily="34" charset="-52"/>
              </a:rPr>
              <a:t> </a:t>
            </a:r>
            <a:r>
              <a:rPr lang="ru-RU" sz="1200" dirty="0">
                <a:latin typeface="HeliosCond" panose="020B0500000000000000" pitchFamily="34" charset="-52"/>
              </a:rPr>
              <a:t>ГОСТ Р</a:t>
            </a:r>
            <a:r>
              <a:rPr lang="en-US" sz="1200" dirty="0">
                <a:latin typeface="HeliosCond" panose="020B0500000000000000" pitchFamily="34" charset="-52"/>
              </a:rPr>
              <a:t> 9001</a:t>
            </a:r>
            <a:endParaRPr lang="ru-RU" sz="1200" dirty="0">
              <a:latin typeface="HeliosCond" panose="020B0500000000000000" pitchFamily="34" charset="-52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FCA0F60-6AC3-42A3-89F2-E2779EECD5BF}"/>
              </a:ext>
            </a:extLst>
          </p:cNvPr>
          <p:cNvSpPr txBox="1"/>
          <p:nvPr/>
        </p:nvSpPr>
        <p:spPr>
          <a:xfrm>
            <a:off x="8255196" y="4019217"/>
            <a:ext cx="2909503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SzPct val="55000"/>
            </a:pPr>
            <a:r>
              <a:rPr lang="ru-RU" sz="1200" dirty="0">
                <a:latin typeface="HeliosCond" panose="020B0500000000000000" pitchFamily="34" charset="-52"/>
              </a:rPr>
              <a:t>Не требуется</a:t>
            </a:r>
          </a:p>
        </p:txBody>
      </p:sp>
      <p:sp>
        <p:nvSpPr>
          <p:cNvPr id="65" name="Овал 64"/>
          <p:cNvSpPr/>
          <p:nvPr/>
        </p:nvSpPr>
        <p:spPr>
          <a:xfrm>
            <a:off x="4519733" y="4414311"/>
            <a:ext cx="384716" cy="381662"/>
          </a:xfrm>
          <a:prstGeom prst="ellipse">
            <a:avLst/>
          </a:prstGeom>
          <a:solidFill>
            <a:schemeClr val="bg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400" b="1" kern="0" dirty="0">
                <a:solidFill>
                  <a:srgbClr val="0070C0"/>
                </a:solidFill>
                <a:latin typeface="HeliosCond" panose="020B0500000000000000" pitchFamily="34" charset="-52"/>
                <a:cs typeface="Arial" pitchFamily="34" charset="0"/>
              </a:rPr>
              <a:t>d</a:t>
            </a:r>
            <a:endParaRPr lang="ru-RU" sz="1400" b="1" kern="0" dirty="0">
              <a:solidFill>
                <a:srgbClr val="0070C0"/>
              </a:solidFill>
              <a:latin typeface="HeliosCond" panose="020B0500000000000000" pitchFamily="34" charset="-52"/>
              <a:cs typeface="Arial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679F9A0-0358-4794-A573-1936251BF373}"/>
              </a:ext>
            </a:extLst>
          </p:cNvPr>
          <p:cNvSpPr txBox="1"/>
          <p:nvPr/>
        </p:nvSpPr>
        <p:spPr>
          <a:xfrm>
            <a:off x="4892195" y="4459754"/>
            <a:ext cx="3240513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252000" indent="-180000">
              <a:spcAft>
                <a:spcPts val="300"/>
              </a:spcAft>
              <a:buSzPct val="55000"/>
              <a:buBlip>
                <a:blip r:embed="rId11">
                  <a:extLst>
                    <a:ext uri="{96DAC541-7B7A-43D3-8B79-37D633B846F1}">
                      <asvg:svgBlip xmlns="" xmlns:asvg="http://schemas.microsoft.com/office/drawing/2016/SVG/main" r:embed="rId12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Оценка по критериям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FCA0F60-6AC3-42A3-89F2-E2779EECD5BF}"/>
              </a:ext>
            </a:extLst>
          </p:cNvPr>
          <p:cNvSpPr txBox="1"/>
          <p:nvPr/>
        </p:nvSpPr>
        <p:spPr>
          <a:xfrm>
            <a:off x="8274770" y="4459753"/>
            <a:ext cx="2909503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SzPct val="55000"/>
            </a:pPr>
            <a:r>
              <a:rPr lang="ru-RU" sz="1200" dirty="0">
                <a:latin typeface="HeliosCond" panose="020B0500000000000000" pitchFamily="34" charset="-52"/>
              </a:rPr>
              <a:t>Не требуется</a:t>
            </a:r>
          </a:p>
        </p:txBody>
      </p:sp>
      <p:sp>
        <p:nvSpPr>
          <p:cNvPr id="69" name="Овал 68"/>
          <p:cNvSpPr/>
          <p:nvPr/>
        </p:nvSpPr>
        <p:spPr>
          <a:xfrm>
            <a:off x="4507479" y="4873637"/>
            <a:ext cx="384716" cy="381662"/>
          </a:xfrm>
          <a:prstGeom prst="ellipse">
            <a:avLst/>
          </a:prstGeom>
          <a:solidFill>
            <a:schemeClr val="bg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400" b="1" kern="0" dirty="0">
                <a:solidFill>
                  <a:srgbClr val="0070C0"/>
                </a:solidFill>
                <a:latin typeface="HeliosCond" panose="020B0500000000000000" pitchFamily="34" charset="-52"/>
                <a:cs typeface="Arial" pitchFamily="34" charset="0"/>
              </a:rPr>
              <a:t>e</a:t>
            </a:r>
            <a:endParaRPr lang="ru-RU" sz="1400" b="1" kern="0" dirty="0">
              <a:solidFill>
                <a:srgbClr val="0070C0"/>
              </a:solidFill>
              <a:latin typeface="HeliosCond" panose="020B0500000000000000" pitchFamily="34" charset="-52"/>
              <a:cs typeface="Arial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679F9A0-0358-4794-A573-1936251BF373}"/>
              </a:ext>
            </a:extLst>
          </p:cNvPr>
          <p:cNvSpPr txBox="1"/>
          <p:nvPr/>
        </p:nvSpPr>
        <p:spPr>
          <a:xfrm>
            <a:off x="4921402" y="4956653"/>
            <a:ext cx="3240513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252000" indent="-180000">
              <a:spcAft>
                <a:spcPts val="300"/>
              </a:spcAft>
              <a:buSzPct val="55000"/>
              <a:buBlip>
                <a:blip r:embed="rId11">
                  <a:extLst>
                    <a:ext uri="{96DAC541-7B7A-43D3-8B79-37D633B846F1}">
                      <asvg:svgBlip xmlns="" xmlns:asvg="http://schemas.microsoft.com/office/drawing/2016/SVG/main" r:embed="rId12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Не требуется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FCA0F60-6AC3-42A3-89F2-E2779EECD5BF}"/>
              </a:ext>
            </a:extLst>
          </p:cNvPr>
          <p:cNvSpPr txBox="1"/>
          <p:nvPr/>
        </p:nvSpPr>
        <p:spPr>
          <a:xfrm>
            <a:off x="8301805" y="4925968"/>
            <a:ext cx="2909503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SzPct val="55000"/>
            </a:pPr>
            <a:r>
              <a:rPr lang="ru-RU" sz="1200" dirty="0">
                <a:latin typeface="HeliosCond" panose="020B0500000000000000" pitchFamily="34" charset="-52"/>
              </a:rPr>
              <a:t>Не требуется</a:t>
            </a:r>
          </a:p>
        </p:txBody>
      </p:sp>
      <p:sp>
        <p:nvSpPr>
          <p:cNvPr id="75" name="Прямоугольник: усеченные противолежащие углы 50">
            <a:extLst>
              <a:ext uri="{FF2B5EF4-FFF2-40B4-BE49-F238E27FC236}">
                <a16:creationId xmlns:a16="http://schemas.microsoft.com/office/drawing/2014/main" id="{B3DC54FC-EEC4-42FB-A945-CFCD2F5B12C8}"/>
              </a:ext>
            </a:extLst>
          </p:cNvPr>
          <p:cNvSpPr/>
          <p:nvPr/>
        </p:nvSpPr>
        <p:spPr>
          <a:xfrm flipH="1">
            <a:off x="775875" y="5342668"/>
            <a:ext cx="10553413" cy="981212"/>
          </a:xfrm>
          <a:prstGeom prst="snip2DiagRect">
            <a:avLst>
              <a:gd name="adj1" fmla="val 0"/>
              <a:gd name="adj2" fmla="val 34551"/>
            </a:avLst>
          </a:prstGeom>
          <a:ln w="12700">
            <a:solidFill>
              <a:srgbClr val="007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77" name="Прямоугольник: усеченные противолежащие углы 167">
            <a:extLst>
              <a:ext uri="{FF2B5EF4-FFF2-40B4-BE49-F238E27FC236}">
                <a16:creationId xmlns:a16="http://schemas.microsoft.com/office/drawing/2014/main" id="{497D851B-DA19-43D6-B19D-7822B9C4E723}"/>
              </a:ext>
            </a:extLst>
          </p:cNvPr>
          <p:cNvSpPr/>
          <p:nvPr/>
        </p:nvSpPr>
        <p:spPr>
          <a:xfrm flipH="1">
            <a:off x="649455" y="5188476"/>
            <a:ext cx="737296" cy="450000"/>
          </a:xfrm>
          <a:prstGeom prst="snip2DiagRect">
            <a:avLst>
              <a:gd name="adj1" fmla="val 0"/>
              <a:gd name="adj2" fmla="val 28051"/>
            </a:avLst>
          </a:prstGeom>
          <a:solidFill>
            <a:srgbClr val="0078C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400" b="1" kern="0" dirty="0">
                <a:solidFill>
                  <a:schemeClr val="bg1"/>
                </a:solidFill>
                <a:latin typeface="HeliosCond" panose="020B0500000000000000" pitchFamily="34" charset="-52"/>
                <a:cs typeface="Arial" pitchFamily="34" charset="0"/>
              </a:rPr>
              <a:t>СМК+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1F0ABE3-B5A1-4A91-B9A7-A77AD914A98A}"/>
              </a:ext>
            </a:extLst>
          </p:cNvPr>
          <p:cNvSpPr txBox="1"/>
          <p:nvPr/>
        </p:nvSpPr>
        <p:spPr>
          <a:xfrm>
            <a:off x="1998418" y="5385599"/>
            <a:ext cx="8352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HeliosCond" panose="020B0500000000000000" pitchFamily="34" charset="-52"/>
              </a:rPr>
              <a:t>Сертификация </a:t>
            </a:r>
            <a:r>
              <a:rPr lang="ru-RU" sz="1400" b="1" dirty="0">
                <a:latin typeface="HeliosCond" panose="020B0500000000000000" pitchFamily="34" charset="-52"/>
              </a:rPr>
              <a:t>индивидуального типового </a:t>
            </a:r>
            <a:r>
              <a:rPr lang="ru-RU" sz="1400" dirty="0">
                <a:latin typeface="HeliosCond" panose="020B0500000000000000" pitchFamily="34" charset="-52"/>
              </a:rPr>
              <a:t>оборудования и оборудования в </a:t>
            </a:r>
            <a:r>
              <a:rPr lang="ru-RU" sz="1400" b="1" dirty="0" err="1">
                <a:latin typeface="HeliosCond" panose="020B0500000000000000" pitchFamily="34" charset="-52"/>
              </a:rPr>
              <a:t>блочно</a:t>
            </a:r>
            <a:r>
              <a:rPr lang="ru-RU" sz="1400" b="1" dirty="0">
                <a:latin typeface="HeliosCond" panose="020B0500000000000000" pitchFamily="34" charset="-52"/>
              </a:rPr>
              <a:t>-комплектном </a:t>
            </a:r>
            <a:r>
              <a:rPr lang="ru-RU" sz="1400" dirty="0">
                <a:latin typeface="HeliosCond" panose="020B0500000000000000" pitchFamily="34" charset="-52"/>
              </a:rPr>
              <a:t>исполнении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679F9A0-0358-4794-A573-1936251BF373}"/>
              </a:ext>
            </a:extLst>
          </p:cNvPr>
          <p:cNvSpPr txBox="1"/>
          <p:nvPr/>
        </p:nvSpPr>
        <p:spPr>
          <a:xfrm>
            <a:off x="4544785" y="6046880"/>
            <a:ext cx="3240513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252000" indent="-252000">
              <a:spcAft>
                <a:spcPts val="300"/>
              </a:spcAft>
              <a:buSzPct val="55000"/>
              <a:buBlip>
                <a:blip r:embed="rId11">
                  <a:extLst>
                    <a:ext uri="{96DAC541-7B7A-43D3-8B79-37D633B846F1}">
                      <asvg:svgBlip xmlns="" xmlns:asvg="http://schemas.microsoft.com/office/drawing/2016/SVG/main" r:embed="rId12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Оценка деловой репутации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679F9A0-0358-4794-A573-1936251BF373}"/>
              </a:ext>
            </a:extLst>
          </p:cNvPr>
          <p:cNvSpPr txBox="1"/>
          <p:nvPr/>
        </p:nvSpPr>
        <p:spPr>
          <a:xfrm>
            <a:off x="4544786" y="5648756"/>
            <a:ext cx="3240513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252000" indent="-252000">
              <a:spcAft>
                <a:spcPts val="300"/>
              </a:spcAft>
              <a:buSzPct val="55000"/>
              <a:buBlip>
                <a:blip r:embed="rId11">
                  <a:extLst>
                    <a:ext uri="{96DAC541-7B7A-43D3-8B79-37D633B846F1}">
                      <asvg:svgBlip xmlns="" xmlns:asvg="http://schemas.microsoft.com/office/drawing/2016/SVG/main" r:embed="rId12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Соответствие СМК СТО Газпром 9001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679F9A0-0358-4794-A573-1936251BF373}"/>
              </a:ext>
            </a:extLst>
          </p:cNvPr>
          <p:cNvSpPr txBox="1"/>
          <p:nvPr/>
        </p:nvSpPr>
        <p:spPr>
          <a:xfrm>
            <a:off x="7848510" y="5648756"/>
            <a:ext cx="3240513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252000" indent="-252000">
              <a:spcAft>
                <a:spcPts val="300"/>
              </a:spcAft>
              <a:buSzPct val="55000"/>
              <a:buBlip>
                <a:blip r:embed="rId11">
                  <a:extLst>
                    <a:ext uri="{96DAC541-7B7A-43D3-8B79-37D633B846F1}">
                      <asvg:svgBlip xmlns="" xmlns:asvg="http://schemas.microsoft.com/office/drawing/2016/SVG/main" r:embed="rId12"/>
                    </a:ext>
                  </a:extLst>
                </a:blip>
              </a:buBlip>
            </a:pPr>
            <a:r>
              <a:rPr lang="ru-RU" sz="1200" dirty="0">
                <a:latin typeface="HeliosCond" panose="020B0500000000000000" pitchFamily="34" charset="-52"/>
              </a:rPr>
              <a:t>Проверка типового образца</a:t>
            </a:r>
          </a:p>
        </p:txBody>
      </p: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C0CA8269-F30F-4DF7-97C3-D6AFE76E9574}"/>
              </a:ext>
            </a:extLst>
          </p:cNvPr>
          <p:cNvCxnSpPr>
            <a:cxnSpLocks/>
          </p:cNvCxnSpPr>
          <p:nvPr/>
        </p:nvCxnSpPr>
        <p:spPr>
          <a:xfrm flipH="1">
            <a:off x="4375062" y="3898032"/>
            <a:ext cx="696695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6C3D4386-3E16-4DAE-80F9-2A130AFABB26}"/>
              </a:ext>
            </a:extLst>
          </p:cNvPr>
          <p:cNvCxnSpPr>
            <a:cxnSpLocks/>
          </p:cNvCxnSpPr>
          <p:nvPr/>
        </p:nvCxnSpPr>
        <p:spPr>
          <a:xfrm flipH="1">
            <a:off x="4301820" y="4432115"/>
            <a:ext cx="696695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0329BA6F-8554-428E-A8AD-AF745B00B241}"/>
              </a:ext>
            </a:extLst>
          </p:cNvPr>
          <p:cNvCxnSpPr>
            <a:cxnSpLocks/>
          </p:cNvCxnSpPr>
          <p:nvPr/>
        </p:nvCxnSpPr>
        <p:spPr>
          <a:xfrm flipH="1">
            <a:off x="4330870" y="4862150"/>
            <a:ext cx="696695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1902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Gazprom_monochromatic">
      <a:dk1>
        <a:srgbClr val="000000"/>
      </a:dk1>
      <a:lt1>
        <a:sysClr val="window" lastClr="FFFFFF"/>
      </a:lt1>
      <a:dk2>
        <a:srgbClr val="44546A"/>
      </a:dk2>
      <a:lt2>
        <a:srgbClr val="E7E6E6"/>
      </a:lt2>
      <a:accent1>
        <a:srgbClr val="0079C1"/>
      </a:accent1>
      <a:accent2>
        <a:srgbClr val="265E7F"/>
      </a:accent2>
      <a:accent3>
        <a:srgbClr val="00A0FF"/>
      </a:accent3>
      <a:accent4>
        <a:srgbClr val="4CB2FF"/>
      </a:accent4>
      <a:accent5>
        <a:srgbClr val="00507F"/>
      </a:accent5>
      <a:accent6>
        <a:srgbClr val="3F3F3F"/>
      </a:accent6>
      <a:hlink>
        <a:srgbClr val="00B0F0"/>
      </a:hlink>
      <a:folHlink>
        <a:srgbClr val="7F7F7F"/>
      </a:folHlink>
    </a:clrScheme>
    <a:fontScheme name="Базовая Calibri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>
    <a:txDef>
      <a:spPr>
        <a:solidFill>
          <a:schemeClr val="bg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defRPr sz="5400" dirty="0">
            <a:solidFill>
              <a:schemeClr val="bg1"/>
            </a:solidFill>
            <a:latin typeface="HeliosCondThin" panose="04000500000000000000" pitchFamily="8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5363</TotalTime>
  <Words>1057</Words>
  <Application>Microsoft Office PowerPoint</Application>
  <PresentationFormat>Широкоэкранный</PresentationFormat>
  <Paragraphs>215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AngsanaUPC</vt:lpstr>
      <vt:lpstr>Arial</vt:lpstr>
      <vt:lpstr>Arial Narrow</vt:lpstr>
      <vt:lpstr>Calibri</vt:lpstr>
      <vt:lpstr>Courier New</vt:lpstr>
      <vt:lpstr>HeliosCond</vt:lpstr>
      <vt:lpstr>Tw Cen MT</vt:lpstr>
      <vt:lpstr>Wingdings 3</vt:lpstr>
      <vt:lpstr>Интеграл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Кузнецов</dc:creator>
  <cp:lastModifiedBy>Аида В. Янчуркина</cp:lastModifiedBy>
  <cp:revision>169</cp:revision>
  <cp:lastPrinted>2020-10-05T11:56:52Z</cp:lastPrinted>
  <dcterms:created xsi:type="dcterms:W3CDTF">2018-03-22T06:05:30Z</dcterms:created>
  <dcterms:modified xsi:type="dcterms:W3CDTF">2020-10-20T08:49:56Z</dcterms:modified>
</cp:coreProperties>
</file>