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54" r:id="rId2"/>
    <p:sldMasterId id="2147483659" r:id="rId3"/>
    <p:sldMasterId id="2147483664" r:id="rId4"/>
    <p:sldMasterId id="2147483682" r:id="rId5"/>
  </p:sldMasterIdLst>
  <p:notesMasterIdLst>
    <p:notesMasterId r:id="rId30"/>
  </p:notesMasterIdLst>
  <p:handoutMasterIdLst>
    <p:handoutMasterId r:id="rId31"/>
  </p:handoutMasterIdLst>
  <p:sldIdLst>
    <p:sldId id="531" r:id="rId6"/>
    <p:sldId id="257" r:id="rId7"/>
    <p:sldId id="256" r:id="rId8"/>
    <p:sldId id="661" r:id="rId9"/>
    <p:sldId id="518" r:id="rId10"/>
    <p:sldId id="519" r:id="rId11"/>
    <p:sldId id="662" r:id="rId12"/>
    <p:sldId id="633" r:id="rId13"/>
    <p:sldId id="527" r:id="rId14"/>
    <p:sldId id="529" r:id="rId15"/>
    <p:sldId id="663" r:id="rId16"/>
    <p:sldId id="533" r:id="rId17"/>
    <p:sldId id="637" r:id="rId18"/>
    <p:sldId id="650" r:id="rId19"/>
    <p:sldId id="649" r:id="rId20"/>
    <p:sldId id="645" r:id="rId21"/>
    <p:sldId id="664" r:id="rId22"/>
    <p:sldId id="648" r:id="rId23"/>
    <p:sldId id="652" r:id="rId24"/>
    <p:sldId id="658" r:id="rId25"/>
    <p:sldId id="655" r:id="rId26"/>
    <p:sldId id="660" r:id="rId27"/>
    <p:sldId id="657" r:id="rId28"/>
    <p:sldId id="631" r:id="rId29"/>
  </p:sldIdLst>
  <p:sldSz cx="9144000" cy="5143500" type="screen16x9"/>
  <p:notesSz cx="6858000" cy="9144000"/>
  <p:embeddedFontLst>
    <p:embeddedFont>
      <p:font typeface="华文宋体" panose="020B0604020202020204" charset="-122"/>
      <p:regular r:id="rId32"/>
    </p:embeddedFont>
    <p:embeddedFont>
      <p:font typeface="微软雅黑" panose="020B0503020204020204" pitchFamily="34" charset="-122"/>
      <p:regular r:id="rId33"/>
      <p:bold r:id="rId34"/>
    </p:embeddedFont>
    <p:embeddedFont>
      <p:font typeface="Calibri Light" panose="020F0302020204030204" pitchFamily="34" charset="0"/>
      <p:regular r:id="rId35"/>
      <p:italic r:id="rId36"/>
    </p:embeddedFont>
    <p:embeddedFont>
      <p:font typeface="等线" panose="020B0604020202020204" charset="-122"/>
      <p:regular r:id="rId37"/>
      <p:bold r:id="rId38"/>
    </p:embeddedFont>
    <p:embeddedFont>
      <p:font typeface="黑体" panose="02010609060101010101" pitchFamily="49" charset="-122"/>
      <p:regular r:id="rId39"/>
    </p:embeddedFont>
    <p:embeddedFont>
      <p:font typeface="Verdana" panose="020B0604030504040204" pitchFamily="34" charset="0"/>
      <p:regular r:id="rId40"/>
      <p:bold r:id="rId41"/>
      <p:italic r:id="rId42"/>
      <p:boldItalic r:id="rId43"/>
    </p:embeddedFont>
    <p:embeddedFont>
      <p:font typeface="等线 Light" panose="020B0604020202020204" charset="-122"/>
      <p:regular r:id="rId44"/>
    </p:embeddedFont>
    <p:embeddedFont>
      <p:font typeface="华文中宋" panose="020B0604020202020204" charset="-122"/>
      <p:regular r:id="rId45"/>
    </p:embeddedFont>
    <p:embeddedFont>
      <p:font typeface="楷体" panose="02010609060101010101" pitchFamily="49" charset="-122"/>
      <p:regular r:id="rId46"/>
    </p:embeddedFont>
    <p:embeddedFont>
      <p:font typeface="Calibri" panose="020F0502020204030204" pitchFamily="34" charset="0"/>
      <p:regular r:id="rId47"/>
      <p:bold r:id="rId48"/>
      <p:italic r:id="rId49"/>
      <p:boldItalic r:id="rId50"/>
    </p:embeddedFont>
    <p:embeddedFont>
      <p:font typeface="宋体" panose="02010600030101010101" pitchFamily="2" charset="-122"/>
      <p:regular r:id="rId51"/>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86">
          <p15:clr>
            <a:srgbClr val="A4A3A4"/>
          </p15:clr>
        </p15:guide>
        <p15:guide id="2" pos="290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FF9900"/>
    <a:srgbClr val="CCFFFF"/>
    <a:srgbClr val="3D9ECF"/>
    <a:srgbClr val="66CCFF"/>
    <a:srgbClr val="E1FFFF"/>
    <a:srgbClr val="CCECFF"/>
    <a:srgbClr val="FF6600"/>
    <a:srgbClr val="3399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6" autoAdjust="0"/>
    <p:restoredTop sz="97941" autoAdjust="0"/>
  </p:normalViewPr>
  <p:slideViewPr>
    <p:cSldViewPr>
      <p:cViewPr varScale="1">
        <p:scale>
          <a:sx n="105" d="100"/>
          <a:sy n="105" d="100"/>
        </p:scale>
        <p:origin x="120" y="750"/>
      </p:cViewPr>
      <p:guideLst>
        <p:guide orient="horz" pos="1586"/>
        <p:guide pos="2902"/>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199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8.fntdata"/><Relationship Id="rId21" Type="http://schemas.openxmlformats.org/officeDocument/2006/relationships/slide" Target="slides/slide16.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font" Target="fonts/font10.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5.fntdata"/><Relationship Id="rId49" Type="http://schemas.openxmlformats.org/officeDocument/2006/relationships/font" Target="fonts/font18.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4" Type="http://schemas.openxmlformats.org/officeDocument/2006/relationships/font" Target="fonts/font13.fntdata"/><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8" Type="http://schemas.openxmlformats.org/officeDocument/2006/relationships/slide" Target="slides/slide3.xml"/><Relationship Id="rId51" Type="http://schemas.openxmlformats.org/officeDocument/2006/relationships/font" Target="fonts/font20.fntdata"/><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C7800E1-AABB-5C43-B832-78E556D66ABD}" type="datetime1">
              <a:rPr kumimoji="1" lang="zh-CN" altLang="en-US" smtClean="0"/>
              <a:pPr/>
              <a:t>2019/10/8</a:t>
            </a:fld>
            <a:endParaRPr kumimoji="1"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CN" altLang="en-US"/>
          </a:p>
        </p:txBody>
      </p:sp>
      <p:sp>
        <p:nvSpPr>
          <p:cNvPr id="5" name="幻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0FDC679-76AF-C846-9DBE-614FEEAED779}" type="slidenum">
              <a:rPr kumimoji="1" lang="zh-CN" altLang="en-US" smtClean="0"/>
              <a:pPr/>
              <a:t>‹#›</a:t>
            </a:fld>
            <a:endParaRPr kumimoji="1" lang="zh-CN" altLang="en-US"/>
          </a:p>
        </p:txBody>
      </p:sp>
    </p:spTree>
    <p:extLst>
      <p:ext uri="{BB962C8B-B14F-4D97-AF65-F5344CB8AC3E}">
        <p14:creationId xmlns:p14="http://schemas.microsoft.com/office/powerpoint/2010/main" val="208295894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195A4B9-8A28-224F-9104-D1056E274081}" type="datetime1">
              <a:rPr lang="zh-CN" altLang="en-US" smtClean="0"/>
              <a:pPr/>
              <a:t>2019/10/8</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8C15853-6D4D-4285-9BAE-B3F9C5535A65}" type="slidenum">
              <a:rPr lang="zh-CN" altLang="en-US" smtClean="0"/>
              <a:pPr/>
              <a:t>‹#›</a:t>
            </a:fld>
            <a:endParaRPr lang="zh-CN" altLang="en-US"/>
          </a:p>
        </p:txBody>
      </p:sp>
    </p:spTree>
    <p:extLst>
      <p:ext uri="{BB962C8B-B14F-4D97-AF65-F5344CB8AC3E}">
        <p14:creationId xmlns:p14="http://schemas.microsoft.com/office/powerpoint/2010/main" val="191079907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幻灯片图像占位符 1"/>
          <p:cNvSpPr>
            <a:spLocks noGrp="1" noRot="1" noChangeAspect="1"/>
          </p:cNvSpPr>
          <p:nvPr>
            <p:ph type="sldImg"/>
          </p:nvPr>
        </p:nvSpPr>
        <p:spPr/>
      </p:sp>
      <p:sp>
        <p:nvSpPr>
          <p:cNvPr id="7170" name="备注占位符 2"/>
          <p:cNvSpPr>
            <a:spLocks noGrp="1"/>
          </p:cNvSpPr>
          <p:nvPr>
            <p:ph type="body"/>
          </p:nvPr>
        </p:nvSpPr>
        <p:spPr/>
        <p:txBody>
          <a:bodyPr lIns="91440" tIns="45720" rIns="91440" bIns="45720" anchor="t"/>
          <a:lstStyle/>
          <a:p>
            <a:pPr lvl="0"/>
            <a:endParaRPr lang="zh-CN" altLang="en-US" dirty="0">
              <a:ea typeface="宋体" panose="02010600030101010101" pitchFamily="2" charset="-122"/>
            </a:endParaRPr>
          </a:p>
        </p:txBody>
      </p:sp>
      <p:sp>
        <p:nvSpPr>
          <p:cNvPr id="7171" name="灯片编号占位符 3"/>
          <p:cNvSpPr>
            <a:spLocks noGrp="1"/>
          </p:cNvSpPr>
          <p:nvPr>
            <p:ph type="sldNum" sz="quarter"/>
          </p:nvPr>
        </p:nvSpPr>
        <p:spPr>
          <a:xfrm>
            <a:off x="3884613" y="8685213"/>
            <a:ext cx="2971800" cy="457200"/>
          </a:xfrm>
          <a:prstGeom prst="rect">
            <a:avLst/>
          </a:prstGeom>
          <a:noFill/>
          <a:ln w="9525">
            <a:noFill/>
          </a:ln>
        </p:spPr>
        <p:txBody>
          <a:bodyPr lIns="91440" tIns="45720" rIns="91440" bIns="45720" anchor="b"/>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1</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4216000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65BF2E6-DEDB-478D-BE0B-3BFA84BAA4FB}"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defRPr/>
              </a:pPr>
              <a:t>2</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extLst>
      <p:ext uri="{BB962C8B-B14F-4D97-AF65-F5344CB8AC3E}">
        <p14:creationId xmlns:p14="http://schemas.microsoft.com/office/powerpoint/2010/main" val="2271202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65BF2E6-DEDB-478D-BE0B-3BFA84BAA4FB}"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defRPr/>
              </a:pPr>
              <a:t>3</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extLst>
      <p:ext uri="{BB962C8B-B14F-4D97-AF65-F5344CB8AC3E}">
        <p14:creationId xmlns:p14="http://schemas.microsoft.com/office/powerpoint/2010/main" val="991199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65BF2E6-DEDB-478D-BE0B-3BFA84BAA4FB}"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defRPr/>
              </a:pPr>
              <a:t>8</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extLst>
      <p:ext uri="{BB962C8B-B14F-4D97-AF65-F5344CB8AC3E}">
        <p14:creationId xmlns:p14="http://schemas.microsoft.com/office/powerpoint/2010/main" val="2586189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65BF2E6-DEDB-478D-BE0B-3BFA84BAA4FB}"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defRPr/>
              </a:pPr>
              <a:t>13</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extLst>
      <p:ext uri="{BB962C8B-B14F-4D97-AF65-F5344CB8AC3E}">
        <p14:creationId xmlns:p14="http://schemas.microsoft.com/office/powerpoint/2010/main" val="618586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65BF2E6-DEDB-478D-BE0B-3BFA84BAA4FB}"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defRPr/>
              </a:pPr>
              <a:t>19</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extLst>
      <p:ext uri="{BB962C8B-B14F-4D97-AF65-F5344CB8AC3E}">
        <p14:creationId xmlns:p14="http://schemas.microsoft.com/office/powerpoint/2010/main" val="2855913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幻灯片图像占位符 1"/>
          <p:cNvSpPr>
            <a:spLocks noGrp="1" noRot="1" noChangeAspect="1"/>
          </p:cNvSpPr>
          <p:nvPr>
            <p:ph type="sldImg"/>
          </p:nvPr>
        </p:nvSpPr>
        <p:spPr/>
      </p:sp>
      <p:sp>
        <p:nvSpPr>
          <p:cNvPr id="7170" name="备注占位符 2"/>
          <p:cNvSpPr>
            <a:spLocks noGrp="1"/>
          </p:cNvSpPr>
          <p:nvPr>
            <p:ph type="body"/>
          </p:nvPr>
        </p:nvSpPr>
        <p:spPr/>
        <p:txBody>
          <a:bodyPr lIns="91440" tIns="45720" rIns="91440" bIns="45720" anchor="t"/>
          <a:lstStyle/>
          <a:p>
            <a:pPr lvl="0"/>
            <a:endParaRPr lang="zh-CN" altLang="en-US" dirty="0">
              <a:ea typeface="宋体" panose="02010600030101010101" pitchFamily="2" charset="-122"/>
            </a:endParaRPr>
          </a:p>
        </p:txBody>
      </p:sp>
      <p:sp>
        <p:nvSpPr>
          <p:cNvPr id="7171" name="灯片编号占位符 3"/>
          <p:cNvSpPr>
            <a:spLocks noGrp="1"/>
          </p:cNvSpPr>
          <p:nvPr>
            <p:ph type="sldNum" sz="quarter"/>
          </p:nvPr>
        </p:nvSpPr>
        <p:spPr>
          <a:xfrm>
            <a:off x="3884613" y="8685213"/>
            <a:ext cx="2971800" cy="457200"/>
          </a:xfrm>
          <a:prstGeom prst="rect">
            <a:avLst/>
          </a:prstGeom>
          <a:noFill/>
          <a:ln w="9525">
            <a:noFill/>
          </a:ln>
        </p:spPr>
        <p:txBody>
          <a:bodyPr lIns="91440" tIns="45720" rIns="91440" bIns="45720" anchor="b"/>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24</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3894286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95FC270-55C9-4A20-A67A-3DE973D1FE95}" type="datetimeFigureOut">
              <a:rPr lang="zh-CN" altLang="en-US" smtClean="0"/>
              <a:pPr/>
              <a:t>2019/10/8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961FD41-A0E4-414C-A973-C8EC8DF1BF61}"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rotWithShape="0">
          <a:blip r:embed="rId2" cstate="prin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bwMode="gray">
          <a:xfrm>
            <a:off x="990600" y="914400"/>
            <a:ext cx="7239000" cy="514350"/>
          </a:xfrm>
        </p:spPr>
        <p:txBody>
          <a:bodyPr/>
          <a:lstStyle>
            <a:lvl1pPr>
              <a:defRPr sz="2250" b="1">
                <a:solidFill>
                  <a:schemeClr val="tx1"/>
                </a:solidFill>
              </a:defRPr>
            </a:lvl1pPr>
          </a:lstStyle>
          <a:p>
            <a:pPr fontAlgn="base"/>
            <a:r>
              <a:rPr lang="en-US" altLang="zh-CN" strike="noStrike" noProof="1"/>
              <a:t>Click to edit Master title style</a:t>
            </a:r>
          </a:p>
        </p:txBody>
      </p:sp>
      <p:sp>
        <p:nvSpPr>
          <p:cNvPr id="3075" name="Rectangle 3"/>
          <p:cNvSpPr>
            <a:spLocks noGrp="1" noChangeArrowheads="1"/>
          </p:cNvSpPr>
          <p:nvPr>
            <p:ph type="subTitle" idx="1"/>
          </p:nvPr>
        </p:nvSpPr>
        <p:spPr bwMode="gray">
          <a:xfrm>
            <a:off x="1295400" y="4286250"/>
            <a:ext cx="7086600" cy="285750"/>
          </a:xfrm>
        </p:spPr>
        <p:txBody>
          <a:bodyPr/>
          <a:lstStyle>
            <a:lvl1pPr marL="0" indent="0" algn="ctr">
              <a:buFont typeface="Wingdings" panose="05000000000000000000" pitchFamily="2" charset="2"/>
              <a:buNone/>
              <a:defRPr sz="1015" b="1">
                <a:solidFill>
                  <a:srgbClr val="8FAFE9"/>
                </a:solidFill>
                <a:latin typeface="Verdana" panose="020B0604030504040204" pitchFamily="34" charset="0"/>
              </a:defRPr>
            </a:lvl1pPr>
          </a:lstStyle>
          <a:p>
            <a:pPr fontAlgn="base"/>
            <a:r>
              <a:rPr lang="en-US" altLang="zh-CN" sz="1015" strike="noStrike" noProof="1"/>
              <a:t>Click to edit Master subtitle style</a:t>
            </a:r>
            <a:endParaRPr lang="en-US" altLang="zh-CN" strike="noStrike" noProof="1"/>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rotWithShape="0">
          <a:blip r:embed="rId2" cstate="prin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533400" y="114300"/>
            <a:ext cx="7639050" cy="742950"/>
          </a:xfrm>
          <a:noFill/>
          <a:ln w="9525">
            <a:noFill/>
            <a:miter lim="800000"/>
          </a:ln>
          <a:effectLst/>
          <a:scene3d>
            <a:camera prst="orthographicFront"/>
            <a:lightRig rig="glow" dir="tl">
              <a:rot lat="0" lon="0" rev="5400000"/>
            </a:lightRig>
          </a:scene3d>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lang="zh-CN" altLang="en-US" sz="2250" b="0" kern="0" cap="none" spc="0" dirty="0">
                <a:ln w="0"/>
                <a:solidFill>
                  <a:schemeClr val="tx1"/>
                </a:solidFill>
                <a:effectLst>
                  <a:glow rad="101600">
                    <a:schemeClr val="bg1"/>
                  </a:glow>
                </a:effectLst>
                <a:latin typeface="+mn-ea"/>
                <a:ea typeface="+mn-ea"/>
                <a:cs typeface="+mn-cs"/>
              </a:defRPr>
            </a:lvl1pPr>
          </a:lstStyle>
          <a:p>
            <a:pPr lvl="0" fontAlgn="base">
              <a:spcAft>
                <a:spcPts val="675"/>
              </a:spcAft>
              <a:buClr>
                <a:srgbClr val="85DFD0"/>
              </a:buClr>
            </a:pPr>
            <a:r>
              <a:rPr lang="zh-CN" altLang="en-US" strike="noStrike" noProof="1"/>
              <a:t>单击此处编辑母版标题样式</a:t>
            </a:r>
          </a:p>
        </p:txBody>
      </p:sp>
      <p:sp>
        <p:nvSpPr>
          <p:cNvPr id="3" name="内容占位符 2"/>
          <p:cNvSpPr>
            <a:spLocks noGrp="1"/>
          </p:cNvSpPr>
          <p:nvPr>
            <p:ph idx="1"/>
          </p:nvPr>
        </p:nvSpPr>
        <p:spPr>
          <a:xfrm>
            <a:off x="381000" y="1257301"/>
            <a:ext cx="8305800" cy="514349"/>
          </a:xfrm>
        </p:spPr>
        <p:txBody>
          <a:bodyPr/>
          <a:lstStyle>
            <a:lvl1pPr>
              <a:lnSpc>
                <a:spcPct val="100000"/>
              </a:lnSpc>
              <a:spcBef>
                <a:spcPts val="0"/>
              </a:spcBef>
              <a:spcAft>
                <a:spcPts val="340"/>
              </a:spcAft>
              <a:buClr>
                <a:srgbClr val="3366FF"/>
              </a:buClr>
              <a:defRPr sz="1575" b="0">
                <a:solidFill>
                  <a:schemeClr val="tx1"/>
                </a:solidFill>
                <a:latin typeface="+mn-ea"/>
                <a:ea typeface="+mn-ea"/>
              </a:defRPr>
            </a:lvl1pPr>
            <a:lvl2pPr>
              <a:lnSpc>
                <a:spcPct val="100000"/>
              </a:lnSpc>
              <a:spcBef>
                <a:spcPts val="0"/>
              </a:spcBef>
              <a:spcAft>
                <a:spcPts val="340"/>
              </a:spcAft>
              <a:buClr>
                <a:srgbClr val="FF6600"/>
              </a:buClr>
              <a:defRPr sz="1350" b="0">
                <a:solidFill>
                  <a:schemeClr val="tx1"/>
                </a:solidFill>
                <a:latin typeface="+mn-ea"/>
                <a:ea typeface="+mn-ea"/>
              </a:defRPr>
            </a:lvl2pPr>
            <a:lvl3pPr>
              <a:lnSpc>
                <a:spcPct val="100000"/>
              </a:lnSpc>
              <a:spcBef>
                <a:spcPts val="0"/>
              </a:spcBef>
              <a:spcAft>
                <a:spcPts val="340"/>
              </a:spcAft>
              <a:buClr>
                <a:srgbClr val="00B050"/>
              </a:buClr>
              <a:buSzPct val="60000"/>
              <a:buFont typeface="Wingdings" panose="05000000000000000000" pitchFamily="2" charset="2"/>
              <a:buChar char="l"/>
              <a:defRPr sz="1240" b="0">
                <a:solidFill>
                  <a:schemeClr val="tx1"/>
                </a:solidFill>
                <a:latin typeface="+mn-ea"/>
                <a:ea typeface="+mn-ea"/>
              </a:defRPr>
            </a:lvl3pPr>
            <a:lvl4pPr>
              <a:lnSpc>
                <a:spcPct val="100000"/>
              </a:lnSpc>
              <a:spcBef>
                <a:spcPts val="0"/>
              </a:spcBef>
              <a:spcAft>
                <a:spcPts val="340"/>
              </a:spcAft>
              <a:buClr>
                <a:srgbClr val="3366FF"/>
              </a:buClr>
              <a:buSzPct val="60000"/>
              <a:buFont typeface="Wingdings" panose="05000000000000000000" pitchFamily="2" charset="2"/>
              <a:buChar char="u"/>
              <a:defRPr sz="1125" b="0">
                <a:solidFill>
                  <a:schemeClr val="tx1"/>
                </a:solidFill>
                <a:latin typeface="+mn-ea"/>
                <a:ea typeface="+mn-ea"/>
              </a:defRPr>
            </a:lvl4pPr>
            <a:lvl5pPr marL="1157605" indent="-128270">
              <a:lnSpc>
                <a:spcPct val="100000"/>
              </a:lnSpc>
              <a:spcBef>
                <a:spcPts val="0"/>
              </a:spcBef>
              <a:spcAft>
                <a:spcPts val="340"/>
              </a:spcAft>
              <a:buClr>
                <a:srgbClr val="FF1901"/>
              </a:buClr>
              <a:buSzPct val="60000"/>
              <a:buFont typeface="Wingdings" panose="05000000000000000000" pitchFamily="2" charset="2"/>
              <a:buChar char="l"/>
              <a:defRPr b="0">
                <a:solidFill>
                  <a:schemeClr val="tx1"/>
                </a:solidFill>
                <a:latin typeface="+mn-ea"/>
                <a:ea typeface="+mn-ea"/>
              </a:defRPr>
            </a:lvl5pPr>
            <a:lvl6pPr marL="1414780" indent="-128270">
              <a:lnSpc>
                <a:spcPct val="100000"/>
              </a:lnSpc>
              <a:spcAft>
                <a:spcPts val="340"/>
              </a:spcAft>
              <a:buClr>
                <a:srgbClr val="00B050"/>
              </a:buClr>
              <a:buSzPct val="60000"/>
              <a:buFont typeface="Wingdings" panose="05000000000000000000" pitchFamily="2" charset="2"/>
              <a:buChar char="p"/>
              <a:defRPr b="0">
                <a:latin typeface="+mn-ea"/>
                <a:ea typeface="+mn-ea"/>
              </a:defRPr>
            </a:lvl6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z="1240" strike="noStrike" noProof="1"/>
              <a:t>第三级</a:t>
            </a:r>
            <a:endParaRPr lang="zh-CN" altLang="en-US" strike="noStrike" noProof="1"/>
          </a:p>
          <a:p>
            <a:pPr lvl="3" fontAlgn="base"/>
            <a:r>
              <a:rPr lang="zh-CN" altLang="en-US" strike="noStrike" noProof="1"/>
              <a:t>第四级</a:t>
            </a:r>
          </a:p>
          <a:p>
            <a:pPr lvl="4" fontAlgn="base"/>
            <a:r>
              <a:rPr lang="zh-CN" altLang="en-US" strike="noStrike" noProof="1"/>
              <a:t>第五级</a:t>
            </a:r>
            <a:endParaRPr lang="en-US" altLang="zh-CN" strike="noStrike" noProof="1"/>
          </a:p>
          <a:p>
            <a:pPr lvl="5" fontAlgn="base"/>
            <a:endParaRPr lang="zh-CN" altLang="en-US" strike="noStrike" noProof="1"/>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533400" y="114300"/>
            <a:ext cx="7581900" cy="742950"/>
          </a:xfrm>
          <a:noFill/>
          <a:ln w="9525">
            <a:noFill/>
            <a:miter lim="800000"/>
          </a:ln>
          <a:effectLst/>
          <a:scene3d>
            <a:camera prst="orthographicFront"/>
            <a:lightRig rig="glow" dir="tl">
              <a:rot lat="0" lon="0" rev="5400000"/>
            </a:lightRig>
          </a:scene3d>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lang="zh-CN" altLang="en-US" sz="2250" b="0" kern="0" cap="none" spc="0" dirty="0">
                <a:ln w="0"/>
                <a:solidFill>
                  <a:schemeClr val="tx1"/>
                </a:solidFill>
                <a:effectLst>
                  <a:glow rad="101600">
                    <a:schemeClr val="bg1"/>
                  </a:glow>
                </a:effectLst>
                <a:latin typeface="+mn-ea"/>
                <a:ea typeface="+mn-ea"/>
                <a:cs typeface="+mn-cs"/>
              </a:defRPr>
            </a:lvl1pPr>
          </a:lstStyle>
          <a:p>
            <a:pPr lvl="0" fontAlgn="base">
              <a:spcAft>
                <a:spcPts val="675"/>
              </a:spcAft>
              <a:buClr>
                <a:srgbClr val="85DFD0"/>
              </a:buClr>
            </a:pPr>
            <a:r>
              <a:rPr lang="zh-CN" altLang="en-US" strike="noStrike" noProof="1"/>
              <a:t>单击此处编辑母版标题样式</a:t>
            </a:r>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pPr/>
              <a:t>10/8/2019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pPr/>
              <a:t>10/8/2019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C764DE79-268F-4C1A-8933-263129D2AF90}" type="datetimeFigureOut">
              <a:rPr lang="en-US" dirty="0"/>
              <a:pPr/>
              <a:t>10/8/2019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pPr/>
              <a:t>10/8/2019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1"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pPr/>
              <a:t>10/8/2019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11" name="椭圆 1"/>
          <p:cNvSpPr/>
          <p:nvPr userDrawn="1"/>
        </p:nvSpPr>
        <p:spPr>
          <a:xfrm>
            <a:off x="1403648" y="-23314"/>
            <a:ext cx="7768480" cy="515832"/>
          </a:xfrm>
          <a:custGeom>
            <a:avLst/>
            <a:gdLst/>
            <a:ahLst/>
            <a:cxnLst/>
            <a:rect l="l" t="t" r="r" b="b"/>
            <a:pathLst>
              <a:path w="7768480" h="515832">
                <a:moveTo>
                  <a:pt x="257915" y="0"/>
                </a:moveTo>
                <a:lnTo>
                  <a:pt x="257939" y="3"/>
                </a:lnTo>
                <a:lnTo>
                  <a:pt x="367457" y="3"/>
                </a:lnTo>
                <a:lnTo>
                  <a:pt x="367457" y="2"/>
                </a:lnTo>
                <a:lnTo>
                  <a:pt x="4193893" y="2"/>
                </a:lnTo>
                <a:lnTo>
                  <a:pt x="4193893" y="0"/>
                </a:lnTo>
                <a:lnTo>
                  <a:pt x="5465515" y="0"/>
                </a:lnTo>
                <a:lnTo>
                  <a:pt x="5771316" y="0"/>
                </a:lnTo>
                <a:lnTo>
                  <a:pt x="7768480" y="0"/>
                </a:lnTo>
                <a:lnTo>
                  <a:pt x="7768480" y="515832"/>
                </a:lnTo>
                <a:lnTo>
                  <a:pt x="5465515" y="515832"/>
                </a:lnTo>
                <a:lnTo>
                  <a:pt x="5465515" y="515831"/>
                </a:lnTo>
                <a:lnTo>
                  <a:pt x="4351489" y="515831"/>
                </a:lnTo>
                <a:lnTo>
                  <a:pt x="4193893" y="515831"/>
                </a:lnTo>
                <a:lnTo>
                  <a:pt x="425684" y="515831"/>
                </a:lnTo>
                <a:lnTo>
                  <a:pt x="257920" y="515831"/>
                </a:lnTo>
                <a:cubicBezTo>
                  <a:pt x="257917" y="515831"/>
                  <a:pt x="257916" y="515831"/>
                  <a:pt x="257915" y="515831"/>
                </a:cubicBezTo>
                <a:cubicBezTo>
                  <a:pt x="115473" y="515831"/>
                  <a:pt x="0" y="400358"/>
                  <a:pt x="0" y="257915"/>
                </a:cubicBezTo>
                <a:cubicBezTo>
                  <a:pt x="0" y="115473"/>
                  <a:pt x="115473" y="0"/>
                  <a:pt x="257915" y="0"/>
                </a:cubicBezTo>
                <a:close/>
              </a:path>
            </a:pathLst>
          </a:cu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hasCustomPrompt="1"/>
          </p:nvPr>
        </p:nvSpPr>
        <p:spPr>
          <a:xfrm>
            <a:off x="1691680" y="-9729"/>
            <a:ext cx="7056784" cy="492517"/>
          </a:xfrm>
        </p:spPr>
        <p:txBody>
          <a:bodyPr>
            <a:noAutofit/>
          </a:bodyPr>
          <a:lstStyle>
            <a:lvl1pPr algn="l">
              <a:defRPr sz="2200" b="1">
                <a:solidFill>
                  <a:schemeClr val="bg2"/>
                </a:solidFill>
                <a:latin typeface="微软雅黑" panose="020B0503020204020204" pitchFamily="34" charset="-122"/>
                <a:ea typeface="微软雅黑" panose="020B0503020204020204" pitchFamily="34" charset="-122"/>
              </a:defRPr>
            </a:lvl1pPr>
          </a:lstStyle>
          <a:p>
            <a:r>
              <a:rPr lang="zh-CN" altLang="en-US" dirty="0"/>
              <a:t>单击此处添加标题文本</a:t>
            </a:r>
          </a:p>
        </p:txBody>
      </p:sp>
      <p:pic>
        <p:nvPicPr>
          <p:cNvPr id="16" name="图片 15"/>
          <p:cNvPicPr>
            <a:picLocks noChangeAspect="1"/>
          </p:cNvPicPr>
          <p:nvPr userDrawn="1"/>
        </p:nvPicPr>
        <p:blipFill>
          <a:blip r:embed="rId2" cstate="print"/>
          <a:stretch>
            <a:fillRect/>
          </a:stretch>
        </p:blipFill>
        <p:spPr>
          <a:xfrm>
            <a:off x="7308304" y="123478"/>
            <a:ext cx="1548172" cy="216024"/>
          </a:xfrm>
          <a:prstGeom prst="rect">
            <a:avLst/>
          </a:prstGeom>
        </p:spPr>
      </p:pic>
      <p:sp>
        <p:nvSpPr>
          <p:cNvPr id="7" name="内容占位符 2"/>
          <p:cNvSpPr>
            <a:spLocks noGrp="1"/>
          </p:cNvSpPr>
          <p:nvPr>
            <p:ph sz="half" idx="1"/>
          </p:nvPr>
        </p:nvSpPr>
        <p:spPr>
          <a:xfrm>
            <a:off x="467544" y="843558"/>
            <a:ext cx="8208912" cy="4032448"/>
          </a:xfrm>
        </p:spPr>
        <p:txBody>
          <a:bodyPr/>
          <a:lstStyle>
            <a:lvl1pPr marL="342900" indent="-342900">
              <a:lnSpc>
                <a:spcPct val="120000"/>
              </a:lnSpc>
              <a:spcBef>
                <a:spcPts val="0"/>
              </a:spcBef>
              <a:spcAft>
                <a:spcPts val="900"/>
              </a:spcAft>
              <a:buClr>
                <a:srgbClr val="00B050"/>
              </a:buClr>
              <a:buSzPct val="60000"/>
              <a:buFont typeface="Wingdings" panose="05000000000000000000" pitchFamily="2" charset="2"/>
              <a:buChar char="u"/>
              <a:defRPr sz="2000">
                <a:latin typeface="黑体" panose="02010609060101010101" pitchFamily="49" charset="-122"/>
                <a:ea typeface="黑体" panose="02010609060101010101" pitchFamily="49" charset="-122"/>
              </a:defRPr>
            </a:lvl1pPr>
            <a:lvl2pPr marL="742950" indent="-285750">
              <a:lnSpc>
                <a:spcPct val="120000"/>
              </a:lnSpc>
              <a:spcBef>
                <a:spcPts val="0"/>
              </a:spcBef>
              <a:spcAft>
                <a:spcPts val="900"/>
              </a:spcAft>
              <a:buClr>
                <a:srgbClr val="FF6600"/>
              </a:buClr>
              <a:buSzPct val="60000"/>
              <a:buFont typeface="Wingdings" panose="05000000000000000000" pitchFamily="2" charset="2"/>
              <a:buChar char="l"/>
              <a:defRPr sz="1800">
                <a:latin typeface="黑体" panose="02010609060101010101" pitchFamily="49" charset="-122"/>
                <a:ea typeface="黑体" panose="02010609060101010101" pitchFamily="49" charset="-122"/>
              </a:defRPr>
            </a:lvl2pPr>
            <a:lvl3pPr marL="1143000" indent="-228600">
              <a:lnSpc>
                <a:spcPct val="120000"/>
              </a:lnSpc>
              <a:spcBef>
                <a:spcPts val="0"/>
              </a:spcBef>
              <a:spcAft>
                <a:spcPts val="900"/>
              </a:spcAft>
              <a:buClr>
                <a:srgbClr val="00B0F0"/>
              </a:buClr>
              <a:buSzPct val="60000"/>
              <a:buFont typeface="Wingdings" panose="05000000000000000000" pitchFamily="2" charset="2"/>
              <a:buChar char="n"/>
              <a:defRPr sz="1600">
                <a:latin typeface="黑体" panose="02010609060101010101" pitchFamily="49" charset="-122"/>
                <a:ea typeface="黑体" panose="02010609060101010101" pitchFamily="49" charset="-122"/>
              </a:defRPr>
            </a:lvl3pPr>
            <a:lvl4pPr marL="1600200" indent="-228600">
              <a:lnSpc>
                <a:spcPct val="120000"/>
              </a:lnSpc>
              <a:spcBef>
                <a:spcPts val="0"/>
              </a:spcBef>
              <a:spcAft>
                <a:spcPts val="900"/>
              </a:spcAft>
              <a:buClr>
                <a:srgbClr val="1D58CF"/>
              </a:buClr>
              <a:buSzPct val="60000"/>
              <a:buFont typeface="Wingdings" panose="05000000000000000000" pitchFamily="2" charset="2"/>
              <a:buChar char="l"/>
              <a:defRPr sz="1400">
                <a:latin typeface="黑体" panose="02010609060101010101" pitchFamily="49" charset="-122"/>
                <a:ea typeface="黑体" panose="02010609060101010101" pitchFamily="49" charset="-122"/>
              </a:defRPr>
            </a:lvl4pPr>
            <a:lvl5pPr marL="2057400" indent="-228600">
              <a:lnSpc>
                <a:spcPct val="120000"/>
              </a:lnSpc>
              <a:spcBef>
                <a:spcPts val="0"/>
              </a:spcBef>
              <a:spcAft>
                <a:spcPts val="900"/>
              </a:spcAft>
              <a:buClr>
                <a:srgbClr val="FF6600"/>
              </a:buClr>
              <a:buSzPct val="60000"/>
              <a:buFont typeface="Wingdings" panose="05000000000000000000" pitchFamily="2" charset="2"/>
              <a:buChar char="u"/>
              <a:defRPr sz="1400">
                <a:latin typeface="黑体" panose="02010609060101010101" pitchFamily="49" charset="-122"/>
                <a:ea typeface="黑体" panose="02010609060101010101" pitchFamily="49" charset="-122"/>
              </a:defRPr>
            </a:lvl5pPr>
            <a:lvl6pPr>
              <a:defRPr sz="1800"/>
            </a:lvl6pPr>
            <a:lvl7pPr>
              <a:defRPr sz="1800"/>
            </a:lvl7pPr>
            <a:lvl8pPr>
              <a:defRPr sz="1800"/>
            </a:lvl8pPr>
            <a:lvl9pPr>
              <a:defRPr sz="18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AutoShape 3"/>
          <p:cNvSpPr>
            <a:spLocks noChangeArrowheads="1"/>
          </p:cNvSpPr>
          <p:nvPr userDrawn="1"/>
        </p:nvSpPr>
        <p:spPr bwMode="gray">
          <a:xfrm>
            <a:off x="0" y="0"/>
            <a:ext cx="1259632" cy="555526"/>
          </a:xfrm>
          <a:prstGeom prst="homePlate">
            <a:avLst>
              <a:gd name="adj" fmla="val 39013"/>
            </a:avLst>
          </a:prstGeom>
          <a:solidFill>
            <a:schemeClr val="bg2"/>
          </a:solidFill>
          <a:ln w="28575" algn="ctr">
            <a:solidFill>
              <a:srgbClr val="F8F8F8"/>
            </a:solidFill>
            <a:miter lim="800000"/>
          </a:ln>
          <a:effectLst>
            <a:outerShdw dist="107763" dir="2700000" algn="ctr" rotWithShape="0">
              <a:srgbClr val="000000">
                <a:alpha val="50000"/>
              </a:srgbClr>
            </a:outer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zh-CN" sz="1800" b="0" i="0" u="none" strike="noStrike" kern="0" cap="none" spc="0" normalizeH="0" baseline="0" noProof="0" dirty="0">
              <a:ln>
                <a:noFill/>
              </a:ln>
              <a:solidFill>
                <a:schemeClr val="bg2"/>
              </a:solidFill>
              <a:effectLst/>
              <a:uLnTx/>
              <a:uFillTx/>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pPr/>
              <a:t>10/8/2019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pPr/>
              <a:t>10/8/2019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dirty="0"/>
              <a:pPr/>
              <a:t>10/8/2019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pPr/>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dirty="0"/>
              <a:pPr/>
              <a:t>10/8/2019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pPr/>
              <a:t>‹#›</a:t>
            </a:fld>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pPr/>
              <a:t>10/8/2019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pPr/>
              <a:t>‹#›</a:t>
            </a:fld>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pPr/>
              <a:t>10/8/2019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pPr/>
              <a:t>‹#›</a:t>
            </a:fld>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cSld name="1_仅标题">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41"/>
            <a:ext cx="9144432" cy="5143259"/>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自定义版式">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41"/>
            <a:ext cx="9144432" cy="5143259"/>
          </a:xfrm>
          <a:prstGeom prst="rect">
            <a:avLst/>
          </a:prstGeom>
        </p:spPr>
      </p:pic>
      <p:sp>
        <p:nvSpPr>
          <p:cNvPr id="5" name="矩形 4"/>
          <p:cNvSpPr/>
          <p:nvPr userDrawn="1"/>
        </p:nvSpPr>
        <p:spPr>
          <a:xfrm>
            <a:off x="0" y="0"/>
            <a:ext cx="9144000" cy="5143500"/>
          </a:xfrm>
          <a:prstGeom prst="rect">
            <a:avLst/>
          </a:prstGeom>
          <a:gradFill>
            <a:gsLst>
              <a:gs pos="28000">
                <a:schemeClr val="bg1"/>
              </a:gs>
              <a:gs pos="100000">
                <a:schemeClr val="bg1">
                  <a:alpha val="11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0"/>
            <a:ext cx="522674" cy="5143500"/>
          </a:xfrm>
          <a:prstGeom prst="rect">
            <a:avLst/>
          </a:prstGeom>
        </p:spPr>
      </p:pic>
      <p:sp>
        <p:nvSpPr>
          <p:cNvPr id="9" name="文本框 8"/>
          <p:cNvSpPr txBox="1"/>
          <p:nvPr userDrawn="1"/>
        </p:nvSpPr>
        <p:spPr>
          <a:xfrm>
            <a:off x="8624945" y="4808669"/>
            <a:ext cx="435685" cy="196208"/>
          </a:xfrm>
          <a:prstGeom prst="rect">
            <a:avLst/>
          </a:prstGeom>
          <a:noFill/>
        </p:spPr>
        <p:txBody>
          <a:bodyPr wrap="square" rtlCol="0">
            <a:spAutoFit/>
          </a:bodyPr>
          <a:lstStyle/>
          <a:p>
            <a:pPr algn="ctr"/>
            <a:fld id="{A810A429-61D2-4593-AE58-E9318A0D2A9D}" type="slidenum">
              <a:rPr lang="zh-CN" altLang="en-US" sz="675" smtClean="0">
                <a:latin typeface="+mn-lt"/>
              </a:rPr>
              <a:pPr algn="ctr"/>
              <a:t>‹#›</a:t>
            </a:fld>
            <a:endParaRPr lang="zh-CN" altLang="en-US" sz="675" dirty="0">
              <a:latin typeface="+mn-lt"/>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96833"/>
          </a:xfrm>
          <a:prstGeom prst="rect">
            <a:avLst/>
          </a:prstGeom>
        </p:spPr>
      </p:pic>
      <p:sp>
        <p:nvSpPr>
          <p:cNvPr id="6" name="标题 1"/>
          <p:cNvSpPr>
            <a:spLocks noGrp="1"/>
          </p:cNvSpPr>
          <p:nvPr>
            <p:ph type="title"/>
          </p:nvPr>
        </p:nvSpPr>
        <p:spPr>
          <a:xfrm>
            <a:off x="200025" y="2"/>
            <a:ext cx="7695248" cy="696832"/>
          </a:xfrm>
          <a:prstGeom prst="rect">
            <a:avLst/>
          </a:prstGeom>
        </p:spPr>
        <p:txBody>
          <a:bodyPr anchor="ctr">
            <a:normAutofit/>
          </a:bodyPr>
          <a:lstStyle>
            <a:lvl1pPr>
              <a:defRPr sz="1970" b="1">
                <a:solidFill>
                  <a:schemeClr val="bg1"/>
                </a:solidFill>
              </a:defRPr>
            </a:lvl1pPr>
          </a:lstStyle>
          <a:p>
            <a:r>
              <a:rPr lang="zh-CN" altLang="en-US" dirty="0"/>
              <a:t>单击此处编辑母版标题样式</a:t>
            </a:r>
          </a:p>
        </p:txBody>
      </p:sp>
      <p:sp>
        <p:nvSpPr>
          <p:cNvPr id="7" name="内容占位符 2"/>
          <p:cNvSpPr>
            <a:spLocks noGrp="1"/>
          </p:cNvSpPr>
          <p:nvPr>
            <p:ph idx="1"/>
          </p:nvPr>
        </p:nvSpPr>
        <p:spPr>
          <a:xfrm>
            <a:off x="200025" y="1026319"/>
            <a:ext cx="8766810" cy="3263504"/>
          </a:xfrm>
          <a:prstGeom prst="rect">
            <a:avLst/>
          </a:prstGeom>
        </p:spPr>
        <p:txBody>
          <a:bodyPr/>
          <a:lstStyle>
            <a:lvl1pPr>
              <a:buClrTx/>
              <a:defRPr>
                <a:solidFill>
                  <a:schemeClr val="tx1"/>
                </a:solidFill>
              </a:defRPr>
            </a:lvl1pPr>
            <a:lvl2pPr>
              <a:buClrTx/>
              <a:defRPr/>
            </a:lvl2pPr>
            <a:lvl3pPr>
              <a:buClrTx/>
              <a:defRPr/>
            </a:lvl3pPr>
            <a:lvl4pPr>
              <a:buClrTx/>
              <a:defRPr/>
            </a:lvl4pPr>
            <a:lvl5pPr>
              <a:buClrTx/>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框 4"/>
          <p:cNvSpPr txBox="1"/>
          <p:nvPr userDrawn="1"/>
        </p:nvSpPr>
        <p:spPr>
          <a:xfrm>
            <a:off x="5862918" y="187098"/>
            <a:ext cx="3235362" cy="222240"/>
          </a:xfrm>
          <a:prstGeom prst="rect">
            <a:avLst/>
          </a:prstGeom>
          <a:noFill/>
        </p:spPr>
        <p:txBody>
          <a:bodyPr wrap="square" rtlCol="0">
            <a:spAutoFit/>
            <a:scene3d>
              <a:camera prst="orthographicFront"/>
              <a:lightRig rig="threePt" dir="t"/>
            </a:scene3d>
            <a:sp3d contourW="12700"/>
          </a:bodyPr>
          <a:lstStyle/>
          <a:p>
            <a:pPr algn="r"/>
            <a:r>
              <a:rPr lang="en-US" altLang="zh-CN" sz="845" b="1" dirty="0">
                <a:solidFill>
                  <a:schemeClr val="bg1"/>
                </a:solidFill>
                <a:latin typeface="+mn-ea"/>
              </a:rPr>
              <a:t>2019</a:t>
            </a:r>
            <a:r>
              <a:rPr lang="zh-CN" altLang="en-US" sz="845" b="1" dirty="0">
                <a:solidFill>
                  <a:schemeClr val="bg1"/>
                </a:solidFill>
                <a:latin typeface="+mn-ea"/>
              </a:rPr>
              <a:t>年中德标准化合作委员会会议</a:t>
            </a:r>
          </a:p>
        </p:txBody>
      </p:sp>
      <p:sp>
        <p:nvSpPr>
          <p:cNvPr id="8" name="文本框 7"/>
          <p:cNvSpPr txBox="1"/>
          <p:nvPr userDrawn="1"/>
        </p:nvSpPr>
        <p:spPr>
          <a:xfrm>
            <a:off x="5669280" y="382860"/>
            <a:ext cx="3429000" cy="152349"/>
          </a:xfrm>
          <a:prstGeom prst="rect">
            <a:avLst/>
          </a:prstGeom>
          <a:noFill/>
        </p:spPr>
        <p:txBody>
          <a:bodyPr wrap="square" rtlCol="0">
            <a:spAutoFit/>
            <a:scene3d>
              <a:camera prst="orthographicFront"/>
              <a:lightRig rig="threePt" dir="t"/>
            </a:scene3d>
            <a:sp3d contourW="12700"/>
          </a:bodyPr>
          <a:lstStyle/>
          <a:p>
            <a:pPr algn="r"/>
            <a:r>
              <a:rPr lang="en-US" altLang="zh-CN" sz="390" dirty="0">
                <a:solidFill>
                  <a:schemeClr val="bg1"/>
                </a:solidFill>
                <a:ea typeface="时尚中黑简体" panose="01010104010101010101" pitchFamily="2" charset="-122"/>
              </a:rPr>
              <a:t>2019 Session of Chinese-German Standardization Cooperation Commission</a:t>
            </a:r>
            <a:endParaRPr lang="zh-CN" altLang="en-US" sz="390" dirty="0">
              <a:solidFill>
                <a:schemeClr val="bg1"/>
              </a:solidFill>
              <a:ea typeface="时尚中黑简体" panose="01010104010101010101" pitchFamily="2" charset="-122"/>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_自定义版式">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41"/>
            <a:ext cx="9144432" cy="5143259"/>
          </a:xfrm>
          <a:prstGeom prst="rect">
            <a:avLst/>
          </a:prstGeom>
        </p:spPr>
      </p:pic>
      <p:sp>
        <p:nvSpPr>
          <p:cNvPr id="5" name="矩形 4"/>
          <p:cNvSpPr/>
          <p:nvPr userDrawn="1"/>
        </p:nvSpPr>
        <p:spPr>
          <a:xfrm>
            <a:off x="0" y="0"/>
            <a:ext cx="9144000" cy="5143500"/>
          </a:xfrm>
          <a:prstGeom prst="rect">
            <a:avLst/>
          </a:prstGeom>
          <a:gradFill>
            <a:gsLst>
              <a:gs pos="0">
                <a:schemeClr val="bg1"/>
              </a:gs>
              <a:gs pos="58000">
                <a:schemeClr val="bg1">
                  <a:alpha val="11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7" name="文本框 6"/>
          <p:cNvSpPr txBox="1"/>
          <p:nvPr userDrawn="1"/>
        </p:nvSpPr>
        <p:spPr>
          <a:xfrm>
            <a:off x="8624945" y="4808669"/>
            <a:ext cx="435685" cy="196208"/>
          </a:xfrm>
          <a:prstGeom prst="rect">
            <a:avLst/>
          </a:prstGeom>
          <a:noFill/>
        </p:spPr>
        <p:txBody>
          <a:bodyPr wrap="square" rtlCol="0">
            <a:spAutoFit/>
          </a:bodyPr>
          <a:lstStyle/>
          <a:p>
            <a:pPr algn="ctr"/>
            <a:fld id="{A810A429-61D2-4593-AE58-E9318A0D2A9D}" type="slidenum">
              <a:rPr lang="zh-CN" altLang="en-US" sz="675" smtClean="0">
                <a:latin typeface="+mn-lt"/>
              </a:rPr>
              <a:pPr algn="ctr"/>
              <a:t>‹#›</a:t>
            </a:fld>
            <a:endParaRPr lang="zh-CN" altLang="en-US" sz="675" dirty="0">
              <a:latin typeface="+mn-lt"/>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683840" y="-23314"/>
            <a:ext cx="6704584" cy="515832"/>
          </a:xfrm>
        </p:spPr>
        <p:txBody>
          <a:bodyPr vert="horz" lIns="91440" tIns="45720" rIns="91440" bIns="45720" rtlCol="0" anchor="ctr">
            <a:noAutofit/>
          </a:bodyPr>
          <a:lstStyle>
            <a:lvl1pPr algn="l">
              <a:defRPr lang="zh-CN" altLang="en-US" sz="2200" b="1">
                <a:solidFill>
                  <a:schemeClr val="bg2"/>
                </a:solidFill>
                <a:latin typeface="微软雅黑" panose="020B0503020204020204" pitchFamily="34" charset="-122"/>
                <a:ea typeface="微软雅黑" panose="020B0503020204020204" pitchFamily="34" charset="-122"/>
              </a:defRPr>
            </a:lvl1pPr>
          </a:lstStyle>
          <a:p>
            <a:pPr marL="0" lvl="0" algn="l"/>
            <a:r>
              <a:rPr lang="zh-CN" altLang="en-US"/>
              <a:t>单击此处编辑母版标题样式</a:t>
            </a:r>
          </a:p>
        </p:txBody>
      </p:sp>
      <p:sp>
        <p:nvSpPr>
          <p:cNvPr id="3" name="日期占位符 2"/>
          <p:cNvSpPr>
            <a:spLocks noGrp="1"/>
          </p:cNvSpPr>
          <p:nvPr>
            <p:ph type="dt" sz="half" idx="10"/>
          </p:nvPr>
        </p:nvSpPr>
        <p:spPr/>
        <p:txBody>
          <a:bodyPr/>
          <a:lstStyle/>
          <a:p>
            <a:fld id="{B95FC270-55C9-4A20-A67A-3DE973D1FE95}" type="datetimeFigureOut">
              <a:rPr lang="zh-CN" altLang="en-US" smtClean="0"/>
              <a:pPr/>
              <a:t>2019/10/8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961FD41-A0E4-414C-A973-C8EC8DF1BF61}" type="slidenum">
              <a:rPr lang="zh-CN" altLang="en-US" smtClean="0"/>
              <a:pPr/>
              <a:t>‹#›</a:t>
            </a:fld>
            <a:endParaRPr lang="zh-CN" altLang="en-US"/>
          </a:p>
        </p:txBody>
      </p:sp>
      <p:sp>
        <p:nvSpPr>
          <p:cNvPr id="6" name="矩形 14"/>
          <p:cNvSpPr/>
          <p:nvPr userDrawn="1"/>
        </p:nvSpPr>
        <p:spPr>
          <a:xfrm>
            <a:off x="1" y="-23314"/>
            <a:ext cx="1339813" cy="515831"/>
          </a:xfrm>
          <a:custGeom>
            <a:avLst/>
            <a:gdLst/>
            <a:ahLst/>
            <a:cxnLst/>
            <a:rect l="l" t="t" r="r" b="b"/>
            <a:pathLst>
              <a:path w="1339813" h="515831">
                <a:moveTo>
                  <a:pt x="535225" y="0"/>
                </a:moveTo>
                <a:lnTo>
                  <a:pt x="914130" y="0"/>
                </a:lnTo>
                <a:lnTo>
                  <a:pt x="971360" y="0"/>
                </a:lnTo>
                <a:lnTo>
                  <a:pt x="1081898" y="0"/>
                </a:lnTo>
                <a:lnTo>
                  <a:pt x="1081899" y="0"/>
                </a:lnTo>
                <a:cubicBezTo>
                  <a:pt x="1224341" y="1"/>
                  <a:pt x="1339813" y="115474"/>
                  <a:pt x="1339813" y="257916"/>
                </a:cubicBezTo>
                <a:cubicBezTo>
                  <a:pt x="1339813" y="400358"/>
                  <a:pt x="1224340" y="515831"/>
                  <a:pt x="1081898" y="515831"/>
                </a:cubicBezTo>
                <a:lnTo>
                  <a:pt x="1081878" y="515829"/>
                </a:lnTo>
                <a:lnTo>
                  <a:pt x="971360" y="515829"/>
                </a:lnTo>
                <a:lnTo>
                  <a:pt x="971360" y="515831"/>
                </a:lnTo>
                <a:lnTo>
                  <a:pt x="535225" y="515831"/>
                </a:lnTo>
                <a:lnTo>
                  <a:pt x="535225" y="515829"/>
                </a:lnTo>
                <a:lnTo>
                  <a:pt x="0" y="515829"/>
                </a:lnTo>
                <a:lnTo>
                  <a:pt x="0" y="2"/>
                </a:lnTo>
                <a:lnTo>
                  <a:pt x="535225" y="2"/>
                </a:lnTo>
                <a:close/>
              </a:path>
            </a:pathLst>
          </a:cu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1"/>
          <p:cNvSpPr/>
          <p:nvPr userDrawn="1"/>
        </p:nvSpPr>
        <p:spPr>
          <a:xfrm>
            <a:off x="1403648" y="-23314"/>
            <a:ext cx="7768480" cy="515832"/>
          </a:xfrm>
          <a:custGeom>
            <a:avLst/>
            <a:gdLst/>
            <a:ahLst/>
            <a:cxnLst/>
            <a:rect l="l" t="t" r="r" b="b"/>
            <a:pathLst>
              <a:path w="7768480" h="515832">
                <a:moveTo>
                  <a:pt x="257915" y="0"/>
                </a:moveTo>
                <a:lnTo>
                  <a:pt x="257939" y="3"/>
                </a:lnTo>
                <a:lnTo>
                  <a:pt x="367457" y="3"/>
                </a:lnTo>
                <a:lnTo>
                  <a:pt x="367457" y="2"/>
                </a:lnTo>
                <a:lnTo>
                  <a:pt x="4193893" y="2"/>
                </a:lnTo>
                <a:lnTo>
                  <a:pt x="4193893" y="0"/>
                </a:lnTo>
                <a:lnTo>
                  <a:pt x="5465515" y="0"/>
                </a:lnTo>
                <a:lnTo>
                  <a:pt x="5771316" y="0"/>
                </a:lnTo>
                <a:lnTo>
                  <a:pt x="7768480" y="0"/>
                </a:lnTo>
                <a:lnTo>
                  <a:pt x="7768480" y="515832"/>
                </a:lnTo>
                <a:lnTo>
                  <a:pt x="5465515" y="515832"/>
                </a:lnTo>
                <a:lnTo>
                  <a:pt x="5465515" y="515831"/>
                </a:lnTo>
                <a:lnTo>
                  <a:pt x="4351489" y="515831"/>
                </a:lnTo>
                <a:lnTo>
                  <a:pt x="4193893" y="515831"/>
                </a:lnTo>
                <a:lnTo>
                  <a:pt x="425684" y="515831"/>
                </a:lnTo>
                <a:lnTo>
                  <a:pt x="257920" y="515831"/>
                </a:lnTo>
                <a:cubicBezTo>
                  <a:pt x="257917" y="515831"/>
                  <a:pt x="257916" y="515831"/>
                  <a:pt x="257915" y="515831"/>
                </a:cubicBezTo>
                <a:cubicBezTo>
                  <a:pt x="115473" y="515831"/>
                  <a:pt x="0" y="400358"/>
                  <a:pt x="0" y="257915"/>
                </a:cubicBezTo>
                <a:cubicBezTo>
                  <a:pt x="0" y="115473"/>
                  <a:pt x="115473" y="0"/>
                  <a:pt x="257915" y="0"/>
                </a:cubicBezTo>
                <a:close/>
              </a:path>
            </a:pathLst>
          </a:cu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2" cstate="print"/>
          <a:stretch>
            <a:fillRect/>
          </a:stretch>
        </p:blipFill>
        <p:spPr>
          <a:xfrm>
            <a:off x="-180528" y="123478"/>
            <a:ext cx="1584176" cy="270799"/>
          </a:xfrm>
          <a:prstGeom prst="rect">
            <a:avLst/>
          </a:prstGeom>
        </p:spPr>
      </p:pic>
      <p:pic>
        <p:nvPicPr>
          <p:cNvPr id="10" name="图片 9"/>
          <p:cNvPicPr>
            <a:picLocks noChangeAspect="1"/>
          </p:cNvPicPr>
          <p:nvPr userDrawn="1"/>
        </p:nvPicPr>
        <p:blipFill>
          <a:blip r:embed="rId3" cstate="print"/>
          <a:stretch>
            <a:fillRect/>
          </a:stretch>
        </p:blipFill>
        <p:spPr>
          <a:xfrm>
            <a:off x="7308304" y="123478"/>
            <a:ext cx="1548172" cy="216024"/>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空白">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2" y="3"/>
            <a:ext cx="9144000" cy="522625"/>
          </a:xfrm>
          <a:prstGeom prst="rect">
            <a:avLst/>
          </a:prstGeom>
        </p:spPr>
      </p:pic>
      <p:sp>
        <p:nvSpPr>
          <p:cNvPr id="6" name="标题 1"/>
          <p:cNvSpPr>
            <a:spLocks noGrp="1"/>
          </p:cNvSpPr>
          <p:nvPr>
            <p:ph type="title"/>
          </p:nvPr>
        </p:nvSpPr>
        <p:spPr>
          <a:xfrm>
            <a:off x="96820" y="3"/>
            <a:ext cx="7798455" cy="522625"/>
          </a:xfrm>
          <a:prstGeom prst="rect">
            <a:avLst/>
          </a:prstGeom>
        </p:spPr>
        <p:txBody>
          <a:bodyPr anchor="ctr">
            <a:normAutofit/>
          </a:bodyPr>
          <a:lstStyle>
            <a:lvl1pPr>
              <a:defRPr sz="1970" b="1">
                <a:solidFill>
                  <a:schemeClr val="bg1"/>
                </a:solidFill>
              </a:defRPr>
            </a:lvl1pPr>
          </a:lstStyle>
          <a:p>
            <a:r>
              <a:rPr lang="zh-CN" altLang="en-US" dirty="0"/>
              <a:t>单击此处编辑母版标题样式</a:t>
            </a:r>
          </a:p>
        </p:txBody>
      </p:sp>
      <p:sp>
        <p:nvSpPr>
          <p:cNvPr id="7" name="内容占位符 2"/>
          <p:cNvSpPr>
            <a:spLocks noGrp="1"/>
          </p:cNvSpPr>
          <p:nvPr>
            <p:ph idx="1"/>
          </p:nvPr>
        </p:nvSpPr>
        <p:spPr>
          <a:xfrm>
            <a:off x="200025" y="687638"/>
            <a:ext cx="8766810" cy="4338872"/>
          </a:xfrm>
          <a:prstGeom prst="rect">
            <a:avLst/>
          </a:prstGeom>
        </p:spPr>
        <p:txBody>
          <a:bodyPr/>
          <a:lstStyle>
            <a:lvl1pPr>
              <a:buClrTx/>
              <a:defRPr>
                <a:solidFill>
                  <a:schemeClr val="tx1"/>
                </a:solidFill>
              </a:defRPr>
            </a:lvl1pPr>
            <a:lvl2pPr>
              <a:buClrTx/>
              <a:defRPr/>
            </a:lvl2pPr>
            <a:lvl3pPr>
              <a:buClrTx/>
              <a:defRPr/>
            </a:lvl3pPr>
            <a:lvl4pPr>
              <a:buClrTx/>
              <a:defRPr/>
            </a:lvl4pPr>
            <a:lvl5pPr>
              <a:buClrTx/>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框 4"/>
          <p:cNvSpPr txBox="1"/>
          <p:nvPr userDrawn="1"/>
        </p:nvSpPr>
        <p:spPr>
          <a:xfrm>
            <a:off x="6648226" y="114487"/>
            <a:ext cx="2482328" cy="223907"/>
          </a:xfrm>
          <a:prstGeom prst="rect">
            <a:avLst/>
          </a:prstGeom>
          <a:noFill/>
        </p:spPr>
        <p:txBody>
          <a:bodyPr wrap="square" rtlCol="0">
            <a:spAutoFit/>
            <a:scene3d>
              <a:camera prst="orthographicFront"/>
              <a:lightRig rig="threePt" dir="t"/>
            </a:scene3d>
            <a:sp3d contourW="12700"/>
          </a:bodyPr>
          <a:lstStyle/>
          <a:p>
            <a:pPr algn="r"/>
            <a:r>
              <a:rPr lang="en-US" altLang="zh-CN" sz="855" b="1" dirty="0">
                <a:solidFill>
                  <a:schemeClr val="bg1"/>
                </a:solidFill>
                <a:latin typeface="+mn-ea"/>
              </a:rPr>
              <a:t>2019</a:t>
            </a:r>
            <a:r>
              <a:rPr lang="zh-CN" altLang="en-US" sz="855" b="1" dirty="0">
                <a:solidFill>
                  <a:schemeClr val="bg1"/>
                </a:solidFill>
                <a:latin typeface="+mn-ea"/>
              </a:rPr>
              <a:t>年中德标准化合作委员会会议</a:t>
            </a:r>
          </a:p>
        </p:txBody>
      </p:sp>
      <p:sp>
        <p:nvSpPr>
          <p:cNvPr id="8" name="文本框 7"/>
          <p:cNvSpPr txBox="1"/>
          <p:nvPr userDrawn="1"/>
        </p:nvSpPr>
        <p:spPr>
          <a:xfrm>
            <a:off x="6540649" y="269904"/>
            <a:ext cx="2589905" cy="152349"/>
          </a:xfrm>
          <a:prstGeom prst="rect">
            <a:avLst/>
          </a:prstGeom>
          <a:noFill/>
        </p:spPr>
        <p:txBody>
          <a:bodyPr wrap="square" rtlCol="0">
            <a:spAutoFit/>
            <a:scene3d>
              <a:camera prst="orthographicFront"/>
              <a:lightRig rig="threePt" dir="t"/>
            </a:scene3d>
            <a:sp3d contourW="12700"/>
          </a:bodyPr>
          <a:lstStyle/>
          <a:p>
            <a:pPr algn="r"/>
            <a:r>
              <a:rPr lang="en-US" altLang="zh-CN" sz="390" dirty="0">
                <a:solidFill>
                  <a:schemeClr val="bg1"/>
                </a:solidFill>
                <a:ea typeface="时尚中黑简体" panose="01010104010101010101" pitchFamily="2" charset="-122"/>
              </a:rPr>
              <a:t>2019 Session of Chinese-German Standardization Cooperation Commission</a:t>
            </a:r>
            <a:endParaRPr lang="zh-CN" altLang="en-US" sz="390" dirty="0">
              <a:solidFill>
                <a:schemeClr val="bg1"/>
              </a:solidFill>
              <a:ea typeface="时尚中黑简体" panose="01010104010101010101" pitchFamily="2" charset="-122"/>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pPr/>
              <a:t>10/8/2019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pPr/>
              <a:t>‹#›</a:t>
            </a:fld>
            <a:endParaRPr 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pPr/>
              <a:t>10/8/2019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pPr/>
              <a:t>‹#›</a:t>
            </a:fld>
            <a:endParaRPr 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C764DE79-268F-4C1A-8933-263129D2AF90}" type="datetimeFigureOut">
              <a:rPr lang="en-US" dirty="0"/>
              <a:pPr/>
              <a:t>10/8/2019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pPr/>
              <a:t>‹#›</a:t>
            </a:fld>
            <a:endParaRPr 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pPr/>
              <a:t>10/8/2019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pPr/>
              <a:t>‹#›</a:t>
            </a:fld>
            <a:endParaRPr 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1"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pPr/>
              <a:t>10/8/2019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pPr/>
              <a:t>‹#›</a:t>
            </a:fld>
            <a:endParaRPr 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pPr/>
              <a:t>10/8/2019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pPr/>
              <a:t>‹#›</a:t>
            </a:fld>
            <a:endParaRPr 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pPr/>
              <a:t>10/8/2019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pPr/>
              <a:t>‹#›</a:t>
            </a:fld>
            <a:endParaRPr lang="en-US"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dirty="0"/>
              <a:pPr/>
              <a:t>10/8/2019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B95FC270-55C9-4A20-A67A-3DE973D1FE95}" type="datetimeFigureOut">
              <a:rPr lang="zh-CN" altLang="en-US" smtClean="0"/>
              <a:pPr/>
              <a:t>2019/10/8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961FD41-A0E4-414C-A973-C8EC8DF1BF61}" type="slidenum">
              <a:rPr lang="zh-CN" altLang="en-US" smtClean="0"/>
              <a:pPr/>
              <a:t>‹#›</a:t>
            </a:fld>
            <a:endParaRPr lang="zh-CN" altLang="en-US"/>
          </a:p>
        </p:txBody>
      </p:sp>
      <p:sp>
        <p:nvSpPr>
          <p:cNvPr id="6" name="矩形 14"/>
          <p:cNvSpPr/>
          <p:nvPr userDrawn="1"/>
        </p:nvSpPr>
        <p:spPr>
          <a:xfrm>
            <a:off x="1" y="-23314"/>
            <a:ext cx="1339813" cy="515831"/>
          </a:xfrm>
          <a:custGeom>
            <a:avLst/>
            <a:gdLst/>
            <a:ahLst/>
            <a:cxnLst/>
            <a:rect l="l" t="t" r="r" b="b"/>
            <a:pathLst>
              <a:path w="1339813" h="515831">
                <a:moveTo>
                  <a:pt x="535225" y="0"/>
                </a:moveTo>
                <a:lnTo>
                  <a:pt x="914130" y="0"/>
                </a:lnTo>
                <a:lnTo>
                  <a:pt x="971360" y="0"/>
                </a:lnTo>
                <a:lnTo>
                  <a:pt x="1081898" y="0"/>
                </a:lnTo>
                <a:lnTo>
                  <a:pt x="1081899" y="0"/>
                </a:lnTo>
                <a:cubicBezTo>
                  <a:pt x="1224341" y="1"/>
                  <a:pt x="1339813" y="115474"/>
                  <a:pt x="1339813" y="257916"/>
                </a:cubicBezTo>
                <a:cubicBezTo>
                  <a:pt x="1339813" y="400358"/>
                  <a:pt x="1224340" y="515831"/>
                  <a:pt x="1081898" y="515831"/>
                </a:cubicBezTo>
                <a:lnTo>
                  <a:pt x="1081878" y="515829"/>
                </a:lnTo>
                <a:lnTo>
                  <a:pt x="971360" y="515829"/>
                </a:lnTo>
                <a:lnTo>
                  <a:pt x="971360" y="515831"/>
                </a:lnTo>
                <a:lnTo>
                  <a:pt x="535225" y="515831"/>
                </a:lnTo>
                <a:lnTo>
                  <a:pt x="535225" y="515829"/>
                </a:lnTo>
                <a:lnTo>
                  <a:pt x="0" y="515829"/>
                </a:lnTo>
                <a:lnTo>
                  <a:pt x="0" y="2"/>
                </a:lnTo>
                <a:lnTo>
                  <a:pt x="535225" y="2"/>
                </a:lnTo>
                <a:close/>
              </a:path>
            </a:pathLst>
          </a:cu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1"/>
          <p:cNvSpPr/>
          <p:nvPr userDrawn="1"/>
        </p:nvSpPr>
        <p:spPr>
          <a:xfrm>
            <a:off x="1403648" y="-23314"/>
            <a:ext cx="7768480" cy="515832"/>
          </a:xfrm>
          <a:custGeom>
            <a:avLst/>
            <a:gdLst/>
            <a:ahLst/>
            <a:cxnLst/>
            <a:rect l="l" t="t" r="r" b="b"/>
            <a:pathLst>
              <a:path w="7768480" h="515832">
                <a:moveTo>
                  <a:pt x="257915" y="0"/>
                </a:moveTo>
                <a:lnTo>
                  <a:pt x="257939" y="3"/>
                </a:lnTo>
                <a:lnTo>
                  <a:pt x="367457" y="3"/>
                </a:lnTo>
                <a:lnTo>
                  <a:pt x="367457" y="2"/>
                </a:lnTo>
                <a:lnTo>
                  <a:pt x="4193893" y="2"/>
                </a:lnTo>
                <a:lnTo>
                  <a:pt x="4193893" y="0"/>
                </a:lnTo>
                <a:lnTo>
                  <a:pt x="5465515" y="0"/>
                </a:lnTo>
                <a:lnTo>
                  <a:pt x="5771316" y="0"/>
                </a:lnTo>
                <a:lnTo>
                  <a:pt x="7768480" y="0"/>
                </a:lnTo>
                <a:lnTo>
                  <a:pt x="7768480" y="515832"/>
                </a:lnTo>
                <a:lnTo>
                  <a:pt x="5465515" y="515832"/>
                </a:lnTo>
                <a:lnTo>
                  <a:pt x="5465515" y="515831"/>
                </a:lnTo>
                <a:lnTo>
                  <a:pt x="4351489" y="515831"/>
                </a:lnTo>
                <a:lnTo>
                  <a:pt x="4193893" y="515831"/>
                </a:lnTo>
                <a:lnTo>
                  <a:pt x="425684" y="515831"/>
                </a:lnTo>
                <a:lnTo>
                  <a:pt x="257920" y="515831"/>
                </a:lnTo>
                <a:cubicBezTo>
                  <a:pt x="257917" y="515831"/>
                  <a:pt x="257916" y="515831"/>
                  <a:pt x="257915" y="515831"/>
                </a:cubicBezTo>
                <a:cubicBezTo>
                  <a:pt x="115473" y="515831"/>
                  <a:pt x="0" y="400358"/>
                  <a:pt x="0" y="257915"/>
                </a:cubicBezTo>
                <a:cubicBezTo>
                  <a:pt x="0" y="115473"/>
                  <a:pt x="115473" y="0"/>
                  <a:pt x="257915" y="0"/>
                </a:cubicBezTo>
                <a:close/>
              </a:path>
            </a:pathLst>
          </a:cu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2" cstate="print"/>
          <a:stretch>
            <a:fillRect/>
          </a:stretch>
        </p:blipFill>
        <p:spPr>
          <a:xfrm>
            <a:off x="-180528" y="123478"/>
            <a:ext cx="1584176" cy="270799"/>
          </a:xfrm>
          <a:prstGeom prst="rect">
            <a:avLst/>
          </a:prstGeom>
        </p:spPr>
      </p:pic>
      <p:pic>
        <p:nvPicPr>
          <p:cNvPr id="10" name="图片 9"/>
          <p:cNvPicPr>
            <a:picLocks noChangeAspect="1"/>
          </p:cNvPicPr>
          <p:nvPr userDrawn="1"/>
        </p:nvPicPr>
        <p:blipFill>
          <a:blip r:embed="rId3" cstate="print"/>
          <a:stretch>
            <a:fillRect/>
          </a:stretch>
        </p:blipFill>
        <p:spPr>
          <a:xfrm>
            <a:off x="7308304" y="123478"/>
            <a:ext cx="1548172" cy="216024"/>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dirty="0"/>
              <a:pPr/>
              <a:t>10/8/2019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pPr/>
              <a:t>‹#›</a:t>
            </a:fld>
            <a:endParaRPr lang="en-US"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pPr/>
              <a:t>10/8/2019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pPr/>
              <a:t>‹#›</a:t>
            </a:fld>
            <a:endParaRPr lang="en-US"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pPr/>
              <a:t>10/8/2019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pPr/>
              <a:t>‹#›</a:t>
            </a:fld>
            <a:endParaRPr 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cSld name="1_仅标题">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41"/>
            <a:ext cx="9144432" cy="5143259"/>
          </a:xfrm>
          <a:prstGeom prst="rect">
            <a:avLst/>
          </a:prstGeom>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自定义版式">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41"/>
            <a:ext cx="9144432" cy="5143259"/>
          </a:xfrm>
          <a:prstGeom prst="rect">
            <a:avLst/>
          </a:prstGeom>
        </p:spPr>
      </p:pic>
      <p:sp>
        <p:nvSpPr>
          <p:cNvPr id="5" name="矩形 4"/>
          <p:cNvSpPr/>
          <p:nvPr userDrawn="1"/>
        </p:nvSpPr>
        <p:spPr>
          <a:xfrm>
            <a:off x="0" y="0"/>
            <a:ext cx="9144000" cy="5143500"/>
          </a:xfrm>
          <a:prstGeom prst="rect">
            <a:avLst/>
          </a:prstGeom>
          <a:gradFill>
            <a:gsLst>
              <a:gs pos="28000">
                <a:schemeClr val="bg1"/>
              </a:gs>
              <a:gs pos="100000">
                <a:schemeClr val="bg1">
                  <a:alpha val="11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0"/>
            <a:ext cx="522674" cy="5143500"/>
          </a:xfrm>
          <a:prstGeom prst="rect">
            <a:avLst/>
          </a:prstGeom>
        </p:spPr>
      </p:pic>
      <p:sp>
        <p:nvSpPr>
          <p:cNvPr id="9" name="文本框 8"/>
          <p:cNvSpPr txBox="1"/>
          <p:nvPr userDrawn="1"/>
        </p:nvSpPr>
        <p:spPr>
          <a:xfrm>
            <a:off x="8624945" y="4808669"/>
            <a:ext cx="435685" cy="196208"/>
          </a:xfrm>
          <a:prstGeom prst="rect">
            <a:avLst/>
          </a:prstGeom>
          <a:noFill/>
        </p:spPr>
        <p:txBody>
          <a:bodyPr wrap="square" rtlCol="0">
            <a:spAutoFit/>
          </a:bodyPr>
          <a:lstStyle/>
          <a:p>
            <a:pPr algn="ctr"/>
            <a:fld id="{A810A429-61D2-4593-AE58-E9318A0D2A9D}" type="slidenum">
              <a:rPr lang="zh-CN" altLang="en-US" sz="675" smtClean="0">
                <a:latin typeface="+mn-lt"/>
              </a:rPr>
              <a:pPr algn="ctr"/>
              <a:t>‹#›</a:t>
            </a:fld>
            <a:endParaRPr lang="zh-CN" altLang="en-US" sz="675" dirty="0">
              <a:latin typeface="+mn-lt"/>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96833"/>
          </a:xfrm>
          <a:prstGeom prst="rect">
            <a:avLst/>
          </a:prstGeom>
        </p:spPr>
      </p:pic>
      <p:sp>
        <p:nvSpPr>
          <p:cNvPr id="6" name="标题 1"/>
          <p:cNvSpPr>
            <a:spLocks noGrp="1"/>
          </p:cNvSpPr>
          <p:nvPr>
            <p:ph type="title"/>
          </p:nvPr>
        </p:nvSpPr>
        <p:spPr>
          <a:xfrm>
            <a:off x="200025" y="2"/>
            <a:ext cx="7695248" cy="696832"/>
          </a:xfrm>
          <a:prstGeom prst="rect">
            <a:avLst/>
          </a:prstGeom>
        </p:spPr>
        <p:txBody>
          <a:bodyPr anchor="ctr">
            <a:normAutofit/>
          </a:bodyPr>
          <a:lstStyle>
            <a:lvl1pPr>
              <a:defRPr sz="1970" b="1">
                <a:solidFill>
                  <a:schemeClr val="bg1"/>
                </a:solidFill>
              </a:defRPr>
            </a:lvl1pPr>
          </a:lstStyle>
          <a:p>
            <a:r>
              <a:rPr lang="zh-CN" altLang="en-US" dirty="0"/>
              <a:t>单击此处编辑母版标题样式</a:t>
            </a:r>
          </a:p>
        </p:txBody>
      </p:sp>
      <p:sp>
        <p:nvSpPr>
          <p:cNvPr id="7" name="内容占位符 2"/>
          <p:cNvSpPr>
            <a:spLocks noGrp="1"/>
          </p:cNvSpPr>
          <p:nvPr>
            <p:ph idx="1"/>
          </p:nvPr>
        </p:nvSpPr>
        <p:spPr>
          <a:xfrm>
            <a:off x="200025" y="1026319"/>
            <a:ext cx="8766810" cy="3263504"/>
          </a:xfrm>
          <a:prstGeom prst="rect">
            <a:avLst/>
          </a:prstGeom>
        </p:spPr>
        <p:txBody>
          <a:bodyPr/>
          <a:lstStyle>
            <a:lvl1pPr>
              <a:buClrTx/>
              <a:defRPr>
                <a:solidFill>
                  <a:schemeClr val="tx1"/>
                </a:solidFill>
              </a:defRPr>
            </a:lvl1pPr>
            <a:lvl2pPr>
              <a:buClrTx/>
              <a:defRPr/>
            </a:lvl2pPr>
            <a:lvl3pPr>
              <a:buClrTx/>
              <a:defRPr/>
            </a:lvl3pPr>
            <a:lvl4pPr>
              <a:buClrTx/>
              <a:defRPr/>
            </a:lvl4pPr>
            <a:lvl5pPr>
              <a:buClrTx/>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框 4"/>
          <p:cNvSpPr txBox="1"/>
          <p:nvPr userDrawn="1"/>
        </p:nvSpPr>
        <p:spPr>
          <a:xfrm>
            <a:off x="5862918" y="187098"/>
            <a:ext cx="3235362" cy="222240"/>
          </a:xfrm>
          <a:prstGeom prst="rect">
            <a:avLst/>
          </a:prstGeom>
          <a:noFill/>
        </p:spPr>
        <p:txBody>
          <a:bodyPr wrap="square" rtlCol="0">
            <a:spAutoFit/>
            <a:scene3d>
              <a:camera prst="orthographicFront"/>
              <a:lightRig rig="threePt" dir="t"/>
            </a:scene3d>
            <a:sp3d contourW="12700"/>
          </a:bodyPr>
          <a:lstStyle/>
          <a:p>
            <a:pPr algn="r"/>
            <a:r>
              <a:rPr lang="en-US" altLang="zh-CN" sz="845" b="1" dirty="0">
                <a:solidFill>
                  <a:schemeClr val="bg1"/>
                </a:solidFill>
                <a:latin typeface="+mn-ea"/>
              </a:rPr>
              <a:t>2019</a:t>
            </a:r>
            <a:r>
              <a:rPr lang="zh-CN" altLang="en-US" sz="845" b="1" dirty="0">
                <a:solidFill>
                  <a:schemeClr val="bg1"/>
                </a:solidFill>
                <a:latin typeface="+mn-ea"/>
              </a:rPr>
              <a:t>年中德标准化合作委员会会议</a:t>
            </a:r>
          </a:p>
        </p:txBody>
      </p:sp>
      <p:sp>
        <p:nvSpPr>
          <p:cNvPr id="8" name="文本框 7"/>
          <p:cNvSpPr txBox="1"/>
          <p:nvPr userDrawn="1"/>
        </p:nvSpPr>
        <p:spPr>
          <a:xfrm>
            <a:off x="5669280" y="382860"/>
            <a:ext cx="3429000" cy="152349"/>
          </a:xfrm>
          <a:prstGeom prst="rect">
            <a:avLst/>
          </a:prstGeom>
          <a:noFill/>
        </p:spPr>
        <p:txBody>
          <a:bodyPr wrap="square" rtlCol="0">
            <a:spAutoFit/>
            <a:scene3d>
              <a:camera prst="orthographicFront"/>
              <a:lightRig rig="threePt" dir="t"/>
            </a:scene3d>
            <a:sp3d contourW="12700"/>
          </a:bodyPr>
          <a:lstStyle/>
          <a:p>
            <a:pPr algn="r"/>
            <a:r>
              <a:rPr lang="en-US" altLang="zh-CN" sz="390" dirty="0">
                <a:solidFill>
                  <a:schemeClr val="bg1"/>
                </a:solidFill>
                <a:ea typeface="时尚中黑简体" panose="01010104010101010101" pitchFamily="2" charset="-122"/>
              </a:rPr>
              <a:t>2019 Session of Chinese-German Standardization Cooperation Commission</a:t>
            </a:r>
            <a:endParaRPr lang="zh-CN" altLang="en-US" sz="390" dirty="0">
              <a:solidFill>
                <a:schemeClr val="bg1"/>
              </a:solidFill>
              <a:ea typeface="时尚中黑简体" panose="01010104010101010101" pitchFamily="2" charset="-122"/>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自定义版式">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41"/>
            <a:ext cx="9144432" cy="5143259"/>
          </a:xfrm>
          <a:prstGeom prst="rect">
            <a:avLst/>
          </a:prstGeom>
        </p:spPr>
      </p:pic>
      <p:sp>
        <p:nvSpPr>
          <p:cNvPr id="5" name="矩形 4"/>
          <p:cNvSpPr/>
          <p:nvPr userDrawn="1"/>
        </p:nvSpPr>
        <p:spPr>
          <a:xfrm>
            <a:off x="0" y="0"/>
            <a:ext cx="9144000" cy="5143500"/>
          </a:xfrm>
          <a:prstGeom prst="rect">
            <a:avLst/>
          </a:prstGeom>
          <a:gradFill>
            <a:gsLst>
              <a:gs pos="0">
                <a:schemeClr val="bg1"/>
              </a:gs>
              <a:gs pos="58000">
                <a:schemeClr val="bg1">
                  <a:alpha val="11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7" name="文本框 6"/>
          <p:cNvSpPr txBox="1"/>
          <p:nvPr userDrawn="1"/>
        </p:nvSpPr>
        <p:spPr>
          <a:xfrm>
            <a:off x="8624945" y="4808669"/>
            <a:ext cx="435685" cy="196208"/>
          </a:xfrm>
          <a:prstGeom prst="rect">
            <a:avLst/>
          </a:prstGeom>
          <a:noFill/>
        </p:spPr>
        <p:txBody>
          <a:bodyPr wrap="square" rtlCol="0">
            <a:spAutoFit/>
          </a:bodyPr>
          <a:lstStyle/>
          <a:p>
            <a:pPr algn="ctr"/>
            <a:fld id="{A810A429-61D2-4593-AE58-E9318A0D2A9D}" type="slidenum">
              <a:rPr lang="zh-CN" altLang="en-US" sz="675" smtClean="0">
                <a:latin typeface="+mn-lt"/>
              </a:rPr>
              <a:pPr algn="ctr"/>
              <a:t>‹#›</a:t>
            </a:fld>
            <a:endParaRPr lang="zh-CN" altLang="en-US" sz="675" dirty="0">
              <a:latin typeface="+mn-lt"/>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空白">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2" y="3"/>
            <a:ext cx="9144000" cy="522625"/>
          </a:xfrm>
          <a:prstGeom prst="rect">
            <a:avLst/>
          </a:prstGeom>
        </p:spPr>
      </p:pic>
      <p:sp>
        <p:nvSpPr>
          <p:cNvPr id="6" name="标题 1"/>
          <p:cNvSpPr>
            <a:spLocks noGrp="1"/>
          </p:cNvSpPr>
          <p:nvPr>
            <p:ph type="title"/>
          </p:nvPr>
        </p:nvSpPr>
        <p:spPr>
          <a:xfrm>
            <a:off x="96820" y="3"/>
            <a:ext cx="7798455" cy="522625"/>
          </a:xfrm>
          <a:prstGeom prst="rect">
            <a:avLst/>
          </a:prstGeom>
        </p:spPr>
        <p:txBody>
          <a:bodyPr anchor="ctr">
            <a:normAutofit/>
          </a:bodyPr>
          <a:lstStyle>
            <a:lvl1pPr>
              <a:defRPr sz="1970" b="1">
                <a:solidFill>
                  <a:schemeClr val="bg1"/>
                </a:solidFill>
              </a:defRPr>
            </a:lvl1pPr>
          </a:lstStyle>
          <a:p>
            <a:r>
              <a:rPr lang="zh-CN" altLang="en-US" dirty="0"/>
              <a:t>单击此处编辑母版标题样式</a:t>
            </a:r>
          </a:p>
        </p:txBody>
      </p:sp>
      <p:sp>
        <p:nvSpPr>
          <p:cNvPr id="7" name="内容占位符 2"/>
          <p:cNvSpPr>
            <a:spLocks noGrp="1"/>
          </p:cNvSpPr>
          <p:nvPr>
            <p:ph idx="1"/>
          </p:nvPr>
        </p:nvSpPr>
        <p:spPr>
          <a:xfrm>
            <a:off x="200025" y="687638"/>
            <a:ext cx="8766810" cy="4338872"/>
          </a:xfrm>
          <a:prstGeom prst="rect">
            <a:avLst/>
          </a:prstGeom>
        </p:spPr>
        <p:txBody>
          <a:bodyPr/>
          <a:lstStyle>
            <a:lvl1pPr>
              <a:buClrTx/>
              <a:defRPr>
                <a:solidFill>
                  <a:schemeClr val="tx1"/>
                </a:solidFill>
              </a:defRPr>
            </a:lvl1pPr>
            <a:lvl2pPr>
              <a:buClrTx/>
              <a:defRPr/>
            </a:lvl2pPr>
            <a:lvl3pPr>
              <a:buClrTx/>
              <a:defRPr/>
            </a:lvl3pPr>
            <a:lvl4pPr>
              <a:buClrTx/>
              <a:defRPr/>
            </a:lvl4pPr>
            <a:lvl5pPr>
              <a:buClrTx/>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框 4"/>
          <p:cNvSpPr txBox="1"/>
          <p:nvPr userDrawn="1"/>
        </p:nvSpPr>
        <p:spPr>
          <a:xfrm>
            <a:off x="6648226" y="114487"/>
            <a:ext cx="2482328" cy="223907"/>
          </a:xfrm>
          <a:prstGeom prst="rect">
            <a:avLst/>
          </a:prstGeom>
          <a:noFill/>
        </p:spPr>
        <p:txBody>
          <a:bodyPr wrap="square" rtlCol="0">
            <a:spAutoFit/>
            <a:scene3d>
              <a:camera prst="orthographicFront"/>
              <a:lightRig rig="threePt" dir="t"/>
            </a:scene3d>
            <a:sp3d contourW="12700"/>
          </a:bodyPr>
          <a:lstStyle/>
          <a:p>
            <a:pPr algn="r"/>
            <a:r>
              <a:rPr lang="en-US" altLang="zh-CN" sz="855" b="1" dirty="0">
                <a:solidFill>
                  <a:schemeClr val="bg1"/>
                </a:solidFill>
                <a:latin typeface="+mn-ea"/>
              </a:rPr>
              <a:t>2019</a:t>
            </a:r>
            <a:r>
              <a:rPr lang="zh-CN" altLang="en-US" sz="855" b="1" dirty="0">
                <a:solidFill>
                  <a:schemeClr val="bg1"/>
                </a:solidFill>
                <a:latin typeface="+mn-ea"/>
              </a:rPr>
              <a:t>年中德标准化合作委员会会议</a:t>
            </a:r>
          </a:p>
        </p:txBody>
      </p:sp>
      <p:sp>
        <p:nvSpPr>
          <p:cNvPr id="8" name="文本框 7"/>
          <p:cNvSpPr txBox="1"/>
          <p:nvPr userDrawn="1"/>
        </p:nvSpPr>
        <p:spPr>
          <a:xfrm>
            <a:off x="6540649" y="269904"/>
            <a:ext cx="2589905" cy="152349"/>
          </a:xfrm>
          <a:prstGeom prst="rect">
            <a:avLst/>
          </a:prstGeom>
          <a:noFill/>
        </p:spPr>
        <p:txBody>
          <a:bodyPr wrap="square" rtlCol="0">
            <a:spAutoFit/>
            <a:scene3d>
              <a:camera prst="orthographicFront"/>
              <a:lightRig rig="threePt" dir="t"/>
            </a:scene3d>
            <a:sp3d contourW="12700"/>
          </a:bodyPr>
          <a:lstStyle/>
          <a:p>
            <a:pPr algn="r"/>
            <a:r>
              <a:rPr lang="en-US" altLang="zh-CN" sz="390" dirty="0">
                <a:solidFill>
                  <a:schemeClr val="bg1"/>
                </a:solidFill>
                <a:ea typeface="时尚中黑简体" panose="01010104010101010101" pitchFamily="2" charset="-122"/>
              </a:rPr>
              <a:t>2019 Session of Chinese-German Standardization Cooperation Commission</a:t>
            </a:r>
            <a:endParaRPr lang="zh-CN" altLang="en-US" sz="390" dirty="0">
              <a:solidFill>
                <a:schemeClr val="bg1"/>
              </a:solidFill>
              <a:ea typeface="时尚中黑简体" panose="01010104010101010101" pitchFamily="2" charset="-122"/>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95FC270-55C9-4A20-A67A-3DE973D1FE95}" type="datetimeFigureOut">
              <a:rPr lang="zh-CN" altLang="en-US" smtClean="0"/>
              <a:pPr/>
              <a:t>2019/10/8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961FD41-A0E4-414C-A973-C8EC8DF1BF61}"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自定义版式">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41"/>
            <a:ext cx="9144432" cy="5143259"/>
          </a:xfrm>
          <a:prstGeom prst="rect">
            <a:avLst/>
          </a:prstGeom>
        </p:spPr>
      </p:pic>
      <p:sp>
        <p:nvSpPr>
          <p:cNvPr id="5" name="矩形 4"/>
          <p:cNvSpPr/>
          <p:nvPr userDrawn="1"/>
        </p:nvSpPr>
        <p:spPr>
          <a:xfrm>
            <a:off x="0" y="0"/>
            <a:ext cx="9144000" cy="5143500"/>
          </a:xfrm>
          <a:prstGeom prst="rect">
            <a:avLst/>
          </a:prstGeom>
          <a:gradFill>
            <a:gsLst>
              <a:gs pos="28000">
                <a:schemeClr val="bg1"/>
              </a:gs>
              <a:gs pos="100000">
                <a:schemeClr val="bg1">
                  <a:alpha val="11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0"/>
            <a:ext cx="522674" cy="5143500"/>
          </a:xfrm>
          <a:prstGeom prst="rect">
            <a:avLst/>
          </a:prstGeom>
        </p:spPr>
      </p:pic>
      <p:sp>
        <p:nvSpPr>
          <p:cNvPr id="9" name="文本框 8"/>
          <p:cNvSpPr txBox="1"/>
          <p:nvPr userDrawn="1"/>
        </p:nvSpPr>
        <p:spPr>
          <a:xfrm>
            <a:off x="8624945" y="4808669"/>
            <a:ext cx="435685" cy="196208"/>
          </a:xfrm>
          <a:prstGeom prst="rect">
            <a:avLst/>
          </a:prstGeom>
          <a:noFill/>
        </p:spPr>
        <p:txBody>
          <a:bodyPr wrap="square" rtlCol="0">
            <a:spAutoFit/>
          </a:bodyPr>
          <a:lstStyle/>
          <a:p>
            <a:pPr algn="ctr"/>
            <a:fld id="{A810A429-61D2-4593-AE58-E9318A0D2A9D}" type="slidenum">
              <a:rPr lang="zh-CN" altLang="en-US" sz="675" smtClean="0">
                <a:latin typeface="+mn-lt"/>
              </a:rPr>
              <a:pPr algn="ctr"/>
              <a:t>‹#›</a:t>
            </a:fld>
            <a:endParaRPr lang="zh-CN" altLang="en-US" sz="675" dirty="0">
              <a:latin typeface="+mn-lt"/>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rotWithShape="0">
          <a:blip r:embed="rId2" cstate="prin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bwMode="gray">
          <a:xfrm>
            <a:off x="990600" y="914400"/>
            <a:ext cx="7239000" cy="514350"/>
          </a:xfrm>
        </p:spPr>
        <p:txBody>
          <a:bodyPr/>
          <a:lstStyle>
            <a:lvl1pPr>
              <a:defRPr sz="2250" b="1">
                <a:solidFill>
                  <a:schemeClr val="tx1"/>
                </a:solidFill>
              </a:defRPr>
            </a:lvl1pPr>
          </a:lstStyle>
          <a:p>
            <a:pPr fontAlgn="base"/>
            <a:r>
              <a:rPr lang="en-US" altLang="zh-CN" strike="noStrike" noProof="1"/>
              <a:t>Click to edit Master title style</a:t>
            </a:r>
          </a:p>
        </p:txBody>
      </p:sp>
      <p:sp>
        <p:nvSpPr>
          <p:cNvPr id="3075" name="Rectangle 3"/>
          <p:cNvSpPr>
            <a:spLocks noGrp="1" noChangeArrowheads="1"/>
          </p:cNvSpPr>
          <p:nvPr>
            <p:ph type="subTitle" idx="1"/>
          </p:nvPr>
        </p:nvSpPr>
        <p:spPr bwMode="gray">
          <a:xfrm>
            <a:off x="1295400" y="4286250"/>
            <a:ext cx="7086600" cy="285750"/>
          </a:xfrm>
        </p:spPr>
        <p:txBody>
          <a:bodyPr/>
          <a:lstStyle>
            <a:lvl1pPr marL="0" indent="0" algn="ctr">
              <a:buFont typeface="Wingdings" panose="05000000000000000000" pitchFamily="2" charset="2"/>
              <a:buNone/>
              <a:defRPr sz="1015" b="1">
                <a:solidFill>
                  <a:srgbClr val="8FAFE9"/>
                </a:solidFill>
                <a:latin typeface="Verdana" panose="020B0604030504040204" pitchFamily="34" charset="0"/>
              </a:defRPr>
            </a:lvl1pPr>
          </a:lstStyle>
          <a:p>
            <a:pPr fontAlgn="base"/>
            <a:r>
              <a:rPr lang="en-US" altLang="zh-CN" sz="1015" strike="noStrike" noProof="1"/>
              <a:t>Click to edit Master subtitle style</a:t>
            </a:r>
            <a:endParaRPr lang="en-US" altLang="zh-CN" strike="noStrike" noProof="1"/>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rotWithShape="0">
          <a:blip r:embed="rId2" cstate="prin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533400" y="114300"/>
            <a:ext cx="7639050" cy="742950"/>
          </a:xfrm>
          <a:noFill/>
          <a:ln w="9525">
            <a:noFill/>
            <a:miter lim="800000"/>
          </a:ln>
          <a:effectLst/>
          <a:scene3d>
            <a:camera prst="orthographicFront"/>
            <a:lightRig rig="glow" dir="tl">
              <a:rot lat="0" lon="0" rev="5400000"/>
            </a:lightRig>
          </a:scene3d>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lang="zh-CN" altLang="en-US" sz="2250" b="0" kern="0" cap="none" spc="0" dirty="0">
                <a:ln w="0"/>
                <a:solidFill>
                  <a:schemeClr val="tx1"/>
                </a:solidFill>
                <a:effectLst>
                  <a:glow rad="101600">
                    <a:schemeClr val="bg1"/>
                  </a:glow>
                </a:effectLst>
                <a:latin typeface="+mn-ea"/>
                <a:ea typeface="+mn-ea"/>
                <a:cs typeface="+mn-cs"/>
              </a:defRPr>
            </a:lvl1pPr>
          </a:lstStyle>
          <a:p>
            <a:pPr lvl="0" fontAlgn="base">
              <a:spcAft>
                <a:spcPts val="675"/>
              </a:spcAft>
              <a:buClr>
                <a:srgbClr val="85DFD0"/>
              </a:buClr>
            </a:pPr>
            <a:r>
              <a:rPr lang="zh-CN" altLang="en-US" strike="noStrike" noProof="1"/>
              <a:t>单击此处编辑母版标题样式</a:t>
            </a:r>
          </a:p>
        </p:txBody>
      </p:sp>
      <p:sp>
        <p:nvSpPr>
          <p:cNvPr id="3" name="内容占位符 2"/>
          <p:cNvSpPr>
            <a:spLocks noGrp="1"/>
          </p:cNvSpPr>
          <p:nvPr>
            <p:ph idx="1"/>
          </p:nvPr>
        </p:nvSpPr>
        <p:spPr>
          <a:xfrm>
            <a:off x="381000" y="1257301"/>
            <a:ext cx="8305800" cy="514349"/>
          </a:xfrm>
        </p:spPr>
        <p:txBody>
          <a:bodyPr/>
          <a:lstStyle>
            <a:lvl1pPr>
              <a:lnSpc>
                <a:spcPct val="100000"/>
              </a:lnSpc>
              <a:spcBef>
                <a:spcPts val="0"/>
              </a:spcBef>
              <a:spcAft>
                <a:spcPts val="340"/>
              </a:spcAft>
              <a:buClr>
                <a:srgbClr val="3366FF"/>
              </a:buClr>
              <a:defRPr sz="1575" b="0">
                <a:solidFill>
                  <a:schemeClr val="tx1"/>
                </a:solidFill>
                <a:latin typeface="+mn-ea"/>
                <a:ea typeface="+mn-ea"/>
              </a:defRPr>
            </a:lvl1pPr>
            <a:lvl2pPr>
              <a:lnSpc>
                <a:spcPct val="100000"/>
              </a:lnSpc>
              <a:spcBef>
                <a:spcPts val="0"/>
              </a:spcBef>
              <a:spcAft>
                <a:spcPts val="340"/>
              </a:spcAft>
              <a:buClr>
                <a:srgbClr val="FF6600"/>
              </a:buClr>
              <a:defRPr sz="1350" b="0">
                <a:solidFill>
                  <a:schemeClr val="tx1"/>
                </a:solidFill>
                <a:latin typeface="+mn-ea"/>
                <a:ea typeface="+mn-ea"/>
              </a:defRPr>
            </a:lvl2pPr>
            <a:lvl3pPr>
              <a:lnSpc>
                <a:spcPct val="100000"/>
              </a:lnSpc>
              <a:spcBef>
                <a:spcPts val="0"/>
              </a:spcBef>
              <a:spcAft>
                <a:spcPts val="340"/>
              </a:spcAft>
              <a:buClr>
                <a:srgbClr val="00B050"/>
              </a:buClr>
              <a:buSzPct val="60000"/>
              <a:buFont typeface="Wingdings" panose="05000000000000000000" pitchFamily="2" charset="2"/>
              <a:buChar char="l"/>
              <a:defRPr sz="1240" b="0">
                <a:solidFill>
                  <a:schemeClr val="tx1"/>
                </a:solidFill>
                <a:latin typeface="+mn-ea"/>
                <a:ea typeface="+mn-ea"/>
              </a:defRPr>
            </a:lvl3pPr>
            <a:lvl4pPr>
              <a:lnSpc>
                <a:spcPct val="100000"/>
              </a:lnSpc>
              <a:spcBef>
                <a:spcPts val="0"/>
              </a:spcBef>
              <a:spcAft>
                <a:spcPts val="340"/>
              </a:spcAft>
              <a:buClr>
                <a:srgbClr val="3366FF"/>
              </a:buClr>
              <a:buSzPct val="60000"/>
              <a:buFont typeface="Wingdings" panose="05000000000000000000" pitchFamily="2" charset="2"/>
              <a:buChar char="u"/>
              <a:defRPr sz="1125" b="0">
                <a:solidFill>
                  <a:schemeClr val="tx1"/>
                </a:solidFill>
                <a:latin typeface="+mn-ea"/>
                <a:ea typeface="+mn-ea"/>
              </a:defRPr>
            </a:lvl4pPr>
            <a:lvl5pPr marL="1157605" indent="-128270">
              <a:lnSpc>
                <a:spcPct val="100000"/>
              </a:lnSpc>
              <a:spcBef>
                <a:spcPts val="0"/>
              </a:spcBef>
              <a:spcAft>
                <a:spcPts val="340"/>
              </a:spcAft>
              <a:buClr>
                <a:srgbClr val="FF1901"/>
              </a:buClr>
              <a:buSzPct val="60000"/>
              <a:buFont typeface="Wingdings" panose="05000000000000000000" pitchFamily="2" charset="2"/>
              <a:buChar char="l"/>
              <a:defRPr b="0">
                <a:solidFill>
                  <a:schemeClr val="tx1"/>
                </a:solidFill>
                <a:latin typeface="+mn-ea"/>
                <a:ea typeface="+mn-ea"/>
              </a:defRPr>
            </a:lvl5pPr>
            <a:lvl6pPr marL="1414780" indent="-128270">
              <a:lnSpc>
                <a:spcPct val="100000"/>
              </a:lnSpc>
              <a:spcAft>
                <a:spcPts val="340"/>
              </a:spcAft>
              <a:buClr>
                <a:srgbClr val="00B050"/>
              </a:buClr>
              <a:buSzPct val="60000"/>
              <a:buFont typeface="Wingdings" panose="05000000000000000000" pitchFamily="2" charset="2"/>
              <a:buChar char="p"/>
              <a:defRPr b="0">
                <a:latin typeface="+mn-ea"/>
                <a:ea typeface="+mn-ea"/>
              </a:defRPr>
            </a:lvl6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z="1240" strike="noStrike" noProof="1"/>
              <a:t>第三级</a:t>
            </a:r>
            <a:endParaRPr lang="zh-CN" altLang="en-US" strike="noStrike" noProof="1"/>
          </a:p>
          <a:p>
            <a:pPr lvl="3" fontAlgn="base"/>
            <a:r>
              <a:rPr lang="zh-CN" altLang="en-US" strike="noStrike" noProof="1"/>
              <a:t>第四级</a:t>
            </a:r>
          </a:p>
          <a:p>
            <a:pPr lvl="4" fontAlgn="base"/>
            <a:r>
              <a:rPr lang="zh-CN" altLang="en-US" strike="noStrike" noProof="1"/>
              <a:t>第五级</a:t>
            </a:r>
            <a:endParaRPr lang="en-US" altLang="zh-CN" strike="noStrike" noProof="1"/>
          </a:p>
          <a:p>
            <a:pPr lvl="5" fontAlgn="base"/>
            <a:endParaRPr lang="zh-CN" altLang="en-US" strike="noStrike" noProof="1"/>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533400" y="114300"/>
            <a:ext cx="7581900" cy="742950"/>
          </a:xfrm>
          <a:noFill/>
          <a:ln w="9525">
            <a:noFill/>
            <a:miter lim="800000"/>
          </a:ln>
          <a:effectLst/>
          <a:scene3d>
            <a:camera prst="orthographicFront"/>
            <a:lightRig rig="glow" dir="tl">
              <a:rot lat="0" lon="0" rev="5400000"/>
            </a:lightRig>
          </a:scene3d>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lang="zh-CN" altLang="en-US" sz="2250" b="0" kern="0" cap="none" spc="0" dirty="0">
                <a:ln w="0"/>
                <a:solidFill>
                  <a:schemeClr val="tx1"/>
                </a:solidFill>
                <a:effectLst>
                  <a:glow rad="101600">
                    <a:schemeClr val="bg1"/>
                  </a:glow>
                </a:effectLst>
                <a:latin typeface="+mn-ea"/>
                <a:ea typeface="+mn-ea"/>
                <a:cs typeface="+mn-cs"/>
              </a:defRPr>
            </a:lvl1pPr>
          </a:lstStyle>
          <a:p>
            <a:pPr lvl="0" fontAlgn="base">
              <a:spcAft>
                <a:spcPts val="675"/>
              </a:spcAft>
              <a:buClr>
                <a:srgbClr val="85DFD0"/>
              </a:buClr>
            </a:pPr>
            <a:r>
              <a:rPr lang="zh-CN" altLang="en-US" strike="noStrike" noProof="1"/>
              <a:t>单击此处编辑母版标题样式</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theme" Target="../theme/theme2.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5.jpeg"/><Relationship Id="rId5" Type="http://schemas.openxmlformats.org/officeDocument/2006/relationships/theme" Target="../theme/theme3.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theme" Target="../theme/theme4.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image" Target="../media/image7.jpeg"/><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theme" Target="../theme/theme5.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image" Target="../media/image7.jpeg"/><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95FC270-55C9-4A20-A67A-3DE973D1FE95}" type="datetimeFigureOut">
              <a:rPr lang="zh-CN" altLang="en-US" smtClean="0"/>
              <a:pPr/>
              <a:t>2019/10/8</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961FD41-A0E4-414C-A973-C8EC8DF1BF61}"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700"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6" cstate="print"/>
          <a:stretch>
            <a:fillRect/>
          </a:stretch>
        </a:blipFill>
        <a:effectLst/>
      </p:bgPr>
    </p:bg>
    <p:spTree>
      <p:nvGrpSpPr>
        <p:cNvPr id="1" name=""/>
        <p:cNvGrpSpPr/>
        <p:nvPr/>
      </p:nvGrpSpPr>
      <p:grpSpPr>
        <a:xfrm>
          <a:off x="0" y="0"/>
          <a:ext cx="0" cy="0"/>
          <a:chOff x="0" y="0"/>
          <a:chExt cx="0" cy="0"/>
        </a:xfrm>
      </p:grpSpPr>
      <p:sp>
        <p:nvSpPr>
          <p:cNvPr id="1026" name="Rectangle 3"/>
          <p:cNvSpPr>
            <a:spLocks noGrp="1"/>
          </p:cNvSpPr>
          <p:nvPr>
            <p:ph type="body"/>
          </p:nvPr>
        </p:nvSpPr>
        <p:spPr>
          <a:xfrm>
            <a:off x="457200" y="1025128"/>
            <a:ext cx="8229600" cy="3689747"/>
          </a:xfrm>
          <a:prstGeom prst="rect">
            <a:avLst/>
          </a:prstGeom>
          <a:noFill/>
          <a:ln w="9525">
            <a:noFill/>
          </a:ln>
        </p:spPr>
        <p:txBody>
          <a:bodyPr wrap="square" lIns="91440" tIns="45720" rIns="91440" bIns="45720" anchor="t"/>
          <a:lstStyle/>
          <a:p>
            <a:pPr lvl="0" indent="-193040"/>
            <a:r>
              <a:rPr lang="en-US" altLang="zh-CN" dirty="0"/>
              <a:t>Click to edit Master text styles</a:t>
            </a:r>
          </a:p>
          <a:p>
            <a:pPr lvl="1" indent="-161290"/>
            <a:r>
              <a:rPr lang="en-US" altLang="zh-CN" dirty="0"/>
              <a:t>Second level</a:t>
            </a:r>
          </a:p>
          <a:p>
            <a:pPr lvl="2" indent="-128905"/>
            <a:r>
              <a:rPr lang="en-US" altLang="zh-CN" dirty="0"/>
              <a:t>Third level</a:t>
            </a:r>
          </a:p>
          <a:p>
            <a:pPr lvl="3" indent="-128905"/>
            <a:r>
              <a:rPr lang="en-US" altLang="zh-CN" dirty="0"/>
              <a:t>Fourth level</a:t>
            </a:r>
          </a:p>
          <a:p>
            <a:pPr lvl="4" indent="-128905"/>
            <a:r>
              <a:rPr lang="en-US" altLang="zh-CN" dirty="0"/>
              <a:t>Fifth level</a:t>
            </a:r>
          </a:p>
        </p:txBody>
      </p:sp>
      <p:sp>
        <p:nvSpPr>
          <p:cNvPr id="1027" name="Rectangle 2"/>
          <p:cNvSpPr>
            <a:spLocks noGrp="1"/>
          </p:cNvSpPr>
          <p:nvPr>
            <p:ph type="title"/>
          </p:nvPr>
        </p:nvSpPr>
        <p:spPr>
          <a:xfrm>
            <a:off x="533400" y="342901"/>
            <a:ext cx="7696200" cy="422672"/>
          </a:xfrm>
          <a:prstGeom prst="rect">
            <a:avLst/>
          </a:prstGeom>
          <a:noFill/>
          <a:ln w="9525">
            <a:noFill/>
          </a:ln>
        </p:spPr>
        <p:txBody>
          <a:bodyPr wrap="square" lIns="91440" tIns="45720" rIns="91440" bIns="45720" anchor="ctr"/>
          <a:lstStyle/>
          <a:p>
            <a:pPr lvl="0"/>
            <a:r>
              <a:rPr lang="en-US" altLang="zh-CN" dirty="0"/>
              <a:t>Click to edit Master title style</a:t>
            </a:r>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Lst>
  <p:transition/>
  <p:hf sldNum="0" hdr="0" ftr="0" dt="0"/>
  <p:txStyles>
    <p:titleStyle>
      <a:lvl1pPr algn="l" rtl="0" eaLnBrk="0" fontAlgn="base" hangingPunct="0">
        <a:spcBef>
          <a:spcPct val="0"/>
        </a:spcBef>
        <a:spcAft>
          <a:spcPct val="0"/>
        </a:spcAft>
        <a:defRPr sz="1800">
          <a:solidFill>
            <a:schemeClr val="bg1"/>
          </a:solidFill>
          <a:latin typeface="黑体" panose="02010609060101010101" pitchFamily="49" charset="-122"/>
          <a:ea typeface="黑体" panose="02010609060101010101" pitchFamily="49" charset="-122"/>
          <a:cs typeface="+mj-cs"/>
        </a:defRPr>
      </a:lvl1pPr>
      <a:lvl2pPr algn="l" rtl="0" eaLnBrk="0" fontAlgn="base" hangingPunct="0">
        <a:spcBef>
          <a:spcPct val="0"/>
        </a:spcBef>
        <a:spcAft>
          <a:spcPct val="0"/>
        </a:spcAft>
        <a:defRPr sz="1800">
          <a:solidFill>
            <a:schemeClr val="bg1"/>
          </a:solidFill>
          <a:latin typeface="黑体" panose="02010609060101010101" pitchFamily="49" charset="-122"/>
          <a:ea typeface="黑体" panose="02010609060101010101" pitchFamily="49" charset="-122"/>
        </a:defRPr>
      </a:lvl2pPr>
      <a:lvl3pPr algn="l" rtl="0" eaLnBrk="0" fontAlgn="base" hangingPunct="0">
        <a:spcBef>
          <a:spcPct val="0"/>
        </a:spcBef>
        <a:spcAft>
          <a:spcPct val="0"/>
        </a:spcAft>
        <a:defRPr sz="1800">
          <a:solidFill>
            <a:schemeClr val="bg1"/>
          </a:solidFill>
          <a:latin typeface="黑体" panose="02010609060101010101" pitchFamily="49" charset="-122"/>
          <a:ea typeface="黑体" panose="02010609060101010101" pitchFamily="49" charset="-122"/>
        </a:defRPr>
      </a:lvl3pPr>
      <a:lvl4pPr algn="l" rtl="0" eaLnBrk="0" fontAlgn="base" hangingPunct="0">
        <a:spcBef>
          <a:spcPct val="0"/>
        </a:spcBef>
        <a:spcAft>
          <a:spcPct val="0"/>
        </a:spcAft>
        <a:defRPr sz="1800">
          <a:solidFill>
            <a:schemeClr val="bg1"/>
          </a:solidFill>
          <a:latin typeface="黑体" panose="02010609060101010101" pitchFamily="49" charset="-122"/>
          <a:ea typeface="黑体" panose="02010609060101010101" pitchFamily="49" charset="-122"/>
        </a:defRPr>
      </a:lvl4pPr>
      <a:lvl5pPr algn="l" rtl="0" eaLnBrk="0" fontAlgn="base" hangingPunct="0">
        <a:spcBef>
          <a:spcPct val="0"/>
        </a:spcBef>
        <a:spcAft>
          <a:spcPct val="0"/>
        </a:spcAft>
        <a:defRPr sz="1800">
          <a:solidFill>
            <a:schemeClr val="bg1"/>
          </a:solidFill>
          <a:latin typeface="黑体" panose="02010609060101010101" pitchFamily="49" charset="-122"/>
          <a:ea typeface="黑体" panose="02010609060101010101" pitchFamily="49" charset="-122"/>
        </a:defRPr>
      </a:lvl5pPr>
      <a:lvl6pPr marL="257175" algn="ctr" rtl="0" fontAlgn="base">
        <a:spcBef>
          <a:spcPct val="0"/>
        </a:spcBef>
        <a:spcAft>
          <a:spcPct val="0"/>
        </a:spcAft>
        <a:defRPr sz="1800">
          <a:solidFill>
            <a:schemeClr val="bg1"/>
          </a:solidFill>
          <a:latin typeface="Verdana" panose="020B0604030504040204" pitchFamily="34" charset="0"/>
        </a:defRPr>
      </a:lvl6pPr>
      <a:lvl7pPr marL="514350" algn="ctr" rtl="0" fontAlgn="base">
        <a:spcBef>
          <a:spcPct val="0"/>
        </a:spcBef>
        <a:spcAft>
          <a:spcPct val="0"/>
        </a:spcAft>
        <a:defRPr sz="1800">
          <a:solidFill>
            <a:schemeClr val="bg1"/>
          </a:solidFill>
          <a:latin typeface="Verdana" panose="020B0604030504040204" pitchFamily="34" charset="0"/>
        </a:defRPr>
      </a:lvl7pPr>
      <a:lvl8pPr marL="771525" algn="ctr" rtl="0" fontAlgn="base">
        <a:spcBef>
          <a:spcPct val="0"/>
        </a:spcBef>
        <a:spcAft>
          <a:spcPct val="0"/>
        </a:spcAft>
        <a:defRPr sz="1800">
          <a:solidFill>
            <a:schemeClr val="bg1"/>
          </a:solidFill>
          <a:latin typeface="Verdana" panose="020B0604030504040204" pitchFamily="34" charset="0"/>
        </a:defRPr>
      </a:lvl8pPr>
      <a:lvl9pPr marL="1028700" algn="ctr" rtl="0" fontAlgn="base">
        <a:spcBef>
          <a:spcPct val="0"/>
        </a:spcBef>
        <a:spcAft>
          <a:spcPct val="0"/>
        </a:spcAft>
        <a:defRPr sz="1800">
          <a:solidFill>
            <a:schemeClr val="bg1"/>
          </a:solidFill>
          <a:latin typeface="Verdana" panose="020B0604030504040204" pitchFamily="34" charset="0"/>
        </a:defRPr>
      </a:lvl9pPr>
    </p:titleStyle>
    <p:bodyStyle>
      <a:lvl1pPr marL="193040" indent="-191770" algn="l" rtl="0" eaLnBrk="0" fontAlgn="base" hangingPunct="0">
        <a:spcBef>
          <a:spcPct val="20000"/>
        </a:spcBef>
        <a:spcAft>
          <a:spcPct val="0"/>
        </a:spcAft>
        <a:buClr>
          <a:schemeClr val="hlink"/>
        </a:buClr>
        <a:buFont typeface="Wingdings" panose="05000000000000000000" pitchFamily="2" charset="2"/>
        <a:buChar char="v"/>
        <a:defRPr sz="1800">
          <a:solidFill>
            <a:schemeClr val="tx1"/>
          </a:solidFill>
          <a:latin typeface="+mn-lt"/>
          <a:ea typeface="+mn-ea"/>
          <a:cs typeface="+mn-cs"/>
        </a:defRPr>
      </a:lvl1pPr>
      <a:lvl2pPr marL="418465" indent="-160020" algn="l" rtl="0" eaLnBrk="0" fontAlgn="base" hangingPunct="0">
        <a:spcBef>
          <a:spcPct val="20000"/>
        </a:spcBef>
        <a:spcAft>
          <a:spcPct val="0"/>
        </a:spcAft>
        <a:buClr>
          <a:schemeClr val="accent1"/>
        </a:buClr>
        <a:buFont typeface="Wingdings" panose="05000000000000000000" pitchFamily="2" charset="2"/>
        <a:buChar char="§"/>
        <a:defRPr sz="1575">
          <a:solidFill>
            <a:schemeClr val="tx1"/>
          </a:solidFill>
          <a:latin typeface="+mn-lt"/>
        </a:defRPr>
      </a:lvl2pPr>
      <a:lvl3pPr marL="643255" indent="-127635" algn="l" rtl="0" eaLnBrk="0" fontAlgn="base" hangingPunct="0">
        <a:spcBef>
          <a:spcPct val="20000"/>
        </a:spcBef>
        <a:spcAft>
          <a:spcPct val="0"/>
        </a:spcAft>
        <a:buClr>
          <a:schemeClr val="tx1"/>
        </a:buClr>
        <a:buChar char="•"/>
        <a:defRPr sz="1350">
          <a:solidFill>
            <a:schemeClr val="tx1"/>
          </a:solidFill>
          <a:latin typeface="+mn-lt"/>
        </a:defRPr>
      </a:lvl3pPr>
      <a:lvl4pPr marL="900430" indent="-127635" algn="l" rtl="0" eaLnBrk="0" fontAlgn="base" hangingPunct="0">
        <a:spcBef>
          <a:spcPct val="20000"/>
        </a:spcBef>
        <a:spcAft>
          <a:spcPct val="0"/>
        </a:spcAft>
        <a:buChar char="–"/>
        <a:defRPr sz="1125">
          <a:solidFill>
            <a:schemeClr val="tx1"/>
          </a:solidFill>
          <a:latin typeface="+mn-lt"/>
        </a:defRPr>
      </a:lvl4pPr>
      <a:lvl5pPr marL="1157605" indent="-127635" algn="l" rtl="0" eaLnBrk="0" fontAlgn="base" hangingPunct="0">
        <a:spcBef>
          <a:spcPct val="20000"/>
        </a:spcBef>
        <a:spcAft>
          <a:spcPct val="0"/>
        </a:spcAft>
        <a:buChar char="»"/>
        <a:defRPr sz="1125">
          <a:solidFill>
            <a:schemeClr val="tx1"/>
          </a:solidFill>
          <a:latin typeface="+mn-lt"/>
        </a:defRPr>
      </a:lvl5pPr>
      <a:lvl6pPr marL="1414780" indent="-127635" algn="l" rtl="0" fontAlgn="base">
        <a:spcBef>
          <a:spcPct val="20000"/>
        </a:spcBef>
        <a:spcAft>
          <a:spcPct val="0"/>
        </a:spcAft>
        <a:buChar char="»"/>
        <a:defRPr sz="1125">
          <a:solidFill>
            <a:schemeClr val="tx1"/>
          </a:solidFill>
          <a:latin typeface="+mn-lt"/>
        </a:defRPr>
      </a:lvl6pPr>
      <a:lvl7pPr marL="1671955" indent="-127635" algn="l" rtl="0" fontAlgn="base">
        <a:spcBef>
          <a:spcPct val="20000"/>
        </a:spcBef>
        <a:spcAft>
          <a:spcPct val="0"/>
        </a:spcAft>
        <a:buChar char="»"/>
        <a:defRPr sz="1125">
          <a:solidFill>
            <a:schemeClr val="tx1"/>
          </a:solidFill>
          <a:latin typeface="+mn-lt"/>
        </a:defRPr>
      </a:lvl7pPr>
      <a:lvl8pPr marL="1929130" indent="-127635" algn="l" rtl="0" fontAlgn="base">
        <a:spcBef>
          <a:spcPct val="20000"/>
        </a:spcBef>
        <a:spcAft>
          <a:spcPct val="0"/>
        </a:spcAft>
        <a:buChar char="»"/>
        <a:defRPr sz="1125">
          <a:solidFill>
            <a:schemeClr val="tx1"/>
          </a:solidFill>
          <a:latin typeface="+mn-lt"/>
        </a:defRPr>
      </a:lvl8pPr>
      <a:lvl9pPr marL="2186305" indent="-127635" algn="l" rtl="0" fontAlgn="base">
        <a:spcBef>
          <a:spcPct val="20000"/>
        </a:spcBef>
        <a:spcAft>
          <a:spcPct val="0"/>
        </a:spcAft>
        <a:buChar char="»"/>
        <a:defRPr sz="1125">
          <a:solidFill>
            <a:schemeClr val="tx1"/>
          </a:solidFill>
          <a:latin typeface="+mn-lt"/>
        </a:defRPr>
      </a:lvl9pPr>
    </p:bodyStyle>
    <p:otherStyle>
      <a:defPPr>
        <a:defRPr lang="zh-CN"/>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6" cstate="print"/>
          <a:stretch>
            <a:fillRect/>
          </a:stretch>
        </a:blipFill>
        <a:effectLst/>
      </p:bgPr>
    </p:bg>
    <p:spTree>
      <p:nvGrpSpPr>
        <p:cNvPr id="1" name=""/>
        <p:cNvGrpSpPr/>
        <p:nvPr/>
      </p:nvGrpSpPr>
      <p:grpSpPr>
        <a:xfrm>
          <a:off x="0" y="0"/>
          <a:ext cx="0" cy="0"/>
          <a:chOff x="0" y="0"/>
          <a:chExt cx="0" cy="0"/>
        </a:xfrm>
      </p:grpSpPr>
      <p:sp>
        <p:nvSpPr>
          <p:cNvPr id="1026" name="Rectangle 3"/>
          <p:cNvSpPr>
            <a:spLocks noGrp="1"/>
          </p:cNvSpPr>
          <p:nvPr>
            <p:ph type="body"/>
          </p:nvPr>
        </p:nvSpPr>
        <p:spPr>
          <a:xfrm>
            <a:off x="457200" y="1025128"/>
            <a:ext cx="8229600" cy="3689747"/>
          </a:xfrm>
          <a:prstGeom prst="rect">
            <a:avLst/>
          </a:prstGeom>
          <a:noFill/>
          <a:ln w="9525">
            <a:noFill/>
          </a:ln>
        </p:spPr>
        <p:txBody>
          <a:bodyPr wrap="square" lIns="91440" tIns="45720" rIns="91440" bIns="45720" anchor="t"/>
          <a:lstStyle/>
          <a:p>
            <a:pPr lvl="0" indent="-193040"/>
            <a:r>
              <a:rPr lang="en-US" altLang="zh-CN" dirty="0"/>
              <a:t>Click to edit Master text styles</a:t>
            </a:r>
          </a:p>
          <a:p>
            <a:pPr lvl="1" indent="-161290"/>
            <a:r>
              <a:rPr lang="en-US" altLang="zh-CN" dirty="0"/>
              <a:t>Second level</a:t>
            </a:r>
          </a:p>
          <a:p>
            <a:pPr lvl="2" indent="-128905"/>
            <a:r>
              <a:rPr lang="en-US" altLang="zh-CN" dirty="0"/>
              <a:t>Third level</a:t>
            </a:r>
          </a:p>
          <a:p>
            <a:pPr lvl="3" indent="-128905"/>
            <a:r>
              <a:rPr lang="en-US" altLang="zh-CN" dirty="0"/>
              <a:t>Fourth level</a:t>
            </a:r>
          </a:p>
          <a:p>
            <a:pPr lvl="4" indent="-128905"/>
            <a:r>
              <a:rPr lang="en-US" altLang="zh-CN" dirty="0"/>
              <a:t>Fifth level</a:t>
            </a:r>
          </a:p>
        </p:txBody>
      </p:sp>
      <p:sp>
        <p:nvSpPr>
          <p:cNvPr id="1027" name="Rectangle 2"/>
          <p:cNvSpPr>
            <a:spLocks noGrp="1"/>
          </p:cNvSpPr>
          <p:nvPr>
            <p:ph type="title"/>
          </p:nvPr>
        </p:nvSpPr>
        <p:spPr>
          <a:xfrm>
            <a:off x="533400" y="342901"/>
            <a:ext cx="7696200" cy="422672"/>
          </a:xfrm>
          <a:prstGeom prst="rect">
            <a:avLst/>
          </a:prstGeom>
          <a:noFill/>
          <a:ln w="9525">
            <a:noFill/>
          </a:ln>
        </p:spPr>
        <p:txBody>
          <a:bodyPr wrap="square" lIns="91440" tIns="45720" rIns="91440" bIns="45720" anchor="ctr"/>
          <a:lstStyle/>
          <a:p>
            <a:pPr lvl="0"/>
            <a:r>
              <a:rPr lang="en-US" altLang="zh-CN" dirty="0"/>
              <a:t>Click to edit Master title style</a:t>
            </a:r>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Lst>
  <p:transition/>
  <p:hf sldNum="0" hdr="0" ftr="0" dt="0"/>
  <p:txStyles>
    <p:titleStyle>
      <a:lvl1pPr algn="l" rtl="0" eaLnBrk="0" fontAlgn="base" hangingPunct="0">
        <a:spcBef>
          <a:spcPct val="0"/>
        </a:spcBef>
        <a:spcAft>
          <a:spcPct val="0"/>
        </a:spcAft>
        <a:defRPr sz="1800">
          <a:solidFill>
            <a:schemeClr val="bg1"/>
          </a:solidFill>
          <a:latin typeface="黑体" panose="02010609060101010101" pitchFamily="49" charset="-122"/>
          <a:ea typeface="黑体" panose="02010609060101010101" pitchFamily="49" charset="-122"/>
          <a:cs typeface="+mj-cs"/>
        </a:defRPr>
      </a:lvl1pPr>
      <a:lvl2pPr algn="l" rtl="0" eaLnBrk="0" fontAlgn="base" hangingPunct="0">
        <a:spcBef>
          <a:spcPct val="0"/>
        </a:spcBef>
        <a:spcAft>
          <a:spcPct val="0"/>
        </a:spcAft>
        <a:defRPr sz="1800">
          <a:solidFill>
            <a:schemeClr val="bg1"/>
          </a:solidFill>
          <a:latin typeface="黑体" panose="02010609060101010101" pitchFamily="49" charset="-122"/>
          <a:ea typeface="黑体" panose="02010609060101010101" pitchFamily="49" charset="-122"/>
        </a:defRPr>
      </a:lvl2pPr>
      <a:lvl3pPr algn="l" rtl="0" eaLnBrk="0" fontAlgn="base" hangingPunct="0">
        <a:spcBef>
          <a:spcPct val="0"/>
        </a:spcBef>
        <a:spcAft>
          <a:spcPct val="0"/>
        </a:spcAft>
        <a:defRPr sz="1800">
          <a:solidFill>
            <a:schemeClr val="bg1"/>
          </a:solidFill>
          <a:latin typeface="黑体" panose="02010609060101010101" pitchFamily="49" charset="-122"/>
          <a:ea typeface="黑体" panose="02010609060101010101" pitchFamily="49" charset="-122"/>
        </a:defRPr>
      </a:lvl3pPr>
      <a:lvl4pPr algn="l" rtl="0" eaLnBrk="0" fontAlgn="base" hangingPunct="0">
        <a:spcBef>
          <a:spcPct val="0"/>
        </a:spcBef>
        <a:spcAft>
          <a:spcPct val="0"/>
        </a:spcAft>
        <a:defRPr sz="1800">
          <a:solidFill>
            <a:schemeClr val="bg1"/>
          </a:solidFill>
          <a:latin typeface="黑体" panose="02010609060101010101" pitchFamily="49" charset="-122"/>
          <a:ea typeface="黑体" panose="02010609060101010101" pitchFamily="49" charset="-122"/>
        </a:defRPr>
      </a:lvl4pPr>
      <a:lvl5pPr algn="l" rtl="0" eaLnBrk="0" fontAlgn="base" hangingPunct="0">
        <a:spcBef>
          <a:spcPct val="0"/>
        </a:spcBef>
        <a:spcAft>
          <a:spcPct val="0"/>
        </a:spcAft>
        <a:defRPr sz="1800">
          <a:solidFill>
            <a:schemeClr val="bg1"/>
          </a:solidFill>
          <a:latin typeface="黑体" panose="02010609060101010101" pitchFamily="49" charset="-122"/>
          <a:ea typeface="黑体" panose="02010609060101010101" pitchFamily="49" charset="-122"/>
        </a:defRPr>
      </a:lvl5pPr>
      <a:lvl6pPr marL="257175" algn="ctr" rtl="0" fontAlgn="base">
        <a:spcBef>
          <a:spcPct val="0"/>
        </a:spcBef>
        <a:spcAft>
          <a:spcPct val="0"/>
        </a:spcAft>
        <a:defRPr sz="1800">
          <a:solidFill>
            <a:schemeClr val="bg1"/>
          </a:solidFill>
          <a:latin typeface="Verdana" panose="020B0604030504040204" pitchFamily="34" charset="0"/>
        </a:defRPr>
      </a:lvl6pPr>
      <a:lvl7pPr marL="514350" algn="ctr" rtl="0" fontAlgn="base">
        <a:spcBef>
          <a:spcPct val="0"/>
        </a:spcBef>
        <a:spcAft>
          <a:spcPct val="0"/>
        </a:spcAft>
        <a:defRPr sz="1800">
          <a:solidFill>
            <a:schemeClr val="bg1"/>
          </a:solidFill>
          <a:latin typeface="Verdana" panose="020B0604030504040204" pitchFamily="34" charset="0"/>
        </a:defRPr>
      </a:lvl7pPr>
      <a:lvl8pPr marL="771525" algn="ctr" rtl="0" fontAlgn="base">
        <a:spcBef>
          <a:spcPct val="0"/>
        </a:spcBef>
        <a:spcAft>
          <a:spcPct val="0"/>
        </a:spcAft>
        <a:defRPr sz="1800">
          <a:solidFill>
            <a:schemeClr val="bg1"/>
          </a:solidFill>
          <a:latin typeface="Verdana" panose="020B0604030504040204" pitchFamily="34" charset="0"/>
        </a:defRPr>
      </a:lvl8pPr>
      <a:lvl9pPr marL="1028700" algn="ctr" rtl="0" fontAlgn="base">
        <a:spcBef>
          <a:spcPct val="0"/>
        </a:spcBef>
        <a:spcAft>
          <a:spcPct val="0"/>
        </a:spcAft>
        <a:defRPr sz="1800">
          <a:solidFill>
            <a:schemeClr val="bg1"/>
          </a:solidFill>
          <a:latin typeface="Verdana" panose="020B0604030504040204" pitchFamily="34" charset="0"/>
        </a:defRPr>
      </a:lvl9pPr>
    </p:titleStyle>
    <p:bodyStyle>
      <a:lvl1pPr marL="193040" indent="-191770" algn="l" rtl="0" eaLnBrk="0" fontAlgn="base" hangingPunct="0">
        <a:spcBef>
          <a:spcPct val="20000"/>
        </a:spcBef>
        <a:spcAft>
          <a:spcPct val="0"/>
        </a:spcAft>
        <a:buClr>
          <a:schemeClr val="hlink"/>
        </a:buClr>
        <a:buFont typeface="Wingdings" panose="05000000000000000000" pitchFamily="2" charset="2"/>
        <a:buChar char="v"/>
        <a:defRPr sz="1800">
          <a:solidFill>
            <a:schemeClr val="tx1"/>
          </a:solidFill>
          <a:latin typeface="+mn-lt"/>
          <a:ea typeface="+mn-ea"/>
          <a:cs typeface="+mn-cs"/>
        </a:defRPr>
      </a:lvl1pPr>
      <a:lvl2pPr marL="418465" indent="-160020" algn="l" rtl="0" eaLnBrk="0" fontAlgn="base" hangingPunct="0">
        <a:spcBef>
          <a:spcPct val="20000"/>
        </a:spcBef>
        <a:spcAft>
          <a:spcPct val="0"/>
        </a:spcAft>
        <a:buClr>
          <a:schemeClr val="accent1"/>
        </a:buClr>
        <a:buFont typeface="Wingdings" panose="05000000000000000000" pitchFamily="2" charset="2"/>
        <a:buChar char="§"/>
        <a:defRPr sz="1575">
          <a:solidFill>
            <a:schemeClr val="tx1"/>
          </a:solidFill>
          <a:latin typeface="+mn-lt"/>
        </a:defRPr>
      </a:lvl2pPr>
      <a:lvl3pPr marL="643255" indent="-127635" algn="l" rtl="0" eaLnBrk="0" fontAlgn="base" hangingPunct="0">
        <a:spcBef>
          <a:spcPct val="20000"/>
        </a:spcBef>
        <a:spcAft>
          <a:spcPct val="0"/>
        </a:spcAft>
        <a:buClr>
          <a:schemeClr val="tx1"/>
        </a:buClr>
        <a:buChar char="•"/>
        <a:defRPr sz="1350">
          <a:solidFill>
            <a:schemeClr val="tx1"/>
          </a:solidFill>
          <a:latin typeface="+mn-lt"/>
        </a:defRPr>
      </a:lvl3pPr>
      <a:lvl4pPr marL="900430" indent="-127635" algn="l" rtl="0" eaLnBrk="0" fontAlgn="base" hangingPunct="0">
        <a:spcBef>
          <a:spcPct val="20000"/>
        </a:spcBef>
        <a:spcAft>
          <a:spcPct val="0"/>
        </a:spcAft>
        <a:buChar char="–"/>
        <a:defRPr sz="1125">
          <a:solidFill>
            <a:schemeClr val="tx1"/>
          </a:solidFill>
          <a:latin typeface="+mn-lt"/>
        </a:defRPr>
      </a:lvl4pPr>
      <a:lvl5pPr marL="1157605" indent="-127635" algn="l" rtl="0" eaLnBrk="0" fontAlgn="base" hangingPunct="0">
        <a:spcBef>
          <a:spcPct val="20000"/>
        </a:spcBef>
        <a:spcAft>
          <a:spcPct val="0"/>
        </a:spcAft>
        <a:buChar char="»"/>
        <a:defRPr sz="1125">
          <a:solidFill>
            <a:schemeClr val="tx1"/>
          </a:solidFill>
          <a:latin typeface="+mn-lt"/>
        </a:defRPr>
      </a:lvl5pPr>
      <a:lvl6pPr marL="1414780" indent="-127635" algn="l" rtl="0" fontAlgn="base">
        <a:spcBef>
          <a:spcPct val="20000"/>
        </a:spcBef>
        <a:spcAft>
          <a:spcPct val="0"/>
        </a:spcAft>
        <a:buChar char="»"/>
        <a:defRPr sz="1125">
          <a:solidFill>
            <a:schemeClr val="tx1"/>
          </a:solidFill>
          <a:latin typeface="+mn-lt"/>
        </a:defRPr>
      </a:lvl6pPr>
      <a:lvl7pPr marL="1671955" indent="-127635" algn="l" rtl="0" fontAlgn="base">
        <a:spcBef>
          <a:spcPct val="20000"/>
        </a:spcBef>
        <a:spcAft>
          <a:spcPct val="0"/>
        </a:spcAft>
        <a:buChar char="»"/>
        <a:defRPr sz="1125">
          <a:solidFill>
            <a:schemeClr val="tx1"/>
          </a:solidFill>
          <a:latin typeface="+mn-lt"/>
        </a:defRPr>
      </a:lvl7pPr>
      <a:lvl8pPr marL="1929130" indent="-127635" algn="l" rtl="0" fontAlgn="base">
        <a:spcBef>
          <a:spcPct val="20000"/>
        </a:spcBef>
        <a:spcAft>
          <a:spcPct val="0"/>
        </a:spcAft>
        <a:buChar char="»"/>
        <a:defRPr sz="1125">
          <a:solidFill>
            <a:schemeClr val="tx1"/>
          </a:solidFill>
          <a:latin typeface="+mn-lt"/>
        </a:defRPr>
      </a:lvl8pPr>
      <a:lvl9pPr marL="2186305" indent="-127635" algn="l" rtl="0" fontAlgn="base">
        <a:spcBef>
          <a:spcPct val="20000"/>
        </a:spcBef>
        <a:spcAft>
          <a:spcPct val="0"/>
        </a:spcAft>
        <a:buChar char="»"/>
        <a:defRPr sz="1125">
          <a:solidFill>
            <a:schemeClr val="tx1"/>
          </a:solidFill>
          <a:latin typeface="+mn-lt"/>
        </a:defRPr>
      </a:lvl9pPr>
    </p:bodyStyle>
    <p:otherStyle>
      <a:defPPr>
        <a:defRPr lang="zh-CN"/>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pPr/>
              <a:t>10/8/2019</a:t>
            </a:fld>
            <a:endParaRPr lang="en-US" dirty="0"/>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dirty="0"/>
              <a:pPr/>
              <a:t>‹#›</a:t>
            </a:fld>
            <a:endParaRPr lang="en-US" dirty="0"/>
          </a:p>
        </p:txBody>
      </p:sp>
      <p:pic>
        <p:nvPicPr>
          <p:cNvPr id="7" name="图片 6"/>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0" y="241"/>
            <a:ext cx="9144432" cy="5143259"/>
          </a:xfrm>
          <a:prstGeom prst="rect">
            <a:avLst/>
          </a:prstGeom>
        </p:spPr>
      </p:pic>
      <p:sp>
        <p:nvSpPr>
          <p:cNvPr id="8" name="矩形 7"/>
          <p:cNvSpPr/>
          <p:nvPr userDrawn="1"/>
        </p:nvSpPr>
        <p:spPr>
          <a:xfrm>
            <a:off x="0" y="0"/>
            <a:ext cx="9144000" cy="5143500"/>
          </a:xfrm>
          <a:prstGeom prst="rect">
            <a:avLst/>
          </a:prstGeom>
          <a:gradFill>
            <a:gsLst>
              <a:gs pos="0">
                <a:schemeClr val="bg1"/>
              </a:gs>
              <a:gs pos="100000">
                <a:schemeClr val="bg1">
                  <a:alpha val="1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9" name="文本框 8"/>
          <p:cNvSpPr txBox="1"/>
          <p:nvPr userDrawn="1"/>
        </p:nvSpPr>
        <p:spPr>
          <a:xfrm>
            <a:off x="3238500" y="2228850"/>
            <a:ext cx="2667000" cy="170368"/>
          </a:xfrm>
          <a:prstGeom prst="rect">
            <a:avLst/>
          </a:prstGeom>
          <a:noFill/>
        </p:spPr>
        <p:txBody>
          <a:bodyPr wrap="square" rtlCol="0">
            <a:spAutoFit/>
          </a:bodyPr>
          <a:lstStyle/>
          <a:p>
            <a:r>
              <a:rPr lang="zh-CN" altLang="en-US" sz="17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17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17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34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sp>
        <p:nvSpPr>
          <p:cNvPr id="10" name="文本框 9"/>
          <p:cNvSpPr txBox="1"/>
          <p:nvPr userDrawn="1"/>
        </p:nvSpPr>
        <p:spPr>
          <a:xfrm>
            <a:off x="8624945" y="4808669"/>
            <a:ext cx="435685" cy="196208"/>
          </a:xfrm>
          <a:prstGeom prst="rect">
            <a:avLst/>
          </a:prstGeom>
          <a:noFill/>
        </p:spPr>
        <p:txBody>
          <a:bodyPr wrap="square" rtlCol="0">
            <a:spAutoFit/>
          </a:bodyPr>
          <a:lstStyle/>
          <a:p>
            <a:pPr algn="ctr"/>
            <a:fld id="{A810A429-61D2-4593-AE58-E9318A0D2A9D}" type="slidenum">
              <a:rPr lang="zh-CN" altLang="en-US" sz="675" smtClean="0">
                <a:latin typeface="+mn-lt"/>
              </a:rPr>
              <a:pPr algn="ctr"/>
              <a:t>‹#›</a:t>
            </a:fld>
            <a:endParaRPr lang="zh-CN" altLang="en-US" sz="675" dirty="0">
              <a:latin typeface="+mn-lt"/>
            </a:endParaRPr>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pPr/>
              <a:t>10/8/2019</a:t>
            </a:fld>
            <a:endParaRPr lang="en-US" dirty="0"/>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dirty="0"/>
              <a:pPr/>
              <a:t>‹#›</a:t>
            </a:fld>
            <a:endParaRPr lang="en-US" dirty="0"/>
          </a:p>
        </p:txBody>
      </p:sp>
      <p:pic>
        <p:nvPicPr>
          <p:cNvPr id="7" name="图片 6"/>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0" y="241"/>
            <a:ext cx="9144432" cy="5143259"/>
          </a:xfrm>
          <a:prstGeom prst="rect">
            <a:avLst/>
          </a:prstGeom>
        </p:spPr>
      </p:pic>
      <p:sp>
        <p:nvSpPr>
          <p:cNvPr id="8" name="矩形 7"/>
          <p:cNvSpPr/>
          <p:nvPr userDrawn="1"/>
        </p:nvSpPr>
        <p:spPr>
          <a:xfrm>
            <a:off x="0" y="0"/>
            <a:ext cx="9144000" cy="5143500"/>
          </a:xfrm>
          <a:prstGeom prst="rect">
            <a:avLst/>
          </a:prstGeom>
          <a:gradFill>
            <a:gsLst>
              <a:gs pos="0">
                <a:schemeClr val="bg1"/>
              </a:gs>
              <a:gs pos="100000">
                <a:schemeClr val="bg1">
                  <a:alpha val="1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9" name="文本框 8"/>
          <p:cNvSpPr txBox="1"/>
          <p:nvPr userDrawn="1"/>
        </p:nvSpPr>
        <p:spPr>
          <a:xfrm>
            <a:off x="3238500" y="2228850"/>
            <a:ext cx="2667000" cy="170368"/>
          </a:xfrm>
          <a:prstGeom prst="rect">
            <a:avLst/>
          </a:prstGeom>
          <a:noFill/>
        </p:spPr>
        <p:txBody>
          <a:bodyPr wrap="square" rtlCol="0">
            <a:spAutoFit/>
          </a:bodyPr>
          <a:lstStyle/>
          <a:p>
            <a:r>
              <a:rPr lang="zh-CN" altLang="en-US" sz="17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17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17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34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sp>
        <p:nvSpPr>
          <p:cNvPr id="10" name="文本框 9"/>
          <p:cNvSpPr txBox="1"/>
          <p:nvPr userDrawn="1"/>
        </p:nvSpPr>
        <p:spPr>
          <a:xfrm>
            <a:off x="8624945" y="4808669"/>
            <a:ext cx="435685" cy="196208"/>
          </a:xfrm>
          <a:prstGeom prst="rect">
            <a:avLst/>
          </a:prstGeom>
          <a:noFill/>
        </p:spPr>
        <p:txBody>
          <a:bodyPr wrap="square" rtlCol="0">
            <a:spAutoFit/>
          </a:bodyPr>
          <a:lstStyle/>
          <a:p>
            <a:pPr algn="ctr"/>
            <a:fld id="{A810A429-61D2-4593-AE58-E9318A0D2A9D}" type="slidenum">
              <a:rPr lang="zh-CN" altLang="en-US" sz="675" smtClean="0">
                <a:latin typeface="+mn-lt"/>
              </a:rPr>
              <a:pPr algn="ctr"/>
              <a:t>‹#›</a:t>
            </a:fld>
            <a:endParaRPr lang="zh-CN" altLang="en-US" sz="675" dirty="0">
              <a:latin typeface="+mn-lt"/>
            </a:endParaRPr>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3"/>
          <p:cNvSpPr txBox="1"/>
          <p:nvPr/>
        </p:nvSpPr>
        <p:spPr>
          <a:xfrm>
            <a:off x="-32292" y="1334651"/>
            <a:ext cx="9146540" cy="1083945"/>
          </a:xfrm>
          <a:prstGeom prst="rect">
            <a:avLst/>
          </a:prstGeom>
          <a:noFill/>
          <a:ln w="9525">
            <a:noFill/>
            <a:miter lim="800000"/>
          </a:ln>
          <a:effectLst/>
          <a:scene3d>
            <a:camera prst="orthographicFront"/>
            <a:lightRig rig="glow" dir="tl">
              <a:rot lat="0" lon="0" rev="5400000"/>
            </a:lightRig>
          </a:scene3d>
          <a:sp3d/>
        </p:spPr>
        <p:txBody>
          <a:bodyPr anchor="ctr"/>
          <a:lstStyle>
            <a:defPPr>
              <a:defRPr lang="en-US"/>
            </a:defPPr>
            <a:lvl1pPr>
              <a:lnSpc>
                <a:spcPct val="120000"/>
              </a:lnSpc>
              <a:buClr>
                <a:srgbClr val="85DFD0"/>
              </a:buClr>
              <a:buFont typeface="Wingdings" panose="05000000000000000000" pitchFamily="2" charset="2"/>
              <a:buNone/>
              <a:defRPr sz="4000" b="1" kern="0" cap="all" spc="300">
                <a:ln w="0">
                  <a:solidFill>
                    <a:sysClr val="windowText" lastClr="000000"/>
                  </a:solidFill>
                </a:ln>
                <a:solidFill>
                  <a:schemeClr val="tx1">
                    <a:lumMod val="85000"/>
                    <a:lumOff val="15000"/>
                  </a:schemeClr>
                </a:solidFill>
                <a:effectLst>
                  <a:glow rad="114300">
                    <a:schemeClr val="bg1"/>
                  </a:glow>
                </a:effectLst>
                <a:latin typeface="+mn-lt"/>
                <a:ea typeface="微软雅黑" panose="020B0503020204020204" pitchFamily="34" charset="-122"/>
              </a:defRPr>
            </a:lvl1pPr>
          </a:lstStyle>
          <a:p>
            <a:pPr algn="ctr" defTabSz="685800" fontAlgn="base"/>
            <a:r>
              <a:rPr lang="ru-RU" sz="2800" dirty="0" smtClean="0"/>
              <a:t>Реформа </a:t>
            </a:r>
            <a:r>
              <a:rPr lang="ru-RU" sz="2800" dirty="0"/>
              <a:t>и развитие стандартизации </a:t>
            </a:r>
            <a:r>
              <a:rPr lang="ru-RU" sz="2800" dirty="0" smtClean="0"/>
              <a:t>Китая</a:t>
            </a:r>
            <a:endParaRPr lang="en-US" sz="2800" dirty="0" smtClean="0"/>
          </a:p>
          <a:p>
            <a:pPr algn="ctr" defTabSz="685800" fontAlgn="base"/>
            <a:r>
              <a:rPr lang="en-US" altLang="zh-CN" sz="1600" dirty="0" smtClean="0">
                <a:solidFill>
                  <a:schemeClr val="tx1"/>
                </a:solidFill>
                <a:effectLst>
                  <a:outerShdw blurRad="38100" dist="19050" dir="2700000" algn="tl" rotWithShape="0">
                    <a:schemeClr val="dk1">
                      <a:alpha val="40000"/>
                    </a:schemeClr>
                  </a:outerShdw>
                </a:effectLst>
                <a:latin typeface="+mn-ea"/>
                <a:ea typeface="+mn-ea"/>
                <a:cs typeface="Hiragino Sans GB W3"/>
                <a:sym typeface="微软雅黑" panose="020B0503020204020204" pitchFamily="34" charset="-122"/>
              </a:rPr>
              <a:t>Standardization </a:t>
            </a:r>
            <a:r>
              <a:rPr lang="en-US" altLang="zh-CN" sz="1600" dirty="0">
                <a:solidFill>
                  <a:schemeClr val="tx1"/>
                </a:solidFill>
                <a:effectLst>
                  <a:outerShdw blurRad="38100" dist="19050" dir="2700000" algn="tl" rotWithShape="0">
                    <a:schemeClr val="dk1">
                      <a:alpha val="40000"/>
                    </a:schemeClr>
                  </a:outerShdw>
                </a:effectLst>
                <a:latin typeface="+mn-ea"/>
                <a:ea typeface="+mn-ea"/>
                <a:cs typeface="Hiragino Sans GB W3"/>
                <a:sym typeface="微软雅黑" panose="020B0503020204020204" pitchFamily="34" charset="-122"/>
              </a:rPr>
              <a:t>REFORM AND DEVELOPMENT of </a:t>
            </a:r>
          </a:p>
          <a:p>
            <a:pPr algn="ctr" defTabSz="685800" fontAlgn="base"/>
            <a:r>
              <a:rPr lang="en-US" altLang="zh-CN" sz="1600" dirty="0">
                <a:solidFill>
                  <a:schemeClr val="tx1"/>
                </a:solidFill>
                <a:effectLst>
                  <a:outerShdw blurRad="38100" dist="19050" dir="2700000" algn="tl" rotWithShape="0">
                    <a:schemeClr val="dk1">
                      <a:alpha val="40000"/>
                    </a:schemeClr>
                  </a:outerShdw>
                </a:effectLst>
                <a:latin typeface="+mn-ea"/>
                <a:ea typeface="+mn-ea"/>
                <a:cs typeface="Hiragino Sans GB W3"/>
                <a:sym typeface="微软雅黑" panose="020B0503020204020204" pitchFamily="34" charset="-122"/>
              </a:rPr>
              <a:t>the People's republic of china</a:t>
            </a:r>
            <a:endParaRPr lang="en-US" altLang="zh-CN" sz="1800" spc="225" noProof="1">
              <a:ln w="0">
                <a:solidFill>
                  <a:prstClr val="black"/>
                </a:solidFill>
              </a:ln>
              <a:solidFill>
                <a:schemeClr val="bg2">
                  <a:lumMod val="10000"/>
                </a:schemeClr>
              </a:solidFill>
              <a:effectLst>
                <a:glow rad="114300">
                  <a:prstClr val="white"/>
                </a:glow>
              </a:effectLst>
              <a:latin typeface="+mn-ea"/>
              <a:ea typeface="+mn-ea"/>
            </a:endParaRPr>
          </a:p>
          <a:p>
            <a:pPr algn="ctr" defTabSz="685800" fontAlgn="base"/>
            <a:endParaRPr lang="en-US" altLang="zh-CN" sz="1800" spc="225" noProof="1">
              <a:ln w="0">
                <a:solidFill>
                  <a:prstClr val="black"/>
                </a:solidFill>
              </a:ln>
              <a:solidFill>
                <a:schemeClr val="bg2">
                  <a:lumMod val="10000"/>
                </a:schemeClr>
              </a:solidFill>
              <a:effectLst>
                <a:glow rad="114300">
                  <a:prstClr val="white"/>
                </a:glow>
              </a:effectLst>
              <a:latin typeface="华文中宋" panose="02010600040101010101" pitchFamily="2" charset="-122"/>
              <a:ea typeface="华文中宋" panose="02010600040101010101" pitchFamily="2" charset="-122"/>
            </a:endParaRPr>
          </a:p>
        </p:txBody>
      </p:sp>
      <p:grpSp>
        <p:nvGrpSpPr>
          <p:cNvPr id="4" name="组合 3"/>
          <p:cNvGrpSpPr/>
          <p:nvPr/>
        </p:nvGrpSpPr>
        <p:grpSpPr>
          <a:xfrm>
            <a:off x="704315" y="154305"/>
            <a:ext cx="2586511" cy="417284"/>
            <a:chOff x="356507" y="267040"/>
            <a:chExt cx="3449835" cy="556669"/>
          </a:xfrm>
        </p:grpSpPr>
        <p:pic>
          <p:nvPicPr>
            <p:cNvPr id="6148" name="Picture 2" descr="E:\张莉\SAC.jpg"/>
            <p:cNvPicPr>
              <a:picLocks noChangeAspect="1"/>
            </p:cNvPicPr>
            <p:nvPr/>
          </p:nvPicPr>
          <p:blipFill>
            <a:blip r:embed="rId3" cstate="print"/>
            <a:stretch>
              <a:fillRect/>
            </a:stretch>
          </p:blipFill>
          <p:spPr>
            <a:xfrm>
              <a:off x="356507" y="331336"/>
              <a:ext cx="445623" cy="445034"/>
            </a:xfrm>
            <a:prstGeom prst="rect">
              <a:avLst/>
            </a:prstGeom>
            <a:noFill/>
            <a:ln w="9525">
              <a:noFill/>
            </a:ln>
          </p:spPr>
        </p:pic>
        <p:grpSp>
          <p:nvGrpSpPr>
            <p:cNvPr id="6149" name="组合 6"/>
            <p:cNvGrpSpPr/>
            <p:nvPr/>
          </p:nvGrpSpPr>
          <p:grpSpPr>
            <a:xfrm>
              <a:off x="789122" y="267040"/>
              <a:ext cx="3017220" cy="556669"/>
              <a:chOff x="6009833" y="182357"/>
              <a:chExt cx="4022960" cy="742227"/>
            </a:xfrm>
          </p:grpSpPr>
          <p:sp>
            <p:nvSpPr>
              <p:cNvPr id="6150" name="TextBox 8"/>
              <p:cNvSpPr txBox="1"/>
              <p:nvPr/>
            </p:nvSpPr>
            <p:spPr>
              <a:xfrm>
                <a:off x="6009833" y="182357"/>
                <a:ext cx="4022960" cy="533759"/>
              </a:xfrm>
              <a:prstGeom prst="rect">
                <a:avLst/>
              </a:prstGeom>
              <a:noFill/>
              <a:ln w="9525">
                <a:noFill/>
              </a:ln>
            </p:spPr>
            <p:txBody>
              <a:bodyPr wrap="none" anchor="t">
                <a:spAutoFit/>
              </a:bodyPr>
              <a:lstStyle/>
              <a:p>
                <a:pPr defTabSz="685800"/>
                <a:r>
                  <a:rPr lang="zh-CN" altLang="en-US" sz="1350" b="1" dirty="0">
                    <a:solidFill>
                      <a:prstClr val="black"/>
                    </a:solidFill>
                    <a:latin typeface="华文中宋" panose="02010600040101010101" pitchFamily="2" charset="-122"/>
                    <a:ea typeface="华文中宋" panose="02010600040101010101" pitchFamily="2" charset="-122"/>
                  </a:rPr>
                  <a:t>中国国家标准化管理委员会</a:t>
                </a:r>
              </a:p>
            </p:txBody>
          </p:sp>
          <p:sp>
            <p:nvSpPr>
              <p:cNvPr id="6151" name="TextBox 9"/>
              <p:cNvSpPr txBox="1"/>
              <p:nvPr/>
            </p:nvSpPr>
            <p:spPr>
              <a:xfrm>
                <a:off x="6012159" y="534528"/>
                <a:ext cx="4017259" cy="390056"/>
              </a:xfrm>
              <a:prstGeom prst="rect">
                <a:avLst/>
              </a:prstGeom>
              <a:noFill/>
              <a:ln w="9525">
                <a:noFill/>
              </a:ln>
            </p:spPr>
            <p:txBody>
              <a:bodyPr wrap="none" anchor="t">
                <a:spAutoFit/>
              </a:bodyPr>
              <a:lstStyle/>
              <a:p>
                <a:pPr defTabSz="685800"/>
                <a:r>
                  <a:rPr lang="en-US" altLang="zh-CN" sz="825" dirty="0">
                    <a:solidFill>
                      <a:prstClr val="black"/>
                    </a:solidFill>
                    <a:latin typeface="Arial" panose="020B0604020202020204" pitchFamily="34" charset="0"/>
                    <a:ea typeface="宋体" panose="02010600030101010101" pitchFamily="2" charset="-122"/>
                  </a:rPr>
                  <a:t>Standardization Administration of  the P.R.C</a:t>
                </a:r>
                <a:endParaRPr lang="zh-CN" altLang="en-US" sz="825" dirty="0">
                  <a:solidFill>
                    <a:prstClr val="black"/>
                  </a:solidFill>
                  <a:latin typeface="Arial" panose="020B0604020202020204" pitchFamily="34" charset="0"/>
                  <a:ea typeface="宋体" panose="02010600030101010101" pitchFamily="2" charset="-122"/>
                </a:endParaRPr>
              </a:p>
            </p:txBody>
          </p:sp>
        </p:grpSp>
      </p:grpSp>
      <p:sp>
        <p:nvSpPr>
          <p:cNvPr id="6153" name="矩形 2"/>
          <p:cNvSpPr/>
          <p:nvPr/>
        </p:nvSpPr>
        <p:spPr>
          <a:xfrm>
            <a:off x="-1905" y="2500312"/>
            <a:ext cx="9145905" cy="1456809"/>
          </a:xfrm>
          <a:prstGeom prst="rect">
            <a:avLst/>
          </a:prstGeom>
          <a:noFill/>
          <a:ln w="9525">
            <a:noFill/>
          </a:ln>
        </p:spPr>
        <p:txBody>
          <a:bodyPr wrap="square" anchor="t">
            <a:spAutoFit/>
          </a:bodyPr>
          <a:lstStyle/>
          <a:p>
            <a:pPr algn="ctr" defTabSz="685800">
              <a:spcAft>
                <a:spcPts val="450"/>
              </a:spcAft>
            </a:pPr>
            <a:r>
              <a:rPr lang="ru-RU" altLang="zh-CN" sz="1400" b="1" dirty="0">
                <a:solidFill>
                  <a:srgbClr val="002060"/>
                </a:solidFill>
                <a:latin typeface="华文中宋" panose="02010600040101010101" pitchFamily="2" charset="-122"/>
                <a:ea typeface="华文中宋" panose="02010600040101010101" pitchFamily="2" charset="-122"/>
              </a:rPr>
              <a:t>Государственное управление по надзору за рынком / Национальный комитет по </a:t>
            </a:r>
            <a:r>
              <a:rPr lang="ru-RU" altLang="zh-CN" sz="1400" b="1" dirty="0" smtClean="0">
                <a:solidFill>
                  <a:srgbClr val="002060"/>
                </a:solidFill>
                <a:latin typeface="华文中宋" panose="02010600040101010101" pitchFamily="2" charset="-122"/>
                <a:ea typeface="华文中宋" panose="02010600040101010101" pitchFamily="2" charset="-122"/>
              </a:rPr>
              <a:t>стандартизации</a:t>
            </a:r>
            <a:endParaRPr lang="en-US" altLang="zh-CN" sz="1400" b="1" dirty="0" smtClean="0">
              <a:solidFill>
                <a:srgbClr val="002060"/>
              </a:solidFill>
              <a:latin typeface="华文中宋" panose="02010600040101010101" pitchFamily="2" charset="-122"/>
              <a:ea typeface="华文中宋" panose="02010600040101010101" pitchFamily="2" charset="-122"/>
            </a:endParaRPr>
          </a:p>
          <a:p>
            <a:pPr algn="ctr" defTabSz="685800">
              <a:spcAft>
                <a:spcPts val="450"/>
              </a:spcAft>
            </a:pPr>
            <a:r>
              <a:rPr lang="en-US" altLang="zh-CN" sz="1400" b="1" dirty="0" smtClean="0">
                <a:solidFill>
                  <a:srgbClr val="002060"/>
                </a:solidFill>
                <a:ea typeface="华文中宋" panose="02010600040101010101" pitchFamily="2" charset="-122"/>
              </a:rPr>
              <a:t>State </a:t>
            </a:r>
            <a:r>
              <a:rPr lang="en-US" altLang="zh-CN" sz="1400" b="1" dirty="0">
                <a:solidFill>
                  <a:srgbClr val="002060"/>
                </a:solidFill>
                <a:ea typeface="华文中宋" panose="02010600040101010101" pitchFamily="2" charset="-122"/>
              </a:rPr>
              <a:t>Administration for Market Regulation (SAMR)/</a:t>
            </a:r>
            <a:endParaRPr lang="zh-CN" altLang="en-US" sz="1400" b="1" dirty="0">
              <a:solidFill>
                <a:srgbClr val="002060"/>
              </a:solidFill>
              <a:ea typeface="华文中宋" panose="02010600040101010101" pitchFamily="2" charset="-122"/>
            </a:endParaRPr>
          </a:p>
          <a:p>
            <a:pPr algn="ctr" defTabSz="685800">
              <a:spcAft>
                <a:spcPts val="450"/>
              </a:spcAft>
            </a:pPr>
            <a:r>
              <a:rPr lang="en-US" altLang="zh-CN" sz="1400" b="1" dirty="0">
                <a:solidFill>
                  <a:srgbClr val="002060"/>
                </a:solidFill>
                <a:ea typeface="华文中宋" panose="02010600040101010101" pitchFamily="2" charset="-122"/>
              </a:rPr>
              <a:t>Standardization Administration of China (SAC)</a:t>
            </a:r>
          </a:p>
          <a:p>
            <a:pPr algn="ctr" defTabSz="685800">
              <a:spcAft>
                <a:spcPts val="450"/>
              </a:spcAft>
            </a:pPr>
            <a:r>
              <a:rPr lang="ru-RU" altLang="zh-CN" sz="1600" b="1" dirty="0">
                <a:solidFill>
                  <a:srgbClr val="002060"/>
                </a:solidFill>
                <a:latin typeface="华文中宋" panose="02010600040101010101" pitchFamily="2" charset="-122"/>
                <a:ea typeface="华文中宋" panose="02010600040101010101" pitchFamily="2" charset="-122"/>
              </a:rPr>
              <a:t>Отдел стандартов инновационного </a:t>
            </a:r>
            <a:r>
              <a:rPr lang="ru-RU" altLang="zh-CN" sz="1600" b="1" dirty="0" smtClean="0">
                <a:solidFill>
                  <a:srgbClr val="002060"/>
                </a:solidFill>
                <a:latin typeface="华文中宋" panose="02010600040101010101" pitchFamily="2" charset="-122"/>
                <a:ea typeface="华文中宋" panose="02010600040101010101" pitchFamily="2" charset="-122"/>
              </a:rPr>
              <a:t>менеджмента</a:t>
            </a:r>
          </a:p>
          <a:p>
            <a:pPr algn="ctr" defTabSz="685800">
              <a:spcAft>
                <a:spcPts val="450"/>
              </a:spcAft>
            </a:pPr>
            <a:r>
              <a:rPr lang="en-US" altLang="zh-CN" sz="1400" b="1" dirty="0" smtClean="0">
                <a:solidFill>
                  <a:srgbClr val="002060"/>
                </a:solidFill>
                <a:latin typeface="Arial" pitchFamily="34" charset="0"/>
                <a:ea typeface="华文中宋" panose="02010600040101010101" pitchFamily="2" charset="-122"/>
                <a:cs typeface="Arial" pitchFamily="34" charset="0"/>
              </a:rPr>
              <a:t>Department </a:t>
            </a:r>
            <a:r>
              <a:rPr lang="en-US" altLang="zh-CN" sz="1400" b="1" dirty="0">
                <a:solidFill>
                  <a:srgbClr val="002060"/>
                </a:solidFill>
                <a:latin typeface="Arial" pitchFamily="34" charset="0"/>
                <a:ea typeface="华文中宋" panose="02010600040101010101" pitchFamily="2" charset="-122"/>
                <a:cs typeface="Arial" pitchFamily="34" charset="0"/>
              </a:rPr>
              <a:t>of standards innovative management</a:t>
            </a:r>
            <a:endParaRPr lang="zh-CN" altLang="en-US" sz="1400" b="1" dirty="0">
              <a:solidFill>
                <a:srgbClr val="002060"/>
              </a:solidFill>
              <a:ea typeface="华文中宋" panose="02010600040101010101" pitchFamily="2" charset="-122"/>
            </a:endParaRPr>
          </a:p>
        </p:txBody>
      </p:sp>
      <p:sp>
        <p:nvSpPr>
          <p:cNvPr id="2" name="文本框 1"/>
          <p:cNvSpPr txBox="1"/>
          <p:nvPr/>
        </p:nvSpPr>
        <p:spPr>
          <a:xfrm>
            <a:off x="3131840" y="4515966"/>
            <a:ext cx="3113723" cy="368300"/>
          </a:xfrm>
          <a:prstGeom prst="rect">
            <a:avLst/>
          </a:prstGeom>
          <a:noFill/>
          <a:ln w="9525">
            <a:noFill/>
          </a:ln>
        </p:spPr>
        <p:txBody>
          <a:bodyPr wrap="square" anchor="t">
            <a:spAutoFit/>
          </a:bodyPr>
          <a:lstStyle/>
          <a:p>
            <a:pPr algn="ctr"/>
            <a:r>
              <a:rPr lang="en-US" altLang="zh-CN" dirty="0">
                <a:ea typeface="方正仿宋简体" panose="03000509000000000000" pitchFamily="65" charset="-122"/>
              </a:rPr>
              <a:t>2019-10-10</a:t>
            </a:r>
            <a:endParaRPr lang="zh-CN" altLang="en-US" dirty="0">
              <a:ea typeface="方正仿宋简体" panose="03000509000000000000" pitchFamily="65" charset="-122"/>
            </a:endParaRPr>
          </a:p>
        </p:txBody>
      </p:sp>
    </p:spTree>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ppt_x</p:attrName>
                                        </p:attrNameLst>
                                      </p:cBhvr>
                                      <p:tavLst>
                                        <p:tav tm="0">
                                          <p:val>
                                            <p:strVal val="#ppt_x"/>
                                          </p:val>
                                        </p:tav>
                                        <p:tav tm="100000">
                                          <p:val>
                                            <p:strVal val="#ppt_x"/>
                                          </p:val>
                                        </p:tav>
                                      </p:tavLst>
                                    </p:anim>
                                    <p:anim calcmode="lin" valueType="num">
                                      <p:cBhvr>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ru-RU" altLang="zh-CN" sz="1600" dirty="0"/>
              <a:t>Количество </a:t>
            </a:r>
            <a:r>
              <a:rPr lang="ru-RU" altLang="zh-CN" sz="1600" dirty="0" smtClean="0"/>
              <a:t>стандартов          </a:t>
            </a:r>
            <a:r>
              <a:rPr lang="en-US" altLang="zh-CN" sz="1600" dirty="0" smtClean="0">
                <a:latin typeface="Arial" pitchFamily="34" charset="0"/>
                <a:cs typeface="Arial" pitchFamily="34" charset="0"/>
              </a:rPr>
              <a:t>Number </a:t>
            </a:r>
            <a:r>
              <a:rPr lang="en-US" altLang="zh-CN" sz="1600" dirty="0">
                <a:latin typeface="Arial" pitchFamily="34" charset="0"/>
                <a:cs typeface="Arial" pitchFamily="34" charset="0"/>
              </a:rPr>
              <a:t>of standards</a:t>
            </a:r>
            <a:endParaRPr lang="en-US" altLang="zh-CN" sz="1600" dirty="0">
              <a:latin typeface="Arial" pitchFamily="34" charset="0"/>
              <a:cs typeface="Arial" pitchFamily="34" charset="0"/>
              <a:sym typeface="+mn-lt"/>
            </a:endParaRPr>
          </a:p>
        </p:txBody>
      </p:sp>
      <p:sp>
        <p:nvSpPr>
          <p:cNvPr id="17" name="TextBox 16"/>
          <p:cNvSpPr txBox="1"/>
          <p:nvPr/>
        </p:nvSpPr>
        <p:spPr>
          <a:xfrm>
            <a:off x="395536" y="0"/>
            <a:ext cx="367408" cy="523220"/>
          </a:xfrm>
          <a:prstGeom prst="rect">
            <a:avLst/>
          </a:prstGeom>
          <a:noFill/>
        </p:spPr>
        <p:txBody>
          <a:bodyPr wrap="none" rtlCol="0">
            <a:spAutoFit/>
          </a:bodyPr>
          <a:lstStyle/>
          <a:p>
            <a:r>
              <a:rPr lang="en-US" altLang="zh-CN" sz="2800" dirty="0">
                <a:solidFill>
                  <a:schemeClr val="bg1"/>
                </a:solidFill>
              </a:rPr>
              <a:t>2</a:t>
            </a:r>
            <a:endParaRPr lang="zh-CN" altLang="en-US" sz="2800" dirty="0">
              <a:solidFill>
                <a:schemeClr val="bg1"/>
              </a:solidFill>
            </a:endParaRPr>
          </a:p>
        </p:txBody>
      </p:sp>
      <p:graphicFrame>
        <p:nvGraphicFramePr>
          <p:cNvPr id="9" name="Content Placeholder 4"/>
          <p:cNvGraphicFramePr/>
          <p:nvPr>
            <p:extLst>
              <p:ext uri="{D42A27DB-BD31-4B8C-83A1-F6EECF244321}">
                <p14:modId xmlns:p14="http://schemas.microsoft.com/office/powerpoint/2010/main" val="3321546951"/>
              </p:ext>
            </p:extLst>
          </p:nvPr>
        </p:nvGraphicFramePr>
        <p:xfrm>
          <a:off x="467544" y="699542"/>
          <a:ext cx="7871991" cy="5061944"/>
        </p:xfrm>
        <a:graphic>
          <a:graphicData uri="http://schemas.openxmlformats.org/drawingml/2006/table">
            <a:tbl>
              <a:tblPr firstRow="1" firstCol="1" bandRow="1"/>
              <a:tblGrid>
                <a:gridCol w="1823320">
                  <a:extLst>
                    <a:ext uri="{9D8B030D-6E8A-4147-A177-3AD203B41FA5}">
                      <a16:colId xmlns="" xmlns:a16="http://schemas.microsoft.com/office/drawing/2014/main" val="20000"/>
                    </a:ext>
                  </a:extLst>
                </a:gridCol>
                <a:gridCol w="2680682">
                  <a:extLst>
                    <a:ext uri="{9D8B030D-6E8A-4147-A177-3AD203B41FA5}">
                      <a16:colId xmlns="" xmlns:a16="http://schemas.microsoft.com/office/drawing/2014/main" val="20001"/>
                    </a:ext>
                  </a:extLst>
                </a:gridCol>
                <a:gridCol w="3367989">
                  <a:extLst>
                    <a:ext uri="{9D8B030D-6E8A-4147-A177-3AD203B41FA5}">
                      <a16:colId xmlns="" xmlns:a16="http://schemas.microsoft.com/office/drawing/2014/main" val="20002"/>
                    </a:ext>
                  </a:extLst>
                </a:gridCol>
              </a:tblGrid>
              <a:tr h="816091">
                <a:tc rowSpan="6">
                  <a:txBody>
                    <a:bodyPr/>
                    <a:lstStyle>
                      <a:defPPr>
                        <a:defRPr lang="zh-CN"/>
                      </a:defPPr>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algn="ctr" defTabSz="685800" rtl="0" eaLnBrk="1" latinLnBrk="0" hangingPunct="1">
                        <a:lnSpc>
                          <a:spcPts val="2000"/>
                        </a:lnSpc>
                        <a:spcAft>
                          <a:spcPts val="0"/>
                        </a:spcAft>
                      </a:pPr>
                      <a:r>
                        <a:rPr lang="ru-RU" altLang="zh-CN" sz="1600" kern="100" dirty="0" smtClean="0">
                          <a:solidFill>
                            <a:schemeClr val="dk1"/>
                          </a:solidFill>
                          <a:effectLst/>
                          <a:latin typeface="Arial" pitchFamily="34" charset="0"/>
                          <a:ea typeface="+mn-ea"/>
                          <a:cs typeface="Arial" pitchFamily="34" charset="0"/>
                        </a:rPr>
                        <a:t>Стандарты</a:t>
                      </a:r>
                      <a:endParaRPr lang="en-US" altLang="zh-CN" sz="1600" kern="100" dirty="0">
                        <a:solidFill>
                          <a:schemeClr val="dk1"/>
                        </a:solidFill>
                        <a:effectLst/>
                        <a:latin typeface="Arial" pitchFamily="34" charset="0"/>
                        <a:ea typeface="+mn-ea"/>
                        <a:cs typeface="Arial" pitchFamily="34" charset="0"/>
                      </a:endParaRPr>
                    </a:p>
                    <a:p>
                      <a:pPr marL="0" algn="ctr" defTabSz="685800" rtl="0" eaLnBrk="1" latinLnBrk="0" hangingPunct="1">
                        <a:lnSpc>
                          <a:spcPts val="2000"/>
                        </a:lnSpc>
                        <a:spcAft>
                          <a:spcPts val="0"/>
                        </a:spcAft>
                      </a:pPr>
                      <a:r>
                        <a:rPr lang="en-US" altLang="zh-CN" sz="1600" kern="100" dirty="0">
                          <a:solidFill>
                            <a:schemeClr val="dk1"/>
                          </a:solidFill>
                          <a:effectLst/>
                          <a:latin typeface="Arial" pitchFamily="34" charset="0"/>
                          <a:ea typeface="+mn-ea"/>
                          <a:cs typeface="Arial" pitchFamily="34" charset="0"/>
                        </a:rPr>
                        <a:t>Standards </a:t>
                      </a:r>
                      <a:endParaRPr lang="en-US" altLang="en-US" sz="1600" kern="100" dirty="0">
                        <a:solidFill>
                          <a:schemeClr val="dk1"/>
                        </a:solidFill>
                        <a:effectLst/>
                        <a:latin typeface="Arial" pitchFamily="34" charset="0"/>
                        <a:ea typeface="+mn-ea"/>
                        <a:cs typeface="Arial" pitchFamily="34" charset="0"/>
                      </a:endParaRPr>
                    </a:p>
                  </a:txBody>
                  <a:tcPr marL="44087" marR="44087"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E67C8"/>
                    </a:solidFill>
                  </a:tcPr>
                </a:tc>
                <a:tc>
                  <a:txBody>
                    <a:bodyPr/>
                    <a:lstStyle>
                      <a:defPPr>
                        <a:defRPr lang="zh-CN"/>
                      </a:defPPr>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algn="ctr" defTabSz="685800" rtl="0" eaLnBrk="1" latinLnBrk="0" hangingPunct="1">
                        <a:lnSpc>
                          <a:spcPts val="1400"/>
                        </a:lnSpc>
                        <a:spcAft>
                          <a:spcPts val="0"/>
                        </a:spcAft>
                      </a:pPr>
                      <a:r>
                        <a:rPr lang="ru-RU" altLang="zh-CN" sz="1600" kern="100" dirty="0" smtClean="0">
                          <a:solidFill>
                            <a:schemeClr val="bg1"/>
                          </a:solidFill>
                          <a:effectLst/>
                          <a:latin typeface="Arial" pitchFamily="34" charset="0"/>
                          <a:ea typeface="+mn-ea"/>
                          <a:cs typeface="Arial" pitchFamily="34" charset="0"/>
                        </a:rPr>
                        <a:t>Тип</a:t>
                      </a:r>
                      <a:r>
                        <a:rPr lang="en-US" altLang="zh-CN" sz="1600" kern="100" dirty="0" smtClean="0">
                          <a:solidFill>
                            <a:schemeClr val="bg1"/>
                          </a:solidFill>
                          <a:effectLst/>
                          <a:latin typeface="Arial" pitchFamily="34" charset="0"/>
                          <a:ea typeface="+mn-ea"/>
                          <a:cs typeface="Arial" pitchFamily="34" charset="0"/>
                        </a:rPr>
                        <a:t>/Type</a:t>
                      </a:r>
                      <a:endParaRPr lang="en-US" sz="1600" kern="100" dirty="0">
                        <a:solidFill>
                          <a:schemeClr val="bg1"/>
                        </a:solidFill>
                        <a:effectLst/>
                        <a:latin typeface="Arial" pitchFamily="34" charset="0"/>
                        <a:ea typeface="+mn-ea"/>
                        <a:cs typeface="Arial" pitchFamily="34" charset="0"/>
                      </a:endParaRPr>
                    </a:p>
                  </a:txBody>
                  <a:tcPr marL="44087" marR="44087"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E67C8"/>
                    </a:solidFill>
                  </a:tcPr>
                </a:tc>
                <a:tc>
                  <a:txBody>
                    <a:bodyPr/>
                    <a:lstStyle>
                      <a:defPPr>
                        <a:defRPr lang="zh-CN"/>
                      </a:defPPr>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indent="0" algn="ctr" defTabSz="685800" rtl="0" eaLnBrk="1" fontAlgn="auto" latinLnBrk="0" hangingPunct="1">
                        <a:lnSpc>
                          <a:spcPts val="1400"/>
                        </a:lnSpc>
                        <a:spcBef>
                          <a:spcPts val="0"/>
                        </a:spcBef>
                        <a:spcAft>
                          <a:spcPts val="0"/>
                        </a:spcAft>
                        <a:buClrTx/>
                        <a:buSzTx/>
                        <a:buFontTx/>
                        <a:buNone/>
                        <a:defRPr/>
                      </a:pPr>
                      <a:r>
                        <a:rPr lang="ru-RU" altLang="zh-CN" sz="1600" kern="100" dirty="0" smtClean="0">
                          <a:solidFill>
                            <a:schemeClr val="bg1"/>
                          </a:solidFill>
                          <a:effectLst/>
                          <a:latin typeface="Arial" pitchFamily="34" charset="0"/>
                          <a:ea typeface="+mn-ea"/>
                          <a:cs typeface="Arial" pitchFamily="34" charset="0"/>
                        </a:rPr>
                        <a:t>Количество</a:t>
                      </a:r>
                      <a:r>
                        <a:rPr lang="en-US" altLang="zh-CN" sz="1600" kern="100" dirty="0" smtClean="0">
                          <a:solidFill>
                            <a:schemeClr val="bg1"/>
                          </a:solidFill>
                          <a:effectLst/>
                          <a:latin typeface="Arial" pitchFamily="34" charset="0"/>
                          <a:ea typeface="+mn-ea"/>
                          <a:cs typeface="Arial" pitchFamily="34" charset="0"/>
                        </a:rPr>
                        <a:t>/Number </a:t>
                      </a:r>
                      <a:r>
                        <a:rPr lang="en-US" altLang="zh-CN" sz="1600" kern="100" dirty="0">
                          <a:solidFill>
                            <a:schemeClr val="bg1"/>
                          </a:solidFill>
                          <a:effectLst/>
                          <a:latin typeface="Arial" pitchFamily="34" charset="0"/>
                          <a:ea typeface="+mn-ea"/>
                          <a:cs typeface="Arial" pitchFamily="34" charset="0"/>
                        </a:rPr>
                        <a:t>of standards </a:t>
                      </a:r>
                      <a:endParaRPr lang="en-US" sz="1600" kern="100" dirty="0">
                        <a:solidFill>
                          <a:schemeClr val="bg1"/>
                        </a:solidFill>
                        <a:effectLst/>
                        <a:latin typeface="Arial" pitchFamily="34" charset="0"/>
                        <a:ea typeface="+mn-ea"/>
                        <a:cs typeface="Arial" pitchFamily="34" charset="0"/>
                      </a:endParaRPr>
                    </a:p>
                  </a:txBody>
                  <a:tcPr marL="44087" marR="44087"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E67C8"/>
                    </a:solidFill>
                  </a:tcPr>
                </a:tc>
                <a:extLst>
                  <a:ext uri="{0D108BD9-81ED-4DB2-BD59-A6C34878D82A}">
                    <a16:rowId xmlns="" xmlns:a16="http://schemas.microsoft.com/office/drawing/2014/main" val="10000"/>
                  </a:ext>
                </a:extLst>
              </a:tr>
              <a:tr h="626349">
                <a:tc vMerge="1">
                  <a:txBody>
                    <a:bodyPr/>
                    <a:lstStyle/>
                    <a:p>
                      <a:endParaRPr lang="zh-CN"/>
                    </a:p>
                  </a:txBody>
                  <a:tcPr marL="44087" marR="44087" marT="0" marB="0" anchor="ctr"/>
                </a:tc>
                <a:tc>
                  <a:txBody>
                    <a:bodyPr/>
                    <a:lstStyle>
                      <a:defPPr>
                        <a:defRPr lang="zh-CN"/>
                      </a:defPPr>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685800" rtl="0" eaLnBrk="1" latinLnBrk="0" hangingPunct="1">
                        <a:lnSpc>
                          <a:spcPts val="2000"/>
                        </a:lnSpc>
                        <a:spcAft>
                          <a:spcPts val="0"/>
                        </a:spcAft>
                      </a:pPr>
                      <a:r>
                        <a:rPr lang="ru-RU" altLang="zh-CN" sz="1400" kern="100" dirty="0" smtClean="0">
                          <a:solidFill>
                            <a:schemeClr val="dk1"/>
                          </a:solidFill>
                          <a:effectLst/>
                          <a:latin typeface="Arial" pitchFamily="34" charset="0"/>
                          <a:ea typeface="+mn-ea"/>
                          <a:cs typeface="Arial" pitchFamily="34" charset="0"/>
                        </a:rPr>
                        <a:t>Национальные</a:t>
                      </a:r>
                      <a:r>
                        <a:rPr lang="ru-RU" altLang="zh-CN" sz="1400" kern="100" baseline="0" dirty="0" smtClean="0">
                          <a:solidFill>
                            <a:schemeClr val="dk1"/>
                          </a:solidFill>
                          <a:effectLst/>
                          <a:latin typeface="Arial" pitchFamily="34" charset="0"/>
                          <a:ea typeface="+mn-ea"/>
                          <a:cs typeface="Arial" pitchFamily="34" charset="0"/>
                        </a:rPr>
                        <a:t> стандарты</a:t>
                      </a:r>
                      <a:endParaRPr lang="en-US" altLang="zh-CN" sz="1400" kern="100" dirty="0">
                        <a:solidFill>
                          <a:schemeClr val="dk1"/>
                        </a:solidFill>
                        <a:effectLst/>
                        <a:latin typeface="Arial" pitchFamily="34" charset="0"/>
                        <a:ea typeface="+mn-ea"/>
                        <a:cs typeface="Arial" pitchFamily="34" charset="0"/>
                      </a:endParaRPr>
                    </a:p>
                    <a:p>
                      <a:pPr marL="0" algn="ctr" defTabSz="685800" rtl="0" eaLnBrk="1" latinLnBrk="0" hangingPunct="1">
                        <a:lnSpc>
                          <a:spcPts val="2000"/>
                        </a:lnSpc>
                        <a:spcAft>
                          <a:spcPts val="0"/>
                        </a:spcAft>
                      </a:pPr>
                      <a:r>
                        <a:rPr lang="en-US" altLang="en-US" sz="1400" kern="100" dirty="0">
                          <a:solidFill>
                            <a:schemeClr val="dk1"/>
                          </a:solidFill>
                          <a:effectLst/>
                          <a:latin typeface="Arial" pitchFamily="34" charset="0"/>
                          <a:ea typeface="+mn-ea"/>
                          <a:cs typeface="Arial" pitchFamily="34" charset="0"/>
                        </a:rPr>
                        <a:t>National Standard</a:t>
                      </a:r>
                    </a:p>
                  </a:txBody>
                  <a:tcPr marL="68580" marR="68580" marT="0" marB="0" anchor="ctr">
                    <a:lnL w="381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20000"/>
                        <a:lumOff val="80000"/>
                      </a:schemeClr>
                    </a:solidFill>
                  </a:tcPr>
                </a:tc>
                <a:tc>
                  <a:txBody>
                    <a:bodyPr/>
                    <a:lstStyle>
                      <a:defPPr>
                        <a:defRPr lang="zh-CN"/>
                      </a:defPPr>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685800" rtl="0" eaLnBrk="1" latinLnBrk="0" hangingPunct="1">
                        <a:lnSpc>
                          <a:spcPts val="2000"/>
                        </a:lnSpc>
                        <a:spcAft>
                          <a:spcPts val="0"/>
                        </a:spcAft>
                      </a:pPr>
                      <a:r>
                        <a:rPr lang="en-US" sz="1600" kern="100" dirty="0" smtClean="0">
                          <a:solidFill>
                            <a:schemeClr val="dk1"/>
                          </a:solidFill>
                          <a:effectLst/>
                          <a:latin typeface="Arial" pitchFamily="34" charset="0"/>
                          <a:ea typeface="+mn-ea"/>
                          <a:cs typeface="Arial" pitchFamily="34" charset="0"/>
                        </a:rPr>
                        <a:t>36877</a:t>
                      </a:r>
                      <a:r>
                        <a:rPr lang="ru-RU" sz="1600" kern="100" dirty="0" smtClean="0">
                          <a:solidFill>
                            <a:schemeClr val="dk1"/>
                          </a:solidFill>
                          <a:effectLst/>
                          <a:latin typeface="Arial" pitchFamily="34" charset="0"/>
                          <a:ea typeface="+mn-ea"/>
                          <a:cs typeface="Arial" pitchFamily="34" charset="0"/>
                        </a:rPr>
                        <a:t> </a:t>
                      </a:r>
                      <a:r>
                        <a:rPr lang="ru-RU" altLang="zh-CN" sz="1600" kern="100" dirty="0" smtClean="0">
                          <a:solidFill>
                            <a:schemeClr val="dk1"/>
                          </a:solidFill>
                          <a:effectLst/>
                          <a:latin typeface="Arial" pitchFamily="34" charset="0"/>
                          <a:ea typeface="+mn-ea"/>
                          <a:cs typeface="Arial" pitchFamily="34" charset="0"/>
                        </a:rPr>
                        <a:t>пунктов</a:t>
                      </a:r>
                      <a:endParaRPr lang="en-US" sz="1600" kern="100" dirty="0">
                        <a:solidFill>
                          <a:schemeClr val="dk1"/>
                        </a:solidFill>
                        <a:effectLst/>
                        <a:latin typeface="Arial" pitchFamily="34" charset="0"/>
                        <a:ea typeface="+mn-ea"/>
                        <a:cs typeface="Arial" pitchFamily="34" charset="0"/>
                      </a:endParaRPr>
                    </a:p>
                  </a:txBody>
                  <a:tcPr marL="44087" marR="44087"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 xmlns:a16="http://schemas.microsoft.com/office/drawing/2014/main" val="10001"/>
                  </a:ext>
                </a:extLst>
              </a:tr>
              <a:tr h="500066">
                <a:tc vMerge="1">
                  <a:txBody>
                    <a:bodyPr/>
                    <a:lstStyle/>
                    <a:p>
                      <a:endParaRPr lang="zh-CN"/>
                    </a:p>
                  </a:txBody>
                  <a:tcPr/>
                </a:tc>
                <a:tc>
                  <a:txBody>
                    <a:bodyPr/>
                    <a:lstStyle>
                      <a:defPPr>
                        <a:defRPr lang="zh-CN"/>
                      </a:defPPr>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685800" rtl="0" eaLnBrk="1" latinLnBrk="0" hangingPunct="1">
                        <a:lnSpc>
                          <a:spcPts val="2000"/>
                        </a:lnSpc>
                        <a:spcAft>
                          <a:spcPts val="0"/>
                        </a:spcAft>
                      </a:pPr>
                      <a:r>
                        <a:rPr lang="ru-RU" altLang="zh-CN" sz="1200" b="1" kern="100" dirty="0" smtClean="0">
                          <a:solidFill>
                            <a:schemeClr val="dk1"/>
                          </a:solidFill>
                          <a:effectLst/>
                          <a:latin typeface="Arial" pitchFamily="34" charset="0"/>
                          <a:ea typeface="+mn-ea"/>
                          <a:cs typeface="Arial" pitchFamily="34" charset="0"/>
                        </a:rPr>
                        <a:t>Записанные отраслевые стандарты</a:t>
                      </a:r>
                    </a:p>
                    <a:p>
                      <a:pPr marL="0" algn="ctr" defTabSz="685800" rtl="0" eaLnBrk="1" latinLnBrk="0" hangingPunct="1">
                        <a:lnSpc>
                          <a:spcPts val="2000"/>
                        </a:lnSpc>
                        <a:spcAft>
                          <a:spcPts val="0"/>
                        </a:spcAft>
                      </a:pPr>
                      <a:r>
                        <a:rPr lang="en-US" altLang="en-US" sz="1400" kern="100" dirty="0">
                          <a:solidFill>
                            <a:schemeClr val="dk1"/>
                          </a:solidFill>
                          <a:effectLst/>
                          <a:latin typeface="Arial" pitchFamily="34" charset="0"/>
                          <a:ea typeface="+mn-ea"/>
                          <a:cs typeface="Arial" pitchFamily="34" charset="0"/>
                        </a:rPr>
                        <a:t> Recorded Sector Standard</a:t>
                      </a:r>
                    </a:p>
                  </a:txBody>
                  <a:tcPr marL="68580" marR="68580" marT="0" marB="0" anchor="ctr">
                    <a:lnL w="381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E67C8">
                        <a:tint val="20000"/>
                      </a:srgbClr>
                    </a:solidFill>
                  </a:tcPr>
                </a:tc>
                <a:tc>
                  <a:txBody>
                    <a:bodyPr/>
                    <a:lstStyle>
                      <a:defPPr>
                        <a:defRPr lang="zh-CN"/>
                      </a:defPPr>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685800" rtl="0" eaLnBrk="1" latinLnBrk="0" hangingPunct="1">
                        <a:lnSpc>
                          <a:spcPts val="2000"/>
                        </a:lnSpc>
                        <a:spcAft>
                          <a:spcPts val="0"/>
                        </a:spcAft>
                      </a:pPr>
                      <a:r>
                        <a:rPr lang="en-US" sz="1600" kern="100" dirty="0" smtClean="0">
                          <a:solidFill>
                            <a:schemeClr val="dk1"/>
                          </a:solidFill>
                          <a:effectLst/>
                          <a:latin typeface="Arial" pitchFamily="34" charset="0"/>
                          <a:ea typeface="+mn-ea"/>
                          <a:cs typeface="Arial" pitchFamily="34" charset="0"/>
                        </a:rPr>
                        <a:t>65858</a:t>
                      </a:r>
                      <a:r>
                        <a:rPr lang="ru-RU" sz="1600" kern="100" dirty="0" smtClean="0">
                          <a:solidFill>
                            <a:schemeClr val="dk1"/>
                          </a:solidFill>
                          <a:effectLst/>
                          <a:latin typeface="Arial" pitchFamily="34" charset="0"/>
                          <a:ea typeface="+mn-ea"/>
                          <a:cs typeface="Arial" pitchFamily="34" charset="0"/>
                        </a:rPr>
                        <a:t> </a:t>
                      </a:r>
                      <a:r>
                        <a:rPr lang="ru-RU" altLang="zh-CN" sz="1600" kern="100" dirty="0" smtClean="0">
                          <a:solidFill>
                            <a:schemeClr val="dk1"/>
                          </a:solidFill>
                          <a:effectLst/>
                          <a:latin typeface="Arial" pitchFamily="34" charset="0"/>
                          <a:ea typeface="+mn-ea"/>
                          <a:cs typeface="Arial" pitchFamily="34" charset="0"/>
                        </a:rPr>
                        <a:t>пунктов</a:t>
                      </a:r>
                      <a:endParaRPr lang="en-US" sz="1600" kern="100" dirty="0">
                        <a:solidFill>
                          <a:schemeClr val="dk1"/>
                        </a:solidFill>
                        <a:effectLst/>
                        <a:latin typeface="Arial" pitchFamily="34" charset="0"/>
                        <a:ea typeface="+mn-ea"/>
                        <a:cs typeface="Arial" pitchFamily="34" charset="0"/>
                      </a:endParaRPr>
                    </a:p>
                  </a:txBody>
                  <a:tcPr marL="44087" marR="44087"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E67C8">
                        <a:tint val="20000"/>
                      </a:srgbClr>
                    </a:solidFill>
                  </a:tcPr>
                </a:tc>
                <a:extLst>
                  <a:ext uri="{0D108BD9-81ED-4DB2-BD59-A6C34878D82A}">
                    <a16:rowId xmlns="" xmlns:a16="http://schemas.microsoft.com/office/drawing/2014/main" val="10002"/>
                  </a:ext>
                </a:extLst>
              </a:tr>
              <a:tr h="571504">
                <a:tc vMerge="1">
                  <a:txBody>
                    <a:bodyPr/>
                    <a:lstStyle/>
                    <a:p>
                      <a:endParaRPr lang="zh-CN"/>
                    </a:p>
                  </a:txBody>
                  <a:tcPr/>
                </a:tc>
                <a:tc>
                  <a:txBody>
                    <a:bodyPr/>
                    <a:lstStyle>
                      <a:defPPr>
                        <a:defRPr lang="zh-CN"/>
                      </a:defPPr>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685800" rtl="0" eaLnBrk="1" latinLnBrk="0" hangingPunct="1">
                        <a:lnSpc>
                          <a:spcPts val="2000"/>
                        </a:lnSpc>
                        <a:spcAft>
                          <a:spcPts val="0"/>
                        </a:spcAft>
                      </a:pPr>
                      <a:r>
                        <a:rPr lang="ru-RU" altLang="zh-CN" sz="1200" b="1" kern="100" dirty="0" smtClean="0">
                          <a:solidFill>
                            <a:schemeClr val="dk1"/>
                          </a:solidFill>
                          <a:effectLst/>
                          <a:latin typeface="Arial" pitchFamily="34" charset="0"/>
                          <a:ea typeface="+mn-ea"/>
                          <a:cs typeface="Arial" pitchFamily="34" charset="0"/>
                        </a:rPr>
                        <a:t>Записанные местные стандарты</a:t>
                      </a:r>
                    </a:p>
                    <a:p>
                      <a:pPr marL="0" algn="ctr" defTabSz="685800" rtl="0" eaLnBrk="1" latinLnBrk="0" hangingPunct="1">
                        <a:lnSpc>
                          <a:spcPts val="2000"/>
                        </a:lnSpc>
                        <a:spcAft>
                          <a:spcPts val="0"/>
                        </a:spcAft>
                      </a:pPr>
                      <a:r>
                        <a:rPr lang="en-US" altLang="en-US" sz="1400" kern="100" dirty="0" smtClean="0">
                          <a:solidFill>
                            <a:schemeClr val="dk1"/>
                          </a:solidFill>
                          <a:effectLst/>
                          <a:latin typeface="Arial" pitchFamily="34" charset="0"/>
                          <a:ea typeface="+mn-ea"/>
                          <a:cs typeface="Arial" pitchFamily="34" charset="0"/>
                        </a:rPr>
                        <a:t>Recorded</a:t>
                      </a:r>
                      <a:r>
                        <a:rPr lang="en-US" altLang="zh-CN" sz="1400" kern="100" dirty="0" smtClean="0">
                          <a:solidFill>
                            <a:schemeClr val="dk1"/>
                          </a:solidFill>
                          <a:effectLst/>
                          <a:latin typeface="Arial" pitchFamily="34" charset="0"/>
                          <a:ea typeface="+mn-ea"/>
                          <a:cs typeface="Arial" pitchFamily="34" charset="0"/>
                        </a:rPr>
                        <a:t> </a:t>
                      </a:r>
                      <a:r>
                        <a:rPr lang="en-US" altLang="en-US" sz="1400" kern="100" dirty="0">
                          <a:solidFill>
                            <a:schemeClr val="dk1"/>
                          </a:solidFill>
                          <a:effectLst/>
                          <a:latin typeface="Arial" pitchFamily="34" charset="0"/>
                          <a:ea typeface="+mn-ea"/>
                          <a:cs typeface="Arial" pitchFamily="34" charset="0"/>
                        </a:rPr>
                        <a:t>Local  Standard</a:t>
                      </a:r>
                    </a:p>
                  </a:txBody>
                  <a:tcPr marL="68580" marR="68580" marT="0" marB="0" anchor="ctr">
                    <a:lnL w="381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20000"/>
                        <a:lumOff val="80000"/>
                      </a:schemeClr>
                    </a:solidFill>
                  </a:tcPr>
                </a:tc>
                <a:tc>
                  <a:txBody>
                    <a:bodyPr/>
                    <a:lstStyle>
                      <a:defPPr>
                        <a:defRPr lang="zh-CN"/>
                      </a:defPPr>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lnSpc>
                          <a:spcPts val="2000"/>
                        </a:lnSpc>
                        <a:spcAft>
                          <a:spcPts val="0"/>
                        </a:spcAft>
                      </a:pPr>
                      <a:r>
                        <a:rPr lang="en-US" sz="1600" kern="100" dirty="0" smtClean="0">
                          <a:effectLst/>
                          <a:latin typeface="Arial" pitchFamily="34" charset="0"/>
                          <a:ea typeface="+mn-ea"/>
                          <a:cs typeface="Arial" pitchFamily="34" charset="0"/>
                        </a:rPr>
                        <a:t>41409</a:t>
                      </a:r>
                      <a:r>
                        <a:rPr lang="ru-RU" sz="1600" kern="100" dirty="0" smtClean="0">
                          <a:effectLst/>
                          <a:latin typeface="Arial" pitchFamily="34" charset="0"/>
                          <a:ea typeface="+mn-ea"/>
                          <a:cs typeface="Arial" pitchFamily="34" charset="0"/>
                        </a:rPr>
                        <a:t> </a:t>
                      </a:r>
                      <a:r>
                        <a:rPr lang="ru-RU" altLang="zh-CN" sz="1600" kern="100" dirty="0" smtClean="0">
                          <a:effectLst/>
                          <a:latin typeface="Arial" pitchFamily="34" charset="0"/>
                          <a:ea typeface="+mn-ea"/>
                          <a:cs typeface="Arial" pitchFamily="34" charset="0"/>
                        </a:rPr>
                        <a:t>пунктов</a:t>
                      </a:r>
                      <a:endParaRPr lang="en-US" sz="1600" kern="100" dirty="0">
                        <a:effectLst/>
                        <a:latin typeface="Arial" pitchFamily="34" charset="0"/>
                        <a:ea typeface="+mn-ea"/>
                        <a:cs typeface="Arial" pitchFamily="34" charset="0"/>
                      </a:endParaRPr>
                    </a:p>
                  </a:txBody>
                  <a:tcPr marL="44087" marR="44087"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 xmlns:a16="http://schemas.microsoft.com/office/drawing/2014/main" val="10003"/>
                  </a:ext>
                </a:extLst>
              </a:tr>
              <a:tr h="458023">
                <a:tc vMerge="1">
                  <a:txBody>
                    <a:bodyPr/>
                    <a:lstStyle/>
                    <a:p>
                      <a:endParaRPr lang="zh-CN"/>
                    </a:p>
                  </a:txBody>
                  <a:tcPr/>
                </a:tc>
                <a:tc>
                  <a:txBody>
                    <a:bodyPr/>
                    <a:lstStyle>
                      <a:defPPr>
                        <a:defRPr lang="zh-CN"/>
                      </a:defPPr>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685800" rtl="0" eaLnBrk="1" latinLnBrk="0" hangingPunct="1">
                        <a:lnSpc>
                          <a:spcPts val="2000"/>
                        </a:lnSpc>
                        <a:spcAft>
                          <a:spcPts val="0"/>
                        </a:spcAft>
                      </a:pPr>
                      <a:r>
                        <a:rPr lang="ru-RU" altLang="zh-CN" sz="1200" b="1" kern="100" dirty="0" smtClean="0">
                          <a:solidFill>
                            <a:schemeClr val="dk1"/>
                          </a:solidFill>
                          <a:effectLst/>
                          <a:latin typeface="Arial" pitchFamily="34" charset="0"/>
                          <a:ea typeface="+mn-ea"/>
                          <a:cs typeface="Arial" pitchFamily="34" charset="0"/>
                        </a:rPr>
                        <a:t>Стандарты ассоциаций</a:t>
                      </a:r>
                    </a:p>
                    <a:p>
                      <a:pPr marL="0" algn="ctr" defTabSz="685800" rtl="0" eaLnBrk="1" latinLnBrk="0" hangingPunct="1">
                        <a:lnSpc>
                          <a:spcPts val="2000"/>
                        </a:lnSpc>
                        <a:spcAft>
                          <a:spcPts val="0"/>
                        </a:spcAft>
                      </a:pPr>
                      <a:r>
                        <a:rPr lang="en-US" altLang="en-US" sz="1400" kern="100" dirty="0" smtClean="0">
                          <a:solidFill>
                            <a:schemeClr val="dk1"/>
                          </a:solidFill>
                          <a:effectLst/>
                          <a:latin typeface="Arial" pitchFamily="34" charset="0"/>
                          <a:ea typeface="+mn-ea"/>
                          <a:cs typeface="Arial" pitchFamily="34" charset="0"/>
                        </a:rPr>
                        <a:t>Association </a:t>
                      </a:r>
                      <a:r>
                        <a:rPr lang="en-US" altLang="en-US" sz="1400" kern="100" dirty="0">
                          <a:solidFill>
                            <a:schemeClr val="dk1"/>
                          </a:solidFill>
                          <a:effectLst/>
                          <a:latin typeface="Arial" pitchFamily="34" charset="0"/>
                          <a:ea typeface="+mn-ea"/>
                          <a:cs typeface="Arial" pitchFamily="34" charset="0"/>
                        </a:rPr>
                        <a:t>Standard</a:t>
                      </a:r>
                    </a:p>
                  </a:txBody>
                  <a:tcPr marL="68580" marR="68580" marT="0" marB="0" anchor="ctr">
                    <a:lnL w="381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E67C8">
                        <a:tint val="20000"/>
                      </a:srgbClr>
                    </a:solidFill>
                  </a:tcPr>
                </a:tc>
                <a:tc>
                  <a:txBody>
                    <a:bodyPr/>
                    <a:lstStyle>
                      <a:defPPr>
                        <a:defRPr lang="zh-CN"/>
                      </a:defPPr>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lnSpc>
                          <a:spcPts val="2000"/>
                        </a:lnSpc>
                        <a:spcAft>
                          <a:spcPts val="0"/>
                        </a:spcAft>
                      </a:pPr>
                      <a:r>
                        <a:rPr lang="en-US" sz="1600" kern="100" dirty="0" smtClean="0">
                          <a:effectLst/>
                          <a:latin typeface="Arial" pitchFamily="34" charset="0"/>
                          <a:ea typeface="+mn-ea"/>
                          <a:cs typeface="Arial" pitchFamily="34" charset="0"/>
                        </a:rPr>
                        <a:t>9717</a:t>
                      </a:r>
                      <a:r>
                        <a:rPr lang="ru-RU" sz="1600" kern="100" dirty="0" smtClean="0">
                          <a:effectLst/>
                          <a:latin typeface="Arial" pitchFamily="34" charset="0"/>
                          <a:ea typeface="+mn-ea"/>
                          <a:cs typeface="Arial" pitchFamily="34" charset="0"/>
                        </a:rPr>
                        <a:t> </a:t>
                      </a:r>
                      <a:r>
                        <a:rPr lang="ru-RU" altLang="zh-CN" sz="1600" kern="100" dirty="0" smtClean="0">
                          <a:effectLst/>
                          <a:latin typeface="Arial" pitchFamily="34" charset="0"/>
                          <a:ea typeface="+mn-ea"/>
                          <a:cs typeface="Arial" pitchFamily="34" charset="0"/>
                        </a:rPr>
                        <a:t>пунктов</a:t>
                      </a:r>
                      <a:endParaRPr lang="en-US" sz="1600" kern="100" dirty="0">
                        <a:effectLst/>
                        <a:latin typeface="Arial" pitchFamily="34" charset="0"/>
                        <a:ea typeface="+mn-ea"/>
                        <a:cs typeface="Arial" pitchFamily="34" charset="0"/>
                      </a:endParaRPr>
                    </a:p>
                  </a:txBody>
                  <a:tcPr marL="44087" marR="44087"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E67C8">
                        <a:tint val="20000"/>
                      </a:srgbClr>
                    </a:solidFill>
                  </a:tcPr>
                </a:tc>
                <a:extLst>
                  <a:ext uri="{0D108BD9-81ED-4DB2-BD59-A6C34878D82A}">
                    <a16:rowId xmlns="" xmlns:a16="http://schemas.microsoft.com/office/drawing/2014/main" val="10004"/>
                  </a:ext>
                </a:extLst>
              </a:tr>
              <a:tr h="408046">
                <a:tc vMerge="1">
                  <a:txBody>
                    <a:bodyPr/>
                    <a:lstStyle/>
                    <a:p>
                      <a:endParaRPr lang="zh-CN"/>
                    </a:p>
                  </a:txBody>
                  <a:tcPr/>
                </a:tc>
                <a:tc>
                  <a:txBody>
                    <a:bodyPr/>
                    <a:lstStyle/>
                    <a:p>
                      <a:pPr marL="0" algn="ctr" defTabSz="685800" rtl="0" eaLnBrk="1" latinLnBrk="0" hangingPunct="1">
                        <a:lnSpc>
                          <a:spcPts val="2000"/>
                        </a:lnSpc>
                        <a:spcAft>
                          <a:spcPts val="0"/>
                        </a:spcAft>
                      </a:pPr>
                      <a:r>
                        <a:rPr lang="ru-RU" altLang="zh-CN" sz="1200" b="1" kern="100" dirty="0" smtClean="0">
                          <a:solidFill>
                            <a:schemeClr val="dk1"/>
                          </a:solidFill>
                          <a:effectLst/>
                          <a:latin typeface="Arial" pitchFamily="34" charset="0"/>
                          <a:ea typeface="+mn-ea"/>
                          <a:cs typeface="Arial" pitchFamily="34" charset="0"/>
                        </a:rPr>
                        <a:t>Корпоративные (226 000), самостоятельно декларированные открытые стандарты </a:t>
                      </a:r>
                    </a:p>
                    <a:p>
                      <a:pPr marL="0" algn="ctr" defTabSz="685800" rtl="0" eaLnBrk="1" latinLnBrk="0" hangingPunct="1">
                        <a:lnSpc>
                          <a:spcPts val="2000"/>
                        </a:lnSpc>
                        <a:spcAft>
                          <a:spcPts val="0"/>
                        </a:spcAft>
                      </a:pPr>
                      <a:r>
                        <a:rPr lang="en-US" altLang="en-US" sz="1400" kern="100" dirty="0" smtClean="0">
                          <a:solidFill>
                            <a:schemeClr val="dk1"/>
                          </a:solidFill>
                          <a:effectLst/>
                          <a:latin typeface="Arial" panose="020B0604020202020204" pitchFamily="34" charset="0"/>
                          <a:ea typeface="微软雅黑" panose="020B0503020204020204" pitchFamily="34" charset="-122"/>
                          <a:cs typeface="Arial" panose="020B0604020202020204" pitchFamily="34" charset="0"/>
                        </a:rPr>
                        <a:t>Enterprises</a:t>
                      </a:r>
                      <a:r>
                        <a:rPr lang="zh-CN" altLang="en-US" sz="1400" kern="100" dirty="0">
                          <a:solidFill>
                            <a:schemeClr val="dk1"/>
                          </a:solidFill>
                          <a:effectLst/>
                          <a:latin typeface="Arial" panose="020B0604020202020204" pitchFamily="34" charset="0"/>
                          <a:ea typeface="微软雅黑" panose="020B0503020204020204" pitchFamily="34" charset="-122"/>
                          <a:cs typeface="Arial" panose="020B0604020202020204" pitchFamily="34" charset="0"/>
                        </a:rPr>
                        <a:t>（</a:t>
                      </a:r>
                      <a:r>
                        <a:rPr lang="en-US" altLang="en-US" sz="1400" kern="100" dirty="0">
                          <a:solidFill>
                            <a:schemeClr val="dk1"/>
                          </a:solidFill>
                          <a:effectLst/>
                          <a:latin typeface="Arial" panose="020B0604020202020204" pitchFamily="34" charset="0"/>
                          <a:ea typeface="微软雅黑" panose="020B0503020204020204" pitchFamily="34" charset="-122"/>
                          <a:cs typeface="Arial" panose="020B0604020202020204" pitchFamily="34" charset="0"/>
                        </a:rPr>
                        <a:t>226 thousands</a:t>
                      </a:r>
                      <a:r>
                        <a:rPr lang="zh-CN" altLang="en-US" sz="1400" kern="100" dirty="0">
                          <a:solidFill>
                            <a:schemeClr val="dk1"/>
                          </a:solidFill>
                          <a:effectLst/>
                          <a:latin typeface="Arial" panose="020B0604020202020204" pitchFamily="34" charset="0"/>
                          <a:ea typeface="微软雅黑" panose="020B0503020204020204" pitchFamily="34" charset="-122"/>
                          <a:cs typeface="Arial" panose="020B0604020202020204" pitchFamily="34" charset="0"/>
                        </a:rPr>
                        <a:t>） </a:t>
                      </a:r>
                      <a:r>
                        <a:rPr lang="en-US" altLang="en-US" sz="1400" kern="100" dirty="0">
                          <a:solidFill>
                            <a:schemeClr val="dk1"/>
                          </a:solidFill>
                          <a:effectLst/>
                          <a:latin typeface="Arial" panose="020B0604020202020204" pitchFamily="34" charset="0"/>
                          <a:ea typeface="微软雅黑" panose="020B0503020204020204" pitchFamily="34" charset="-122"/>
                          <a:cs typeface="Arial" panose="020B0604020202020204" pitchFamily="34" charset="0"/>
                        </a:rPr>
                        <a:t>self-declaration Standards </a:t>
                      </a:r>
                    </a:p>
                    <a:p>
                      <a:pPr marL="0" marR="0" indent="0" algn="ctr" defTabSz="685800" rtl="0" eaLnBrk="1" fontAlgn="auto" latinLnBrk="0" hangingPunct="1">
                        <a:lnSpc>
                          <a:spcPts val="2000"/>
                        </a:lnSpc>
                        <a:spcBef>
                          <a:spcPts val="0"/>
                        </a:spcBef>
                        <a:spcAft>
                          <a:spcPts val="0"/>
                        </a:spcAft>
                        <a:buClrTx/>
                        <a:buSzTx/>
                        <a:buFontTx/>
                        <a:buNone/>
                        <a:defRPr/>
                      </a:pPr>
                      <a:r>
                        <a:rPr lang="en-US" altLang="en-US" sz="1400" kern="100" dirty="0">
                          <a:solidFill>
                            <a:schemeClr val="dk1"/>
                          </a:solidFill>
                          <a:effectLst/>
                          <a:latin typeface="Arial" pitchFamily="34" charset="0"/>
                          <a:ea typeface="+mn-ea"/>
                          <a:cs typeface="Arial" pitchFamily="34" charset="0"/>
                        </a:rPr>
                        <a:t> </a:t>
                      </a:r>
                    </a:p>
                  </a:txBody>
                  <a:tcPr marL="68580" marR="68580" marT="0" marB="0" anchor="ctr">
                    <a:lnL w="381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altLang="zh-CN" sz="1800" dirty="0" smtClean="0">
                          <a:latin typeface="Arial" panose="020B0604020202020204" pitchFamily="34" charset="0"/>
                          <a:ea typeface="微软雅黑" panose="020B0503020204020204" pitchFamily="34" charset="-122"/>
                          <a:cs typeface="Arial" panose="020B0604020202020204" pitchFamily="34" charset="0"/>
                        </a:rPr>
                        <a:t>11,36 миллиона</a:t>
                      </a:r>
                      <a:r>
                        <a:rPr lang="zh-CN" altLang="en-US" sz="1800" dirty="0" smtClean="0">
                          <a:latin typeface="Arial" panose="020B0604020202020204" pitchFamily="34" charset="0"/>
                          <a:ea typeface="微软雅黑" panose="020B0503020204020204" pitchFamily="34" charset="-122"/>
                          <a:cs typeface="Arial" panose="020B0604020202020204" pitchFamily="34" charset="0"/>
                        </a:rPr>
                        <a:t>（</a:t>
                      </a:r>
                      <a:r>
                        <a:rPr lang="en-US" altLang="zh-CN" sz="1800" dirty="0">
                          <a:latin typeface="Arial" panose="020B0604020202020204" pitchFamily="34" charset="0"/>
                          <a:ea typeface="微软雅黑" panose="020B0503020204020204" pitchFamily="34" charset="-122"/>
                          <a:cs typeface="Arial" panose="020B0604020202020204" pitchFamily="34" charset="0"/>
                        </a:rPr>
                        <a:t>1136 thousands</a:t>
                      </a:r>
                      <a:r>
                        <a:rPr lang="zh-CN" altLang="en-US" sz="1800" dirty="0">
                          <a:latin typeface="Arial" panose="020B0604020202020204" pitchFamily="34" charset="0"/>
                          <a:ea typeface="微软雅黑" panose="020B0503020204020204" pitchFamily="34" charset="-122"/>
                          <a:cs typeface="Arial" panose="020B0604020202020204" pitchFamily="34" charset="0"/>
                        </a:rPr>
                        <a:t>）</a:t>
                      </a:r>
                    </a:p>
                    <a:p>
                      <a:pPr algn="ctr"/>
                      <a:endParaRPr lang="zh-CN" altLang="en-US" dirty="0">
                        <a:latin typeface="Arial" pitchFamily="34" charset="0"/>
                        <a:cs typeface="Arial" pitchFamily="34" charset="0"/>
                      </a:endParaRPr>
                    </a:p>
                  </a:txBody>
                  <a:tcPr marL="44087" marR="44087"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 xmlns:a16="http://schemas.microsoft.com/office/drawing/2014/main" val="10005"/>
                  </a:ext>
                </a:extLst>
              </a:tr>
            </a:tbl>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947420" y="723265"/>
            <a:ext cx="3701415" cy="360045"/>
          </a:xfrm>
          <a:prstGeom prst="roundRect">
            <a:avLst/>
          </a:prstGeom>
          <a:solidFill>
            <a:schemeClr val="bg2">
              <a:lumMod val="20000"/>
              <a:lumOff val="80000"/>
            </a:schemeClr>
          </a:solidFill>
          <a:ln>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sp>
        <p:nvSpPr>
          <p:cNvPr id="2" name="标题 1"/>
          <p:cNvSpPr>
            <a:spLocks noGrp="1"/>
          </p:cNvSpPr>
          <p:nvPr>
            <p:ph type="title"/>
          </p:nvPr>
        </p:nvSpPr>
        <p:spPr/>
        <p:txBody>
          <a:bodyPr/>
          <a:lstStyle/>
          <a:p>
            <a:r>
              <a:rPr lang="ru-RU" altLang="zh-CN" sz="1400" dirty="0">
                <a:sym typeface="+mn-lt"/>
              </a:rPr>
              <a:t>Ситуация с ТК в Китае и участие Китая в деятельности ИСО / МЭК</a:t>
            </a:r>
            <a:r>
              <a:rPr lang="zh-CN" altLang="en-US" sz="1600" dirty="0">
                <a:sym typeface="+mn-lt"/>
              </a:rPr>
              <a:t/>
            </a:r>
            <a:br>
              <a:rPr lang="zh-CN" altLang="en-US" sz="1600" dirty="0">
                <a:sym typeface="+mn-lt"/>
              </a:rPr>
            </a:br>
            <a:r>
              <a:rPr lang="zh-CN" altLang="en-US" sz="1400" b="0" dirty="0">
                <a:sym typeface="+mn-lt"/>
              </a:rPr>
              <a:t>T</a:t>
            </a:r>
            <a:r>
              <a:rPr lang="en-US" altLang="zh-CN" sz="1400" b="0" dirty="0">
                <a:sym typeface="+mn-lt"/>
              </a:rPr>
              <a:t>Cs in China and </a:t>
            </a:r>
            <a:r>
              <a:rPr lang="en-US" altLang="zh-CN" sz="1400" b="0" dirty="0"/>
              <a:t>Chinese Experts Participate in ISO/IEC Activities</a:t>
            </a:r>
          </a:p>
        </p:txBody>
      </p:sp>
      <p:sp>
        <p:nvSpPr>
          <p:cNvPr id="17" name="TextBox 16"/>
          <p:cNvSpPr txBox="1"/>
          <p:nvPr/>
        </p:nvSpPr>
        <p:spPr>
          <a:xfrm>
            <a:off x="395536" y="0"/>
            <a:ext cx="367408" cy="523220"/>
          </a:xfrm>
          <a:prstGeom prst="rect">
            <a:avLst/>
          </a:prstGeom>
          <a:noFill/>
        </p:spPr>
        <p:txBody>
          <a:bodyPr wrap="none" rtlCol="0">
            <a:spAutoFit/>
          </a:bodyPr>
          <a:lstStyle/>
          <a:p>
            <a:r>
              <a:rPr lang="en-US" altLang="zh-CN" sz="2800" dirty="0">
                <a:solidFill>
                  <a:schemeClr val="bg1"/>
                </a:solidFill>
              </a:rPr>
              <a:t>3</a:t>
            </a:r>
            <a:endParaRPr lang="zh-CN" altLang="en-US" sz="2800" dirty="0">
              <a:solidFill>
                <a:schemeClr val="bg1"/>
              </a:solidFill>
            </a:endParaRPr>
          </a:p>
        </p:txBody>
      </p:sp>
      <p:sp>
        <p:nvSpPr>
          <p:cNvPr id="12" name="矩形 26"/>
          <p:cNvSpPr txBox="1"/>
          <p:nvPr/>
        </p:nvSpPr>
        <p:spPr>
          <a:xfrm>
            <a:off x="571472" y="1081264"/>
            <a:ext cx="8123290" cy="932563"/>
          </a:xfrm>
          <a:prstGeom prst="rect">
            <a:avLst/>
          </a:prstGeom>
          <a:noFill/>
          <a:ln w="12700">
            <a:noFill/>
          </a:ln>
        </p:spPr>
        <p:txBody>
          <a:bodyPr wrap="square" lIns="34292" rIns="34292">
            <a:spAutoFit/>
          </a:bodyPr>
          <a:lstStyle/>
          <a:p>
            <a:pPr marL="339725" indent="-339725" algn="just">
              <a:lnSpc>
                <a:spcPct val="130000"/>
              </a:lnSpc>
              <a:spcBef>
                <a:spcPts val="1000"/>
              </a:spcBef>
              <a:buClr>
                <a:srgbClr val="0070C0"/>
              </a:buClr>
              <a:buChar char="❑"/>
            </a:pPr>
            <a:r>
              <a:rPr lang="ru-RU" altLang="zh-CN" sz="105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До настоящего времени в Китае были созданы TC</a:t>
            </a:r>
            <a:r>
              <a:rPr lang="ru-RU" altLang="zh-CN" sz="1050" dirty="0">
                <a:solidFill>
                  <a:srgbClr val="FF0000"/>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549</a:t>
            </a:r>
            <a:r>
              <a:rPr lang="ru-RU" altLang="zh-CN" sz="105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технических комитетов, SC</a:t>
            </a:r>
            <a:r>
              <a:rPr lang="ru-RU" altLang="zh-CN" sz="1050" dirty="0">
                <a:solidFill>
                  <a:srgbClr val="FF0000"/>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761</a:t>
            </a:r>
            <a:r>
              <a:rPr lang="ru-RU" altLang="zh-CN" sz="105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подкомитетов и SWG</a:t>
            </a:r>
            <a:r>
              <a:rPr lang="ru-RU" altLang="zh-CN" sz="1050" dirty="0">
                <a:solidFill>
                  <a:srgbClr val="FF0000"/>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11</a:t>
            </a:r>
            <a:r>
              <a:rPr lang="ru-RU" altLang="zh-CN" sz="105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специальных рабочих групп, охватывающих, практически, все отрасли национальной экономики, и </a:t>
            </a:r>
            <a:r>
              <a:rPr lang="ru-RU" altLang="zh-CN" sz="1050" dirty="0" smtClean="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насчитывающих </a:t>
            </a:r>
            <a:r>
              <a:rPr lang="ru-RU" altLang="zh-CN" sz="1050" dirty="0">
                <a:solidFill>
                  <a:srgbClr val="FF0000"/>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49 958 </a:t>
            </a:r>
            <a:r>
              <a:rPr lang="ru-RU" altLang="zh-CN" sz="105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сотрудников. Создание технических комитетов эффективно способствовало устойчивому развитию работы по стандартизации в Китае.</a:t>
            </a:r>
            <a:endParaRPr lang="zh-CN" altLang="zh-CN" sz="105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cxnSp>
        <p:nvCxnSpPr>
          <p:cNvPr id="13" name="直接连接符 12"/>
          <p:cNvCxnSpPr/>
          <p:nvPr/>
        </p:nvCxnSpPr>
        <p:spPr>
          <a:xfrm>
            <a:off x="719419" y="2583870"/>
            <a:ext cx="1080010" cy="43224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矩形 16"/>
          <p:cNvSpPr/>
          <p:nvPr/>
        </p:nvSpPr>
        <p:spPr>
          <a:xfrm>
            <a:off x="523853" y="1965424"/>
            <a:ext cx="8198307" cy="646331"/>
          </a:xfrm>
          <a:prstGeom prst="rect">
            <a:avLst/>
          </a:prstGeom>
          <a:noFill/>
          <a:ln w="9525">
            <a:noFill/>
          </a:ln>
        </p:spPr>
        <p:txBody>
          <a:bodyPr>
            <a:spAutoFit/>
          </a:bodyPr>
          <a:lstStyle/>
          <a:p>
            <a:pPr marL="339725" lvl="1" indent="-339725" algn="just" fontAlgn="auto">
              <a:lnSpc>
                <a:spcPct val="100000"/>
              </a:lnSpc>
              <a:buClr>
                <a:srgbClr val="0070C0"/>
              </a:buClr>
              <a:buFontTx/>
              <a:buChar char="❑"/>
            </a:pPr>
            <a:r>
              <a:rPr lang="en-US" altLang="zh-CN" sz="1200" dirty="0">
                <a:latin typeface="Arial" panose="020B0604020202020204" pitchFamily="34" charset="0"/>
                <a:ea typeface="华文中宋" panose="02010600040101010101" pitchFamily="2" charset="-122"/>
                <a:cs typeface="Arial" panose="020B0604020202020204" pitchFamily="34" charset="0"/>
              </a:rPr>
              <a:t>China had established </a:t>
            </a:r>
            <a:r>
              <a:rPr lang="en-US" altLang="zh-CN" sz="1200" b="1" dirty="0">
                <a:solidFill>
                  <a:srgbClr val="FF0000"/>
                </a:solidFill>
                <a:latin typeface="Arial" panose="020B0604020202020204" pitchFamily="34" charset="0"/>
                <a:ea typeface="华文中宋" panose="02010600040101010101" pitchFamily="2" charset="-122"/>
                <a:cs typeface="Arial" panose="020B0604020202020204" pitchFamily="34" charset="0"/>
              </a:rPr>
              <a:t>549 </a:t>
            </a:r>
            <a:r>
              <a:rPr lang="en-US" altLang="zh-CN" sz="1200" dirty="0">
                <a:latin typeface="Arial" panose="020B0604020202020204" pitchFamily="34" charset="0"/>
                <a:ea typeface="华文中宋" panose="02010600040101010101" pitchFamily="2" charset="-122"/>
                <a:cs typeface="Arial" panose="020B0604020202020204" pitchFamily="34" charset="0"/>
              </a:rPr>
              <a:t>TCs, </a:t>
            </a:r>
            <a:r>
              <a:rPr lang="en-US" altLang="zh-CN" sz="1200" b="1" dirty="0">
                <a:solidFill>
                  <a:srgbClr val="FF0000"/>
                </a:solidFill>
                <a:latin typeface="Arial" panose="020B0604020202020204" pitchFamily="34" charset="0"/>
                <a:ea typeface="华文中宋" panose="02010600040101010101" pitchFamily="2" charset="-122"/>
                <a:cs typeface="Arial" panose="020B0604020202020204" pitchFamily="34" charset="0"/>
              </a:rPr>
              <a:t>761 </a:t>
            </a:r>
            <a:r>
              <a:rPr lang="en-US" altLang="zh-CN" sz="1200" dirty="0">
                <a:latin typeface="Arial" panose="020B0604020202020204" pitchFamily="34" charset="0"/>
                <a:ea typeface="华文中宋" panose="02010600040101010101" pitchFamily="2" charset="-122"/>
                <a:cs typeface="Arial" panose="020B0604020202020204" pitchFamily="34" charset="0"/>
              </a:rPr>
              <a:t>SCs, and </a:t>
            </a:r>
            <a:r>
              <a:rPr lang="en-US" altLang="zh-CN" sz="1200" b="1" dirty="0">
                <a:solidFill>
                  <a:srgbClr val="FF0000"/>
                </a:solidFill>
                <a:latin typeface="Arial" panose="020B0604020202020204" pitchFamily="34" charset="0"/>
                <a:ea typeface="华文中宋" panose="02010600040101010101" pitchFamily="2" charset="-122"/>
                <a:cs typeface="Arial" panose="020B0604020202020204" pitchFamily="34" charset="0"/>
              </a:rPr>
              <a:t>11 </a:t>
            </a:r>
            <a:r>
              <a:rPr lang="en-US" altLang="zh-CN" sz="1200" dirty="0">
                <a:latin typeface="Arial" panose="020B0604020202020204" pitchFamily="34" charset="0"/>
                <a:ea typeface="华文中宋" panose="02010600040101010101" pitchFamily="2" charset="-122"/>
                <a:cs typeface="Arial" panose="020B0604020202020204" pitchFamily="34" charset="0"/>
              </a:rPr>
              <a:t>SWGs, covering almost all of the sectors of national economy,  with </a:t>
            </a:r>
            <a:r>
              <a:rPr lang="en-US" altLang="zh-CN" sz="1200" b="1" dirty="0">
                <a:solidFill>
                  <a:srgbClr val="FF0000"/>
                </a:solidFill>
                <a:latin typeface="Arial" panose="020B0604020202020204" pitchFamily="34" charset="0"/>
                <a:ea typeface="华文中宋" panose="02010600040101010101" pitchFamily="2" charset="-122"/>
                <a:cs typeface="Arial" panose="020B0604020202020204" pitchFamily="34" charset="0"/>
              </a:rPr>
              <a:t>49958</a:t>
            </a:r>
            <a:r>
              <a:rPr lang="en-US" altLang="zh-CN" sz="1200" dirty="0">
                <a:latin typeface="Arial" panose="020B0604020202020204" pitchFamily="34" charset="0"/>
                <a:ea typeface="华文中宋" panose="02010600040101010101" pitchFamily="2" charset="-122"/>
                <a:cs typeface="Arial" panose="020B0604020202020204" pitchFamily="34" charset="0"/>
              </a:rPr>
              <a:t> committee members. The establishment of TC/SC has effectively supported the steady development of China's standardization work.</a:t>
            </a:r>
          </a:p>
        </p:txBody>
      </p:sp>
      <p:sp>
        <p:nvSpPr>
          <p:cNvPr id="21" name="矩形 26"/>
          <p:cNvSpPr txBox="1"/>
          <p:nvPr/>
        </p:nvSpPr>
        <p:spPr>
          <a:xfrm>
            <a:off x="587190" y="3363838"/>
            <a:ext cx="8123290" cy="1143903"/>
          </a:xfrm>
          <a:prstGeom prst="rect">
            <a:avLst/>
          </a:prstGeom>
          <a:noFill/>
          <a:ln w="12700">
            <a:noFill/>
          </a:ln>
        </p:spPr>
        <p:txBody>
          <a:bodyPr lIns="34292" rIns="34292">
            <a:spAutoFit/>
          </a:bodyPr>
          <a:lstStyle/>
          <a:p>
            <a:pPr marL="339725" indent="-339725" algn="just" fontAlgn="auto">
              <a:lnSpc>
                <a:spcPct val="100000"/>
              </a:lnSpc>
              <a:spcBef>
                <a:spcPts val="1000"/>
              </a:spcBef>
              <a:buClr>
                <a:srgbClr val="0070C0"/>
              </a:buClr>
              <a:buFontTx/>
              <a:buChar char="❑"/>
            </a:pPr>
            <a:r>
              <a:rPr lang="ru-RU" altLang="zh-CN" sz="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В Китае </a:t>
            </a:r>
            <a:r>
              <a:rPr lang="ru-RU" altLang="zh-CN" sz="1200" dirty="0">
                <a:solidFill>
                  <a:srgbClr val="FF0000"/>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72</a:t>
            </a:r>
            <a:r>
              <a:rPr lang="ru-RU" altLang="zh-CN" sz="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председателей и заместителей председателя технических комитетов/подкомитетов ИСО/МЭК и </a:t>
            </a:r>
            <a:r>
              <a:rPr lang="ru-RU" altLang="zh-CN" sz="1200" dirty="0">
                <a:solidFill>
                  <a:srgbClr val="FF0000"/>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89</a:t>
            </a:r>
            <a:r>
              <a:rPr lang="ru-RU" altLang="zh-CN" sz="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секретариатов, которые предложили </a:t>
            </a:r>
            <a:r>
              <a:rPr lang="ru-RU" altLang="zh-CN" sz="1200" dirty="0">
                <a:solidFill>
                  <a:srgbClr val="FF0000"/>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583</a:t>
            </a:r>
            <a:r>
              <a:rPr lang="ru-RU" altLang="zh-CN" sz="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международных стандарта ИСО/МЭК, и, почти, </a:t>
            </a:r>
            <a:r>
              <a:rPr lang="ru-RU" altLang="zh-CN" sz="1200" dirty="0">
                <a:solidFill>
                  <a:srgbClr val="FF0000"/>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8 000 </a:t>
            </a:r>
            <a:r>
              <a:rPr lang="ru-RU" altLang="zh-CN" sz="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зарегистрированных экспертов международных организаций по стандартизации</a:t>
            </a:r>
            <a:r>
              <a:rPr lang="ru-RU" altLang="zh-CN" sz="1200" dirty="0" smtClean="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t>
            </a:r>
          </a:p>
          <a:p>
            <a:pPr marL="339725" indent="-339725" algn="just" fontAlgn="auto">
              <a:lnSpc>
                <a:spcPct val="100000"/>
              </a:lnSpc>
              <a:spcBef>
                <a:spcPts val="1000"/>
              </a:spcBef>
              <a:buClr>
                <a:srgbClr val="0070C0"/>
              </a:buClr>
              <a:buFontTx/>
              <a:buChar char="❑"/>
            </a:pPr>
            <a:r>
              <a:rPr lang="en-US" altLang="zh-CN" sz="1200" dirty="0" smtClean="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China </a:t>
            </a:r>
            <a:r>
              <a:rPr lang="en-US" altLang="zh-CN" sz="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held </a:t>
            </a:r>
            <a:r>
              <a:rPr lang="en-US" altLang="zh-CN" sz="1200" b="1" dirty="0">
                <a:solidFill>
                  <a:srgbClr val="FF0000"/>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72</a:t>
            </a:r>
            <a:r>
              <a:rPr lang="en-US" altLang="zh-CN" sz="1200" dirty="0">
                <a:solidFill>
                  <a:srgbClr val="FF0000"/>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a:t>
            </a:r>
            <a:r>
              <a:rPr lang="en-US" altLang="zh-CN" sz="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chairmen and vice-chairmen</a:t>
            </a:r>
            <a:r>
              <a:rPr lang="en-US" altLang="zh-CN" sz="1200" dirty="0">
                <a:latin typeface="Arial" panose="020B0604020202020204" pitchFamily="34" charset="0"/>
                <a:ea typeface="微软雅黑" panose="020B0503020204020204" pitchFamily="34" charset="-122"/>
                <a:cs typeface="Arial" panose="020B0604020202020204" pitchFamily="34" charset="0"/>
              </a:rPr>
              <a:t>, and </a:t>
            </a:r>
            <a:r>
              <a:rPr lang="en-US" altLang="zh-CN" sz="1200" b="1" dirty="0">
                <a:solidFill>
                  <a:srgbClr val="FF0000"/>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89</a:t>
            </a:r>
            <a:r>
              <a:rPr lang="en-US" altLang="zh-CN" sz="1200" dirty="0">
                <a:solidFill>
                  <a:srgbClr val="FF0000"/>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a:t>
            </a:r>
            <a:r>
              <a:rPr lang="en-US" altLang="zh-CN" sz="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secretariat</a:t>
            </a:r>
            <a:r>
              <a:rPr lang="en-US" altLang="zh-CN" sz="1200" dirty="0">
                <a:latin typeface="Arial" panose="020B0604020202020204" pitchFamily="34" charset="0"/>
                <a:ea typeface="微软雅黑" panose="020B0503020204020204" pitchFamily="34" charset="-122"/>
                <a:cs typeface="Arial" panose="020B0604020202020204" pitchFamily="34" charset="0"/>
              </a:rPr>
              <a:t>s</a:t>
            </a:r>
            <a:r>
              <a:rPr lang="en-US" altLang="zh-CN" sz="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of ISO/IEC technical </a:t>
            </a:r>
            <a:r>
              <a:rPr lang="en-US" altLang="zh-CN" sz="1200" dirty="0">
                <a:latin typeface="Arial" pitchFamily="34" charset="0"/>
                <a:ea typeface="华文中宋" panose="02010600040101010101" pitchFamily="2" charset="-122"/>
                <a:cs typeface="Arial" pitchFamily="34" charset="0"/>
                <a:sym typeface="Arial" panose="020B0604020202020204" pitchFamily="34" charset="0"/>
              </a:rPr>
              <a:t>committees/subcommittees, </a:t>
            </a:r>
            <a:r>
              <a:rPr lang="en-US" altLang="zh-CN" sz="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proposed and published </a:t>
            </a:r>
            <a:r>
              <a:rPr lang="en-US" altLang="zh-CN" sz="1200" b="1" dirty="0">
                <a:solidFill>
                  <a:srgbClr val="FF0000"/>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583</a:t>
            </a:r>
            <a:r>
              <a:rPr lang="en-US" altLang="zh-CN" sz="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ISO/IEC standards</a:t>
            </a:r>
            <a:r>
              <a:rPr lang="en-US" altLang="zh-CN" sz="1200" dirty="0">
                <a:latin typeface="Arial" pitchFamily="34" charset="0"/>
                <a:ea typeface="华文中宋" panose="02010600040101010101" pitchFamily="2" charset="-122"/>
                <a:cs typeface="Arial" pitchFamily="34" charset="0"/>
                <a:sym typeface="Arial" panose="020B0604020202020204" pitchFamily="34" charset="0"/>
              </a:rPr>
              <a:t>, </a:t>
            </a:r>
            <a:r>
              <a:rPr lang="en-US" altLang="zh-CN" sz="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and  registered nearly </a:t>
            </a:r>
            <a:r>
              <a:rPr lang="en-US" altLang="zh-CN" sz="1200" b="1" dirty="0">
                <a:solidFill>
                  <a:srgbClr val="FF0000"/>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8000</a:t>
            </a:r>
            <a:r>
              <a:rPr lang="en-US" altLang="zh-CN" sz="1200" dirty="0">
                <a:solidFill>
                  <a:srgbClr val="FF0000"/>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a:t>
            </a:r>
            <a:r>
              <a:rPr lang="en-US" altLang="zh-CN" sz="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experts in ISO/IEC</a:t>
            </a:r>
            <a:r>
              <a:rPr lang="en-US" altLang="zh-CN" sz="1200" dirty="0">
                <a:latin typeface="Arial" panose="020B0604020202020204" pitchFamily="34" charset="0"/>
                <a:ea typeface="微软雅黑" panose="020B0503020204020204" pitchFamily="34" charset="-122"/>
                <a:cs typeface="Arial" panose="020B0604020202020204" pitchFamily="34" charset="0"/>
              </a:rPr>
              <a:t>.</a:t>
            </a:r>
            <a:endParaRPr lang="en-US" altLang="zh-CN" sz="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3" name="文本框 2"/>
          <p:cNvSpPr txBox="1"/>
          <p:nvPr/>
        </p:nvSpPr>
        <p:spPr>
          <a:xfrm>
            <a:off x="947420" y="723265"/>
            <a:ext cx="5618910" cy="307777"/>
          </a:xfrm>
          <a:prstGeom prst="rect">
            <a:avLst/>
          </a:prstGeom>
          <a:noFill/>
        </p:spPr>
        <p:txBody>
          <a:bodyPr wrap="none" rtlCol="0" anchor="t">
            <a:spAutoFit/>
          </a:bodyPr>
          <a:lstStyle/>
          <a:p>
            <a:pPr algn="ctr"/>
            <a:r>
              <a:rPr lang="ru-RU" altLang="zh-CN" sz="1400" dirty="0">
                <a:solidFill>
                  <a:schemeClr val="bg2">
                    <a:lumMod val="75000"/>
                  </a:schemeClr>
                </a:solidFill>
                <a:latin typeface="Arial" panose="020B0604020202020204" pitchFamily="34" charset="0"/>
                <a:ea typeface="微软雅黑" panose="020B0503020204020204" pitchFamily="34" charset="-122"/>
                <a:cs typeface="Arial" panose="020B0604020202020204" pitchFamily="34" charset="0"/>
                <a:sym typeface="+mn-lt"/>
              </a:rPr>
              <a:t>Ситуация с техническими комитетами </a:t>
            </a:r>
            <a:r>
              <a:rPr lang="ru-RU" altLang="zh-CN" sz="1400" dirty="0" smtClean="0">
                <a:solidFill>
                  <a:schemeClr val="bg2">
                    <a:lumMod val="75000"/>
                  </a:schemeClr>
                </a:solidFill>
                <a:latin typeface="Arial" panose="020B0604020202020204" pitchFamily="34" charset="0"/>
                <a:ea typeface="微软雅黑" panose="020B0503020204020204" pitchFamily="34" charset="-122"/>
                <a:cs typeface="Arial" panose="020B0604020202020204" pitchFamily="34" charset="0"/>
                <a:sym typeface="+mn-lt"/>
              </a:rPr>
              <a:t>Китая             </a:t>
            </a:r>
            <a:r>
              <a:rPr lang="zh-CN" altLang="en-US" sz="1400" dirty="0" smtClean="0">
                <a:solidFill>
                  <a:schemeClr val="bg2">
                    <a:lumMod val="75000"/>
                  </a:schemeClr>
                </a:solidFill>
                <a:latin typeface="Arial" panose="020B0604020202020204" pitchFamily="34" charset="0"/>
                <a:ea typeface="微软雅黑" panose="020B0503020204020204" pitchFamily="34" charset="-122"/>
                <a:cs typeface="Arial" panose="020B0604020202020204" pitchFamily="34" charset="0"/>
                <a:sym typeface="+mn-lt"/>
              </a:rPr>
              <a:t>T</a:t>
            </a:r>
            <a:r>
              <a:rPr lang="en-US" altLang="zh-CN" sz="1400" dirty="0" smtClean="0">
                <a:solidFill>
                  <a:schemeClr val="bg2">
                    <a:lumMod val="75000"/>
                  </a:schemeClr>
                </a:solidFill>
                <a:latin typeface="Arial" panose="020B0604020202020204" pitchFamily="34" charset="0"/>
                <a:ea typeface="微软雅黑" panose="020B0503020204020204" pitchFamily="34" charset="-122"/>
                <a:cs typeface="Arial" panose="020B0604020202020204" pitchFamily="34" charset="0"/>
                <a:sym typeface="+mn-lt"/>
              </a:rPr>
              <a:t>Cs </a:t>
            </a:r>
            <a:r>
              <a:rPr lang="en-US" altLang="zh-CN" sz="1400" dirty="0">
                <a:solidFill>
                  <a:schemeClr val="bg2">
                    <a:lumMod val="75000"/>
                  </a:schemeClr>
                </a:solidFill>
                <a:latin typeface="Arial" panose="020B0604020202020204" pitchFamily="34" charset="0"/>
                <a:ea typeface="微软雅黑" panose="020B0503020204020204" pitchFamily="34" charset="-122"/>
                <a:cs typeface="Arial" panose="020B0604020202020204" pitchFamily="34" charset="0"/>
                <a:sym typeface="+mn-lt"/>
              </a:rPr>
              <a:t>in China</a:t>
            </a:r>
            <a:r>
              <a:rPr lang="en-US" altLang="zh-CN" sz="1400" dirty="0">
                <a:solidFill>
                  <a:schemeClr val="bg2">
                    <a:lumMod val="75000"/>
                  </a:schemeClr>
                </a:solidFill>
                <a:latin typeface="Arial" panose="020B0604020202020204" pitchFamily="34" charset="0"/>
                <a:cs typeface="Arial" panose="020B0604020202020204" pitchFamily="34" charset="0"/>
                <a:sym typeface="+mn-lt"/>
              </a:rPr>
              <a:t> </a:t>
            </a:r>
          </a:p>
        </p:txBody>
      </p:sp>
      <p:sp>
        <p:nvSpPr>
          <p:cNvPr id="5" name="圆角矩形 4"/>
          <p:cNvSpPr/>
          <p:nvPr/>
        </p:nvSpPr>
        <p:spPr>
          <a:xfrm>
            <a:off x="875665" y="2583815"/>
            <a:ext cx="4160520" cy="673100"/>
          </a:xfrm>
          <a:prstGeom prst="roundRect">
            <a:avLst/>
          </a:prstGeom>
          <a:solidFill>
            <a:schemeClr val="bg2">
              <a:lumMod val="20000"/>
              <a:lumOff val="80000"/>
            </a:schemeClr>
          </a:solidFill>
          <a:ln>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n>
                <a:solidFill>
                  <a:schemeClr val="bg2">
                    <a:lumMod val="60000"/>
                    <a:lumOff val="40000"/>
                  </a:schemeClr>
                </a:solidFill>
              </a:ln>
              <a:solidFill>
                <a:schemeClr val="bg2">
                  <a:lumMod val="60000"/>
                  <a:lumOff val="40000"/>
                </a:schemeClr>
              </a:solidFill>
            </a:endParaRPr>
          </a:p>
        </p:txBody>
      </p:sp>
      <p:sp>
        <p:nvSpPr>
          <p:cNvPr id="7" name="文本框 6"/>
          <p:cNvSpPr txBox="1"/>
          <p:nvPr/>
        </p:nvSpPr>
        <p:spPr>
          <a:xfrm>
            <a:off x="856249" y="2617718"/>
            <a:ext cx="4702441" cy="605294"/>
          </a:xfrm>
          <a:prstGeom prst="rect">
            <a:avLst/>
          </a:prstGeom>
          <a:noFill/>
        </p:spPr>
        <p:txBody>
          <a:bodyPr wrap="none" rtlCol="0" anchor="t">
            <a:spAutoFit/>
          </a:bodyPr>
          <a:lstStyle/>
          <a:p>
            <a:pPr>
              <a:lnSpc>
                <a:spcPts val="2000"/>
              </a:lnSpc>
            </a:pPr>
            <a:r>
              <a:rPr lang="ru-RU" altLang="zh-CN" sz="1400" dirty="0">
                <a:solidFill>
                  <a:schemeClr val="bg2">
                    <a:lumMod val="75000"/>
                  </a:schemeClr>
                </a:solidFill>
                <a:latin typeface="Arial" panose="020B0604020202020204" pitchFamily="34" charset="0"/>
                <a:ea typeface="微软雅黑" panose="020B0503020204020204" pitchFamily="34" charset="-122"/>
                <a:cs typeface="Arial" panose="020B0604020202020204" pitchFamily="34" charset="0"/>
                <a:sym typeface="+mn-lt"/>
              </a:rPr>
              <a:t>Ситуация с участием Китая в деятельности </a:t>
            </a:r>
            <a:r>
              <a:rPr lang="ru-RU" altLang="zh-CN" sz="1400" dirty="0" smtClean="0">
                <a:solidFill>
                  <a:schemeClr val="bg2">
                    <a:lumMod val="75000"/>
                  </a:schemeClr>
                </a:solidFill>
                <a:latin typeface="Arial" panose="020B0604020202020204" pitchFamily="34" charset="0"/>
                <a:ea typeface="微软雅黑" panose="020B0503020204020204" pitchFamily="34" charset="-122"/>
                <a:cs typeface="Arial" panose="020B0604020202020204" pitchFamily="34" charset="0"/>
                <a:sym typeface="+mn-lt"/>
              </a:rPr>
              <a:t>ИСО/МЭК</a:t>
            </a:r>
          </a:p>
          <a:p>
            <a:pPr>
              <a:lnSpc>
                <a:spcPts val="2000"/>
              </a:lnSpc>
            </a:pPr>
            <a:r>
              <a:rPr lang="en-US" altLang="zh-CN" sz="1600" dirty="0" smtClean="0">
                <a:solidFill>
                  <a:schemeClr val="bg2">
                    <a:lumMod val="75000"/>
                  </a:schemeClr>
                </a:solidFill>
                <a:sym typeface="+mn-ea"/>
              </a:rPr>
              <a:t>Chinese </a:t>
            </a:r>
            <a:r>
              <a:rPr lang="en-US" altLang="zh-CN" sz="1600" dirty="0">
                <a:solidFill>
                  <a:schemeClr val="bg2">
                    <a:lumMod val="75000"/>
                  </a:schemeClr>
                </a:solidFill>
                <a:sym typeface="+mn-ea"/>
              </a:rPr>
              <a:t>Experts Participate in ISO/IEC Activities</a:t>
            </a:r>
            <a:r>
              <a:rPr lang="en-US" altLang="zh-CN" sz="2000" dirty="0">
                <a:solidFill>
                  <a:schemeClr val="bg2">
                    <a:lumMod val="75000"/>
                  </a:schemeClr>
                </a:solidFill>
                <a:latin typeface="Arial" panose="020B0604020202020204" pitchFamily="34" charset="0"/>
                <a:cs typeface="Arial" panose="020B0604020202020204" pitchFamily="34" charset="0"/>
                <a:sym typeface="+mn-lt"/>
              </a:rPr>
              <a:t> </a:t>
            </a:r>
          </a:p>
        </p:txBody>
      </p:sp>
    </p:spTree>
    <p:extLst>
      <p:ext uri="{BB962C8B-B14F-4D97-AF65-F5344CB8AC3E}">
        <p14:creationId xmlns:p14="http://schemas.microsoft.com/office/powerpoint/2010/main" val="17237924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ru-RU" altLang="zh-CN" sz="1600" dirty="0">
                <a:latin typeface="Arial" pitchFamily="34" charset="0"/>
                <a:cs typeface="Arial" pitchFamily="34" charset="0"/>
              </a:rPr>
              <a:t>Соглашения о сотрудничестве</a:t>
            </a:r>
            <a:r>
              <a:rPr lang="ru-RU" altLang="zh-CN" sz="1600" dirty="0" smtClean="0">
                <a:latin typeface="Arial" pitchFamily="34" charset="0"/>
                <a:cs typeface="Arial" pitchFamily="34" charset="0"/>
              </a:rPr>
              <a:t/>
            </a:r>
            <a:br>
              <a:rPr lang="ru-RU" altLang="zh-CN" sz="1600" dirty="0" smtClean="0">
                <a:latin typeface="Arial" pitchFamily="34" charset="0"/>
                <a:cs typeface="Arial" pitchFamily="34" charset="0"/>
              </a:rPr>
            </a:br>
            <a:r>
              <a:rPr lang="en-US" altLang="zh-CN" sz="1600" dirty="0" smtClean="0">
                <a:latin typeface="Arial" pitchFamily="34" charset="0"/>
                <a:cs typeface="Arial" pitchFamily="34" charset="0"/>
              </a:rPr>
              <a:t>Cooperation </a:t>
            </a:r>
            <a:r>
              <a:rPr lang="en-US" altLang="zh-CN" sz="1600" dirty="0">
                <a:latin typeface="Arial" pitchFamily="34" charset="0"/>
                <a:cs typeface="Arial" pitchFamily="34" charset="0"/>
              </a:rPr>
              <a:t>Agreements</a:t>
            </a:r>
            <a:r>
              <a:rPr lang="zh-CN" altLang="en-US" sz="1600" dirty="0">
                <a:latin typeface="Arial" pitchFamily="34" charset="0"/>
                <a:cs typeface="Arial" pitchFamily="34" charset="0"/>
              </a:rPr>
              <a:t> </a:t>
            </a:r>
            <a:endParaRPr lang="en-US" altLang="zh-CN" sz="1600" dirty="0">
              <a:latin typeface="Arial" pitchFamily="34" charset="0"/>
              <a:cs typeface="Arial" pitchFamily="34" charset="0"/>
              <a:sym typeface="+mn-lt"/>
            </a:endParaRPr>
          </a:p>
        </p:txBody>
      </p:sp>
      <p:sp>
        <p:nvSpPr>
          <p:cNvPr id="17" name="TextBox 16"/>
          <p:cNvSpPr txBox="1"/>
          <p:nvPr/>
        </p:nvSpPr>
        <p:spPr>
          <a:xfrm>
            <a:off x="395536" y="0"/>
            <a:ext cx="385042" cy="523220"/>
          </a:xfrm>
          <a:prstGeom prst="rect">
            <a:avLst/>
          </a:prstGeom>
          <a:noFill/>
        </p:spPr>
        <p:txBody>
          <a:bodyPr wrap="none" rtlCol="0">
            <a:spAutoFit/>
          </a:bodyPr>
          <a:lstStyle/>
          <a:p>
            <a:r>
              <a:rPr lang="en-US" altLang="zh-CN" sz="2800" dirty="0">
                <a:solidFill>
                  <a:schemeClr val="bg1"/>
                </a:solidFill>
                <a:latin typeface="Arial" pitchFamily="34" charset="0"/>
                <a:cs typeface="Arial" pitchFamily="34" charset="0"/>
              </a:rPr>
              <a:t>4</a:t>
            </a:r>
            <a:endParaRPr lang="zh-CN" altLang="en-US" sz="2800" dirty="0">
              <a:solidFill>
                <a:schemeClr val="bg1"/>
              </a:solidFill>
              <a:latin typeface="Arial" pitchFamily="34" charset="0"/>
              <a:cs typeface="Arial" pitchFamily="34" charset="0"/>
            </a:endParaRPr>
          </a:p>
        </p:txBody>
      </p:sp>
      <p:grpSp>
        <p:nvGrpSpPr>
          <p:cNvPr id="6" name="组合 28"/>
          <p:cNvGrpSpPr/>
          <p:nvPr/>
        </p:nvGrpSpPr>
        <p:grpSpPr bwMode="auto">
          <a:xfrm>
            <a:off x="780578" y="843558"/>
            <a:ext cx="7614325" cy="4200829"/>
            <a:chOff x="1374774" y="1647504"/>
            <a:chExt cx="6078539" cy="5007296"/>
          </a:xfrm>
        </p:grpSpPr>
        <p:sp>
          <p:nvSpPr>
            <p:cNvPr id="7" name="AutoShape 3"/>
            <p:cNvSpPr>
              <a:spLocks noChangeArrowheads="1"/>
            </p:cNvSpPr>
            <p:nvPr/>
          </p:nvSpPr>
          <p:spPr bwMode="auto">
            <a:xfrm>
              <a:off x="1693863" y="2849151"/>
              <a:ext cx="5759450" cy="1716639"/>
            </a:xfrm>
            <a:prstGeom prst="upArrow">
              <a:avLst>
                <a:gd name="adj1" fmla="val 56944"/>
                <a:gd name="adj2" fmla="val 50782"/>
              </a:avLst>
            </a:prstGeom>
            <a:gradFill rotWithShape="1">
              <a:gsLst>
                <a:gs pos="0">
                  <a:srgbClr val="BDBFB9"/>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Clr>
                  <a:schemeClr val="tx1"/>
                </a:buClr>
                <a:buFont typeface="Wingdings" panose="05000000000000000000" pitchFamily="2" charset="2"/>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Clr>
                  <a:schemeClr val="tx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Clr>
                  <a:schemeClr val="tx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Clr>
                  <a:schemeClr val="tx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Clr>
                  <a:schemeClr val="tx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Clr>
                  <a:schemeClr val="tx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Clr>
                  <a:schemeClr val="tx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eaLnBrk="1" hangingPunct="1">
                <a:spcBef>
                  <a:spcPct val="0"/>
                </a:spcBef>
                <a:buClrTx/>
                <a:buFont typeface="Arial" panose="020B0604020202020204" pitchFamily="34" charset="0"/>
                <a:buNone/>
              </a:pPr>
              <a:endParaRPr lang="zh-CN" altLang="en-US" sz="1800">
                <a:cs typeface="Arial" pitchFamily="34" charset="0"/>
                <a:sym typeface="楷体" panose="02010609060101010101" pitchFamily="49" charset="-122"/>
              </a:endParaRPr>
            </a:p>
          </p:txBody>
        </p:sp>
        <p:sp>
          <p:nvSpPr>
            <p:cNvPr id="8" name="AutoShape 4"/>
            <p:cNvSpPr>
              <a:spLocks noChangeArrowheads="1"/>
            </p:cNvSpPr>
            <p:nvPr/>
          </p:nvSpPr>
          <p:spPr bwMode="auto">
            <a:xfrm>
              <a:off x="1661695" y="1647504"/>
              <a:ext cx="5791199" cy="1029984"/>
            </a:xfrm>
            <a:prstGeom prst="roundRect">
              <a:avLst>
                <a:gd name="adj" fmla="val 50000"/>
              </a:avLst>
            </a:prstGeom>
            <a:solidFill>
              <a:srgbClr val="0070C0"/>
            </a:solidFill>
            <a:ln w="38100" cmpd="sng">
              <a:solidFill>
                <a:srgbClr val="FFFFFF"/>
              </a:solidFill>
              <a:round/>
            </a:ln>
            <a:effectLst>
              <a:outerShdw dist="63500" dir="3187806" algn="ctr" rotWithShape="0">
                <a:srgbClr val="001D3A"/>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eaLnBrk="1" hangingPunct="1">
                <a:buFont typeface="Arial" panose="020B0604020202020204" pitchFamily="34" charset="0"/>
                <a:buNone/>
                <a:defRPr/>
              </a:pPr>
              <a:r>
                <a:rPr lang="ru-RU" altLang="zh-CN" sz="2000" dirty="0" smtClean="0">
                  <a:solidFill>
                    <a:srgbClr val="FFFFFF"/>
                  </a:solidFill>
                  <a:ea typeface="黑体" panose="02010609060101010101" pitchFamily="49" charset="-122"/>
                  <a:cs typeface="Arial" pitchFamily="34" charset="0"/>
                </a:rPr>
                <a:t>Подписанные соглашения </a:t>
              </a:r>
              <a:r>
                <a:rPr lang="ru-RU" altLang="zh-CN" sz="2000" dirty="0">
                  <a:solidFill>
                    <a:srgbClr val="FFFFFF"/>
                  </a:solidFill>
                  <a:ea typeface="黑体" panose="02010609060101010101" pitchFamily="49" charset="-122"/>
                  <a:cs typeface="Arial" pitchFamily="34" charset="0"/>
                </a:rPr>
                <a:t>о </a:t>
              </a:r>
              <a:r>
                <a:rPr lang="ru-RU" altLang="zh-CN" sz="2000" dirty="0" smtClean="0">
                  <a:solidFill>
                    <a:srgbClr val="FFFFFF"/>
                  </a:solidFill>
                  <a:ea typeface="黑体" panose="02010609060101010101" pitchFamily="49" charset="-122"/>
                  <a:cs typeface="Arial" pitchFamily="34" charset="0"/>
                </a:rPr>
                <a:t>сотрудничестве</a:t>
              </a:r>
            </a:p>
            <a:p>
              <a:pPr algn="ctr" eaLnBrk="1" hangingPunct="1">
                <a:buFont typeface="Arial" panose="020B0604020202020204" pitchFamily="34" charset="0"/>
                <a:buNone/>
                <a:defRPr/>
              </a:pPr>
              <a:r>
                <a:rPr lang="en-US" altLang="zh-CN" sz="2000" dirty="0" smtClean="0">
                  <a:solidFill>
                    <a:srgbClr val="FFFFFF"/>
                  </a:solidFill>
                  <a:ea typeface="黑体" panose="02010609060101010101" pitchFamily="49" charset="-122"/>
                  <a:cs typeface="Arial" pitchFamily="34" charset="0"/>
                </a:rPr>
                <a:t>Signed </a:t>
              </a:r>
              <a:r>
                <a:rPr lang="en-US" altLang="zh-CN" sz="2000" dirty="0">
                  <a:solidFill>
                    <a:srgbClr val="FFFFFF"/>
                  </a:solidFill>
                  <a:ea typeface="黑体" panose="02010609060101010101" pitchFamily="49" charset="-122"/>
                  <a:cs typeface="Arial" pitchFamily="34" charset="0"/>
                </a:rPr>
                <a:t>Cooperation Agreements</a:t>
              </a:r>
            </a:p>
          </p:txBody>
        </p:sp>
        <p:sp>
          <p:nvSpPr>
            <p:cNvPr id="10" name="Text Box 5"/>
            <p:cNvSpPr txBox="1">
              <a:spLocks noChangeArrowheads="1"/>
            </p:cNvSpPr>
            <p:nvPr/>
          </p:nvSpPr>
          <p:spPr bwMode="auto">
            <a:xfrm>
              <a:off x="2732276" y="3020816"/>
              <a:ext cx="3772145" cy="843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Clr>
                  <a:schemeClr val="tx1"/>
                </a:buClr>
                <a:buFont typeface="Wingdings" panose="05000000000000000000" pitchFamily="2" charset="2"/>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Clr>
                  <a:schemeClr val="tx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Clr>
                  <a:schemeClr val="tx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Clr>
                  <a:schemeClr val="tx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Clr>
                  <a:schemeClr val="tx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Clr>
                  <a:schemeClr val="tx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Clr>
                  <a:schemeClr val="tx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algn="ctr">
                <a:spcBef>
                  <a:spcPct val="0"/>
                </a:spcBef>
                <a:buClrTx/>
                <a:buNone/>
              </a:pPr>
              <a:r>
                <a:rPr lang="ru-RU" altLang="zh-CN" sz="2000" b="1" dirty="0">
                  <a:solidFill>
                    <a:schemeClr val="tx2"/>
                  </a:solidFill>
                  <a:ea typeface="华文彩云" panose="02010800040101010101" pitchFamily="2" charset="-122"/>
                  <a:cs typeface="Arial" pitchFamily="34" charset="0"/>
                  <a:sym typeface="楷体" panose="02010609060101010101" pitchFamily="49" charset="-122"/>
                </a:rPr>
                <a:t>Двусторонние или многосторонние</a:t>
              </a:r>
              <a:endParaRPr lang="zh-CN" altLang="en-US" sz="2400" b="1" dirty="0">
                <a:solidFill>
                  <a:schemeClr val="tx2"/>
                </a:solidFill>
                <a:ea typeface="华文彩云" panose="02010800040101010101" pitchFamily="2" charset="-122"/>
                <a:cs typeface="Arial" pitchFamily="34" charset="0"/>
                <a:sym typeface="楷体" panose="02010609060101010101" pitchFamily="49" charset="-122"/>
              </a:endParaRPr>
            </a:p>
            <a:p>
              <a:pPr algn="ctr">
                <a:spcBef>
                  <a:spcPct val="0"/>
                </a:spcBef>
                <a:buClrTx/>
                <a:buNone/>
              </a:pPr>
              <a:r>
                <a:rPr lang="en-US" altLang="zh-CN" sz="2000" b="1" dirty="0">
                  <a:solidFill>
                    <a:schemeClr val="tx2"/>
                  </a:solidFill>
                  <a:ea typeface="华文彩云" panose="02010800040101010101" pitchFamily="2" charset="-122"/>
                  <a:cs typeface="Arial" pitchFamily="34" charset="0"/>
                  <a:sym typeface="楷体" panose="02010609060101010101" pitchFamily="49" charset="-122"/>
                </a:rPr>
                <a:t>Bilateral or multilateral</a:t>
              </a:r>
            </a:p>
          </p:txBody>
        </p:sp>
        <p:sp>
          <p:nvSpPr>
            <p:cNvPr id="21" name="Oval 14"/>
            <p:cNvSpPr>
              <a:spLocks noChangeArrowheads="1"/>
            </p:cNvSpPr>
            <p:nvPr/>
          </p:nvSpPr>
          <p:spPr bwMode="auto">
            <a:xfrm>
              <a:off x="4952998" y="5943601"/>
              <a:ext cx="1295402" cy="304800"/>
            </a:xfrm>
            <a:prstGeom prst="ellipse">
              <a:avLst/>
            </a:prstGeom>
            <a:gradFill rotWithShape="1">
              <a:gsLst>
                <a:gs pos="0">
                  <a:srgbClr val="969696"/>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Clr>
                  <a:schemeClr val="tx1"/>
                </a:buClr>
                <a:buFont typeface="Wingdings" panose="05000000000000000000" pitchFamily="2" charset="2"/>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Clr>
                  <a:schemeClr val="tx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Clr>
                  <a:schemeClr val="tx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Clr>
                  <a:schemeClr val="tx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Clr>
                  <a:schemeClr val="tx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Clr>
                  <a:schemeClr val="tx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Clr>
                  <a:schemeClr val="tx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algn="ctr" eaLnBrk="1" hangingPunct="1">
                <a:spcBef>
                  <a:spcPct val="0"/>
                </a:spcBef>
                <a:buClrTx/>
                <a:buFont typeface="Arial" panose="020B0604020202020204" pitchFamily="34" charset="0"/>
                <a:buNone/>
              </a:pPr>
              <a:endParaRPr lang="zh-CN" altLang="en-US" sz="1800">
                <a:cs typeface="Arial" pitchFamily="34" charset="0"/>
                <a:sym typeface="楷体" panose="02010609060101010101" pitchFamily="49" charset="-122"/>
              </a:endParaRPr>
            </a:p>
          </p:txBody>
        </p:sp>
        <p:grpSp>
          <p:nvGrpSpPr>
            <p:cNvPr id="12" name="Group 20"/>
            <p:cNvGrpSpPr/>
            <p:nvPr/>
          </p:nvGrpSpPr>
          <p:grpSpPr bwMode="auto">
            <a:xfrm>
              <a:off x="1374774" y="4624387"/>
              <a:ext cx="5978533" cy="2030413"/>
              <a:chOff x="-910" y="90"/>
              <a:chExt cx="3766" cy="1279"/>
            </a:xfrm>
          </p:grpSpPr>
          <p:sp>
            <p:nvSpPr>
              <p:cNvPr id="14" name="Oval 21"/>
              <p:cNvSpPr>
                <a:spLocks noChangeArrowheads="1"/>
              </p:cNvSpPr>
              <p:nvPr/>
            </p:nvSpPr>
            <p:spPr bwMode="auto">
              <a:xfrm>
                <a:off x="96" y="921"/>
                <a:ext cx="816" cy="192"/>
              </a:xfrm>
              <a:prstGeom prst="ellipse">
                <a:avLst/>
              </a:prstGeom>
              <a:gradFill rotWithShape="1">
                <a:gsLst>
                  <a:gs pos="0">
                    <a:srgbClr val="969696"/>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Clr>
                    <a:schemeClr val="tx1"/>
                  </a:buClr>
                  <a:buFont typeface="Wingdings" panose="05000000000000000000" pitchFamily="2" charset="2"/>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Clr>
                    <a:schemeClr val="tx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Clr>
                    <a:schemeClr val="tx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Clr>
                    <a:schemeClr val="tx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Clr>
                    <a:schemeClr val="tx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Clr>
                    <a:schemeClr val="tx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Clr>
                    <a:schemeClr val="tx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algn="ctr" eaLnBrk="1" hangingPunct="1">
                  <a:spcBef>
                    <a:spcPct val="0"/>
                  </a:spcBef>
                  <a:buClrTx/>
                  <a:buFont typeface="Arial" panose="020B0604020202020204" pitchFamily="34" charset="0"/>
                  <a:buNone/>
                </a:pPr>
                <a:endParaRPr lang="zh-CN" altLang="en-US" sz="1800">
                  <a:cs typeface="Arial" pitchFamily="34" charset="0"/>
                  <a:sym typeface="楷体" panose="02010609060101010101" pitchFamily="49" charset="-122"/>
                </a:endParaRPr>
              </a:p>
            </p:txBody>
          </p:sp>
          <p:sp>
            <p:nvSpPr>
              <p:cNvPr id="16" name="Oval 23"/>
              <p:cNvSpPr>
                <a:spLocks noChangeArrowheads="1"/>
              </p:cNvSpPr>
              <p:nvPr/>
            </p:nvSpPr>
            <p:spPr bwMode="auto">
              <a:xfrm>
                <a:off x="-910" y="179"/>
                <a:ext cx="3766" cy="1190"/>
              </a:xfrm>
              <a:prstGeom prst="ellipse">
                <a:avLst/>
              </a:prstGeom>
              <a:solidFill>
                <a:srgbClr val="3D9ECF"/>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Clr>
                    <a:schemeClr val="tx1"/>
                  </a:buClr>
                  <a:buFont typeface="Wingdings" panose="05000000000000000000" pitchFamily="2" charset="2"/>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Clr>
                    <a:schemeClr val="tx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Clr>
                    <a:schemeClr val="tx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Clr>
                    <a:schemeClr val="tx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Clr>
                    <a:schemeClr val="tx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Clr>
                    <a:schemeClr val="tx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Clr>
                    <a:schemeClr val="tx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eaLnBrk="1" hangingPunct="1">
                  <a:spcBef>
                    <a:spcPct val="0"/>
                  </a:spcBef>
                  <a:buClrTx/>
                  <a:buFont typeface="Arial" panose="020B0604020202020204" pitchFamily="34" charset="0"/>
                  <a:buNone/>
                </a:pPr>
                <a:endParaRPr lang="zh-CN" altLang="en-US" sz="1800">
                  <a:cs typeface="Arial" pitchFamily="34" charset="0"/>
                  <a:sym typeface="楷体" panose="02010609060101010101" pitchFamily="49" charset="-122"/>
                </a:endParaRPr>
              </a:p>
            </p:txBody>
          </p:sp>
          <p:sp>
            <p:nvSpPr>
              <p:cNvPr id="18" name="Oval 24"/>
              <p:cNvSpPr>
                <a:spLocks noChangeArrowheads="1"/>
              </p:cNvSpPr>
              <p:nvPr/>
            </p:nvSpPr>
            <p:spPr bwMode="auto">
              <a:xfrm>
                <a:off x="-838" y="90"/>
                <a:ext cx="3694" cy="1207"/>
              </a:xfrm>
              <a:prstGeom prst="ellipse">
                <a:avLst/>
              </a:prstGeom>
              <a:solidFill>
                <a:srgbClr val="66CCFF"/>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Clr>
                    <a:schemeClr val="tx1"/>
                  </a:buClr>
                  <a:buFont typeface="Wingdings" panose="05000000000000000000" pitchFamily="2" charset="2"/>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Clr>
                    <a:schemeClr val="tx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Clr>
                    <a:schemeClr val="tx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Clr>
                    <a:schemeClr val="tx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Clr>
                    <a:schemeClr val="tx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Clr>
                    <a:schemeClr val="tx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Clr>
                    <a:schemeClr val="tx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eaLnBrk="1" hangingPunct="1">
                  <a:spcBef>
                    <a:spcPct val="0"/>
                  </a:spcBef>
                  <a:buClrTx/>
                  <a:buFont typeface="Arial" panose="020B0604020202020204" pitchFamily="34" charset="0"/>
                  <a:buNone/>
                </a:pPr>
                <a:endParaRPr lang="zh-CN" altLang="en-US" sz="1800">
                  <a:cs typeface="Arial" pitchFamily="34" charset="0"/>
                  <a:sym typeface="楷体" panose="02010609060101010101" pitchFamily="49" charset="-122"/>
                </a:endParaRPr>
              </a:p>
            </p:txBody>
          </p:sp>
          <p:pic>
            <p:nvPicPr>
              <p:cNvPr id="19" name="Picture 25" descr="Pictur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7" y="497"/>
                <a:ext cx="266" cy="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26"/>
              <p:cNvSpPr txBox="1">
                <a:spLocks noChangeArrowheads="1"/>
              </p:cNvSpPr>
              <p:nvPr/>
            </p:nvSpPr>
            <p:spPr bwMode="auto">
              <a:xfrm>
                <a:off x="-259" y="318"/>
                <a:ext cx="2644" cy="901"/>
              </a:xfrm>
              <a:prstGeom prst="rect">
                <a:avLst/>
              </a:prstGeom>
              <a:noFill/>
              <a:ln>
                <a:noFill/>
              </a:ln>
            </p:spPr>
            <p:txBody>
              <a:bodyPr wrap="square">
                <a:spAutoFit/>
              </a:bodyPr>
              <a:lstStyle>
                <a:lvl1pPr>
                  <a:spcBef>
                    <a:spcPct val="20000"/>
                  </a:spcBef>
                  <a:buClr>
                    <a:schemeClr val="tx2"/>
                  </a:buClr>
                  <a:buFont typeface="Wingdings" panose="05000000000000000000" pitchFamily="2" charset="2"/>
                  <a:buChar char="v"/>
                  <a:defRPr sz="2800">
                    <a:solidFill>
                      <a:schemeClr val="tx1"/>
                    </a:solidFill>
                    <a:latin typeface="Arial" panose="020B0604020202020204" pitchFamily="34" charset="0"/>
                  </a:defRPr>
                </a:lvl1pPr>
                <a:lvl2pPr marL="742950" indent="-285750">
                  <a:spcBef>
                    <a:spcPct val="20000"/>
                  </a:spcBef>
                  <a:buClr>
                    <a:schemeClr val="tx2"/>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tx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None/>
                  <a:defRPr/>
                </a:pPr>
                <a:r>
                  <a:rPr lang="ru-RU" altLang="zh-CN" sz="1200" b="1" dirty="0">
                    <a:solidFill>
                      <a:schemeClr val="tx1">
                        <a:lumMod val="95000"/>
                        <a:lumOff val="5000"/>
                      </a:schemeClr>
                    </a:solidFill>
                    <a:ea typeface="黑体" panose="02010609060101010101" pitchFamily="49" charset="-122"/>
                    <a:cs typeface="Arial" pitchFamily="34" charset="0"/>
                  </a:rPr>
                  <a:t>Подписано 92 соглашения о сотрудничестве с 52  	национальными органами по стандартизации, региональными организациями по стандартизации и международными организациями</a:t>
                </a:r>
                <a:r>
                  <a:rPr lang="ru-RU" altLang="zh-CN" sz="1200" b="1" dirty="0" smtClean="0">
                    <a:solidFill>
                      <a:schemeClr val="tx1">
                        <a:lumMod val="95000"/>
                        <a:lumOff val="5000"/>
                      </a:schemeClr>
                    </a:solidFill>
                    <a:ea typeface="黑体" panose="02010609060101010101" pitchFamily="49" charset="-122"/>
                    <a:cs typeface="Arial" pitchFamily="34" charset="0"/>
                  </a:rPr>
                  <a:t>.</a:t>
                </a:r>
              </a:p>
              <a:p>
                <a:pPr algn="ctr">
                  <a:spcBef>
                    <a:spcPct val="0"/>
                  </a:spcBef>
                  <a:buClrTx/>
                  <a:buNone/>
                  <a:defRPr/>
                </a:pPr>
                <a:r>
                  <a:rPr lang="en-US" altLang="zh-CN" sz="1200" b="1" dirty="0" smtClean="0">
                    <a:solidFill>
                      <a:schemeClr val="tx1">
                        <a:lumMod val="95000"/>
                        <a:lumOff val="5000"/>
                      </a:schemeClr>
                    </a:solidFill>
                    <a:ea typeface="黑体" panose="02010609060101010101" pitchFamily="49" charset="-122"/>
                    <a:cs typeface="Arial" pitchFamily="34" charset="0"/>
                  </a:rPr>
                  <a:t>92 </a:t>
                </a:r>
                <a:r>
                  <a:rPr lang="en-US" altLang="zh-CN" sz="1200" b="1" dirty="0">
                    <a:solidFill>
                      <a:schemeClr val="tx1">
                        <a:lumMod val="95000"/>
                        <a:lumOff val="5000"/>
                      </a:schemeClr>
                    </a:solidFill>
                    <a:ea typeface="黑体" panose="02010609060101010101" pitchFamily="49" charset="-122"/>
                    <a:cs typeface="Arial" pitchFamily="34" charset="0"/>
                  </a:rPr>
                  <a:t>cooperative agreements has been signed with 52 NSB's, reginal </a:t>
                </a:r>
                <a:r>
                  <a:rPr lang="en-US" altLang="zh-CN" sz="1200" b="1" dirty="0" smtClean="0">
                    <a:solidFill>
                      <a:schemeClr val="tx1">
                        <a:lumMod val="95000"/>
                        <a:lumOff val="5000"/>
                      </a:schemeClr>
                    </a:solidFill>
                    <a:ea typeface="黑体" panose="02010609060101010101" pitchFamily="49" charset="-122"/>
                    <a:cs typeface="Arial" pitchFamily="34" charset="0"/>
                  </a:rPr>
                  <a:t>standardization organizations </a:t>
                </a:r>
                <a:r>
                  <a:rPr lang="en-US" altLang="zh-CN" sz="1200" b="1" dirty="0">
                    <a:solidFill>
                      <a:schemeClr val="tx1">
                        <a:lumMod val="95000"/>
                        <a:lumOff val="5000"/>
                      </a:schemeClr>
                    </a:solidFill>
                    <a:ea typeface="黑体" panose="02010609060101010101" pitchFamily="49" charset="-122"/>
                    <a:cs typeface="Arial" pitchFamily="34" charset="0"/>
                  </a:rPr>
                  <a:t>and international </a:t>
                </a:r>
                <a:r>
                  <a:rPr lang="en-US" altLang="zh-CN" sz="1200" b="1" dirty="0" smtClean="0">
                    <a:solidFill>
                      <a:schemeClr val="tx1">
                        <a:lumMod val="95000"/>
                        <a:lumOff val="5000"/>
                      </a:schemeClr>
                    </a:solidFill>
                    <a:ea typeface="黑体" panose="02010609060101010101" pitchFamily="49" charset="-122"/>
                    <a:cs typeface="Arial" pitchFamily="34" charset="0"/>
                  </a:rPr>
                  <a:t>organizations</a:t>
                </a:r>
                <a:endParaRPr lang="en-US" altLang="zh-CN" sz="1200" b="1" dirty="0">
                  <a:solidFill>
                    <a:schemeClr val="tx1">
                      <a:lumMod val="95000"/>
                      <a:lumOff val="5000"/>
                    </a:schemeClr>
                  </a:solidFill>
                  <a:ea typeface="黑体" panose="02010609060101010101" pitchFamily="49" charset="-122"/>
                  <a:cs typeface="Arial" pitchFamily="34" charset="0"/>
                </a:endParaRPr>
              </a:p>
            </p:txBody>
          </p:sp>
        </p:grpSp>
        <p:pic>
          <p:nvPicPr>
            <p:cNvPr id="13" name="Picture 32" descr="Pictur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10332" y="5193506"/>
              <a:ext cx="487363"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3"/>
          <p:cNvSpPr/>
          <p:nvPr/>
        </p:nvSpPr>
        <p:spPr>
          <a:xfrm>
            <a:off x="3925491" y="1261597"/>
            <a:ext cx="1293019" cy="1158899"/>
          </a:xfrm>
          <a:custGeom>
            <a:avLst/>
            <a:gdLst>
              <a:gd name="connsiteX0" fmla="*/ 0 w 2298700"/>
              <a:gd name="connsiteY0" fmla="*/ 1293498 h 2060264"/>
              <a:gd name="connsiteX1" fmla="*/ 30100 w 2298700"/>
              <a:gd name="connsiteY1" fmla="*/ 1293498 h 2060264"/>
              <a:gd name="connsiteX2" fmla="*/ 30100 w 2298700"/>
              <a:gd name="connsiteY2" fmla="*/ 2030164 h 2060264"/>
              <a:gd name="connsiteX3" fmla="*/ 2268600 w 2298700"/>
              <a:gd name="connsiteY3" fmla="*/ 2030164 h 2060264"/>
              <a:gd name="connsiteX4" fmla="*/ 2268600 w 2298700"/>
              <a:gd name="connsiteY4" fmla="*/ 1293498 h 2060264"/>
              <a:gd name="connsiteX5" fmla="*/ 2298700 w 2298700"/>
              <a:gd name="connsiteY5" fmla="*/ 1293498 h 2060264"/>
              <a:gd name="connsiteX6" fmla="*/ 2298700 w 2298700"/>
              <a:gd name="connsiteY6" fmla="*/ 2060264 h 2060264"/>
              <a:gd name="connsiteX7" fmla="*/ 0 w 2298700"/>
              <a:gd name="connsiteY7" fmla="*/ 2060264 h 2060264"/>
              <a:gd name="connsiteX8" fmla="*/ 0 w 2298700"/>
              <a:gd name="connsiteY8" fmla="*/ 0 h 2060264"/>
              <a:gd name="connsiteX9" fmla="*/ 2298700 w 2298700"/>
              <a:gd name="connsiteY9" fmla="*/ 0 h 2060264"/>
              <a:gd name="connsiteX10" fmla="*/ 2298700 w 2298700"/>
              <a:gd name="connsiteY10" fmla="*/ 498664 h 2060264"/>
              <a:gd name="connsiteX11" fmla="*/ 2268600 w 2298700"/>
              <a:gd name="connsiteY11" fmla="*/ 498664 h 2060264"/>
              <a:gd name="connsiteX12" fmla="*/ 2268600 w 2298700"/>
              <a:gd name="connsiteY12" fmla="*/ 30100 h 2060264"/>
              <a:gd name="connsiteX13" fmla="*/ 30100 w 2298700"/>
              <a:gd name="connsiteY13" fmla="*/ 30100 h 2060264"/>
              <a:gd name="connsiteX14" fmla="*/ 30100 w 2298700"/>
              <a:gd name="connsiteY14" fmla="*/ 498664 h 2060264"/>
              <a:gd name="connsiteX15" fmla="*/ 0 w 2298700"/>
              <a:gd name="connsiteY15" fmla="*/ 498664 h 2060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98700" h="2060264">
                <a:moveTo>
                  <a:pt x="0" y="1293498"/>
                </a:moveTo>
                <a:lnTo>
                  <a:pt x="30100" y="1293498"/>
                </a:lnTo>
                <a:lnTo>
                  <a:pt x="30100" y="2030164"/>
                </a:lnTo>
                <a:lnTo>
                  <a:pt x="2268600" y="2030164"/>
                </a:lnTo>
                <a:lnTo>
                  <a:pt x="2268600" y="1293498"/>
                </a:lnTo>
                <a:lnTo>
                  <a:pt x="2298700" y="1293498"/>
                </a:lnTo>
                <a:lnTo>
                  <a:pt x="2298700" y="2060264"/>
                </a:lnTo>
                <a:lnTo>
                  <a:pt x="0" y="2060264"/>
                </a:lnTo>
                <a:close/>
                <a:moveTo>
                  <a:pt x="0" y="0"/>
                </a:moveTo>
                <a:lnTo>
                  <a:pt x="2298700" y="0"/>
                </a:lnTo>
                <a:lnTo>
                  <a:pt x="2298700" y="498664"/>
                </a:lnTo>
                <a:lnTo>
                  <a:pt x="2268600" y="498664"/>
                </a:lnTo>
                <a:lnTo>
                  <a:pt x="2268600" y="30100"/>
                </a:lnTo>
                <a:lnTo>
                  <a:pt x="30100" y="30100"/>
                </a:lnTo>
                <a:lnTo>
                  <a:pt x="30100" y="498664"/>
                </a:lnTo>
                <a:lnTo>
                  <a:pt x="0" y="49866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015">
              <a:solidFill>
                <a:prstClr val="black"/>
              </a:solidFill>
              <a:latin typeface="Calibri" panose="020F0502020204030204"/>
              <a:ea typeface="等线" panose="02010600030101010101" pitchFamily="2" charset="-122"/>
            </a:endParaRPr>
          </a:p>
        </p:txBody>
      </p:sp>
      <p:sp>
        <p:nvSpPr>
          <p:cNvPr id="5" name="文本框 4"/>
          <p:cNvSpPr txBox="1"/>
          <p:nvPr/>
        </p:nvSpPr>
        <p:spPr>
          <a:xfrm>
            <a:off x="3606064" y="1475019"/>
            <a:ext cx="1931876" cy="611706"/>
          </a:xfrm>
          <a:prstGeom prst="rect">
            <a:avLst/>
          </a:prstGeom>
          <a:noFill/>
        </p:spPr>
        <p:txBody>
          <a:bodyPr wrap="none" rtlCol="0">
            <a:spAutoFit/>
            <a:scene3d>
              <a:camera prst="orthographicFront"/>
              <a:lightRig rig="threePt" dir="t"/>
            </a:scene3d>
            <a:sp3d contourW="12700"/>
          </a:bodyPr>
          <a:lstStyle/>
          <a:p>
            <a:pPr algn="ctr" defTabSz="514350">
              <a:defRPr/>
            </a:pPr>
            <a:r>
              <a:rPr lang="en-US" altLang="zh-CN" sz="3375" b="1" dirty="0">
                <a:solidFill>
                  <a:srgbClr val="4472C4"/>
                </a:solidFill>
                <a:latin typeface="Arial" panose="020B0604020202020204"/>
                <a:ea typeface="微软雅黑" panose="020B0503020204020204" pitchFamily="34" charset="-122"/>
              </a:rPr>
              <a:t>PART 03</a:t>
            </a:r>
            <a:endParaRPr lang="zh-CN" altLang="en-US" sz="3375" b="1" dirty="0">
              <a:solidFill>
                <a:srgbClr val="4472C4"/>
              </a:solidFill>
              <a:latin typeface="Arial" panose="020B0604020202020204"/>
              <a:ea typeface="微软雅黑" panose="020B0503020204020204" pitchFamily="34" charset="-122"/>
            </a:endParaRPr>
          </a:p>
        </p:txBody>
      </p:sp>
      <p:cxnSp>
        <p:nvCxnSpPr>
          <p:cNvPr id="6" name="直接连接符 5"/>
          <p:cNvCxnSpPr/>
          <p:nvPr/>
        </p:nvCxnSpPr>
        <p:spPr>
          <a:xfrm>
            <a:off x="4364831" y="2099308"/>
            <a:ext cx="414338" cy="0"/>
          </a:xfrm>
          <a:prstGeom prst="line">
            <a:avLst/>
          </a:prstGeom>
          <a:ln w="38100" cap="rnd">
            <a:gradFill flip="none" rotWithShape="1">
              <a:gsLst>
                <a:gs pos="0">
                  <a:schemeClr val="tx1">
                    <a:lumMod val="50000"/>
                    <a:lumOff val="50000"/>
                  </a:schemeClr>
                </a:gs>
                <a:gs pos="100000">
                  <a:schemeClr val="bg1">
                    <a:lumMod val="75000"/>
                  </a:schemeClr>
                </a:gs>
              </a:gsLst>
              <a:lin ang="2700000" scaled="1"/>
              <a:tileRect/>
            </a:gradFill>
            <a:round/>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2922991" y="2787774"/>
            <a:ext cx="3298018" cy="746358"/>
          </a:xfrm>
          <a:prstGeom prst="rect">
            <a:avLst/>
          </a:prstGeom>
          <a:noFill/>
        </p:spPr>
        <p:txBody>
          <a:bodyPr wrap="none" rtlCol="0">
            <a:spAutoFit/>
            <a:scene3d>
              <a:camera prst="orthographicFront"/>
              <a:lightRig rig="threePt" dir="t"/>
            </a:scene3d>
            <a:sp3d contourW="12700"/>
          </a:bodyPr>
          <a:lstStyle/>
          <a:p>
            <a:pPr algn="ctr" defTabSz="514350">
              <a:defRPr/>
            </a:pPr>
            <a:r>
              <a:rPr lang="ru-RU" altLang="zh-CN" sz="2250" b="1" dirty="0">
                <a:solidFill>
                  <a:prstClr val="black">
                    <a:lumMod val="75000"/>
                    <a:lumOff val="25000"/>
                  </a:prstClr>
                </a:solidFill>
                <a:latin typeface="Arial" panose="020B0604020202020204"/>
                <a:ea typeface="微软雅黑" panose="020B0503020204020204" pitchFamily="34" charset="-122"/>
              </a:rPr>
              <a:t>Последующая </a:t>
            </a:r>
            <a:r>
              <a:rPr lang="ru-RU" altLang="zh-CN" sz="2250" b="1" dirty="0" smtClean="0">
                <a:solidFill>
                  <a:prstClr val="black">
                    <a:lumMod val="75000"/>
                    <a:lumOff val="25000"/>
                  </a:prstClr>
                </a:solidFill>
                <a:latin typeface="Arial" panose="020B0604020202020204"/>
                <a:ea typeface="微软雅黑" panose="020B0503020204020204" pitchFamily="34" charset="-122"/>
              </a:rPr>
              <a:t>работа</a:t>
            </a:r>
          </a:p>
          <a:p>
            <a:pPr algn="ctr" defTabSz="514350">
              <a:defRPr/>
            </a:pPr>
            <a:r>
              <a:rPr lang="en-US" altLang="zh-CN" sz="2000" b="1" dirty="0" smtClean="0">
                <a:solidFill>
                  <a:prstClr val="black">
                    <a:lumMod val="75000"/>
                    <a:lumOff val="25000"/>
                  </a:prstClr>
                </a:solidFill>
                <a:latin typeface="Arial" panose="020B0604020202020204"/>
                <a:ea typeface="微软雅黑" panose="020B0503020204020204" pitchFamily="34" charset="-122"/>
              </a:rPr>
              <a:t>Future </a:t>
            </a:r>
            <a:r>
              <a:rPr lang="en-US" altLang="zh-CN" sz="2000" b="1" dirty="0">
                <a:solidFill>
                  <a:prstClr val="black">
                    <a:lumMod val="75000"/>
                    <a:lumOff val="25000"/>
                  </a:prstClr>
                </a:solidFill>
                <a:latin typeface="Arial" panose="020B0604020202020204"/>
                <a:ea typeface="微软雅黑" panose="020B0503020204020204" pitchFamily="34" charset="-122"/>
              </a:rPr>
              <a:t>Work</a:t>
            </a:r>
            <a:endParaRPr lang="zh-CN" altLang="en-US" sz="2000" b="1" dirty="0">
              <a:solidFill>
                <a:prstClr val="black">
                  <a:lumMod val="75000"/>
                  <a:lumOff val="25000"/>
                </a:prstClr>
              </a:solidFill>
              <a:latin typeface="Arial" panose="020B0604020202020204"/>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1000"/>
                            </p:stCondLst>
                            <p:childTnLst>
                              <p:par>
                                <p:cTn id="15" presetID="16" presetClass="entr" presetSubtype="21"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defTabSz="685800" fontAlgn="base">
              <a:spcAft>
                <a:spcPct val="0"/>
              </a:spcAft>
            </a:pPr>
            <a:r>
              <a:rPr lang="ru-RU" altLang="zh-CN" sz="1200" dirty="0">
                <a:latin typeface="Arial" pitchFamily="34" charset="0"/>
                <a:cs typeface="Arial" pitchFamily="34" charset="0"/>
                <a:sym typeface="微软雅黑" panose="020B0503020204020204" pitchFamily="34" charset="-122"/>
              </a:rPr>
              <a:t>Углубление реформы работы по стандартизации и построение более научной и разумной системы стандартов</a:t>
            </a:r>
            <a:r>
              <a:rPr lang="en-US" altLang="zh-CN" sz="1600" dirty="0">
                <a:latin typeface="Arial" pitchFamily="34" charset="0"/>
                <a:cs typeface="Arial" pitchFamily="34" charset="0"/>
                <a:sym typeface="微软雅黑" panose="020B0503020204020204" pitchFamily="34" charset="-122"/>
              </a:rPr>
              <a:t/>
            </a:r>
            <a:br>
              <a:rPr lang="en-US" altLang="zh-CN" sz="1600" dirty="0">
                <a:latin typeface="Arial" pitchFamily="34" charset="0"/>
                <a:cs typeface="Arial" pitchFamily="34" charset="0"/>
                <a:sym typeface="微软雅黑" panose="020B0503020204020204" pitchFamily="34" charset="-122"/>
              </a:rPr>
            </a:br>
            <a:r>
              <a:rPr lang="en-US" altLang="zh-CN" sz="1200" dirty="0">
                <a:latin typeface="Arial" pitchFamily="34" charset="0"/>
                <a:cs typeface="Arial" pitchFamily="34" charset="0"/>
                <a:sym typeface="微软雅黑" panose="020B0503020204020204" pitchFamily="34" charset="-122"/>
              </a:rPr>
              <a:t>Deepen standardization reform, Build more scientific and reasonable Standard System</a:t>
            </a:r>
            <a:endParaRPr lang="zh-CN" altLang="en-US" sz="1200" dirty="0">
              <a:latin typeface="Arial" pitchFamily="34" charset="0"/>
              <a:cs typeface="Arial" pitchFamily="34" charset="0"/>
              <a:sym typeface="微软雅黑" panose="020B0503020204020204" pitchFamily="34" charset="-122"/>
            </a:endParaRPr>
          </a:p>
        </p:txBody>
      </p:sp>
      <p:sp>
        <p:nvSpPr>
          <p:cNvPr id="17" name="TextBox 16"/>
          <p:cNvSpPr txBox="1"/>
          <p:nvPr/>
        </p:nvSpPr>
        <p:spPr>
          <a:xfrm>
            <a:off x="395536" y="0"/>
            <a:ext cx="385042" cy="523220"/>
          </a:xfrm>
          <a:prstGeom prst="rect">
            <a:avLst/>
          </a:prstGeom>
          <a:noFill/>
        </p:spPr>
        <p:txBody>
          <a:bodyPr wrap="none" rtlCol="0">
            <a:spAutoFit/>
          </a:bodyPr>
          <a:lstStyle/>
          <a:p>
            <a:r>
              <a:rPr lang="en-US" altLang="zh-CN" sz="2800" dirty="0">
                <a:solidFill>
                  <a:schemeClr val="bg1"/>
                </a:solidFill>
                <a:latin typeface="Arial" pitchFamily="34" charset="0"/>
                <a:cs typeface="Arial" pitchFamily="34" charset="0"/>
              </a:rPr>
              <a:t>1</a:t>
            </a:r>
            <a:endParaRPr lang="zh-CN" altLang="en-US" sz="2800" dirty="0">
              <a:solidFill>
                <a:schemeClr val="bg1"/>
              </a:solidFill>
              <a:latin typeface="Arial" pitchFamily="34" charset="0"/>
              <a:cs typeface="Arial" pitchFamily="34" charset="0"/>
            </a:endParaRPr>
          </a:p>
        </p:txBody>
      </p:sp>
      <p:grpSp>
        <p:nvGrpSpPr>
          <p:cNvPr id="5" name="组合 4"/>
          <p:cNvGrpSpPr/>
          <p:nvPr/>
        </p:nvGrpSpPr>
        <p:grpSpPr>
          <a:xfrm>
            <a:off x="142844" y="714362"/>
            <a:ext cx="8519277" cy="4248676"/>
            <a:chOff x="265856" y="2132652"/>
            <a:chExt cx="8519277" cy="4248676"/>
          </a:xfrm>
        </p:grpSpPr>
        <p:sp>
          <p:nvSpPr>
            <p:cNvPr id="6" name="椭圆 5"/>
            <p:cNvSpPr/>
            <p:nvPr/>
          </p:nvSpPr>
          <p:spPr>
            <a:xfrm>
              <a:off x="265856" y="5740338"/>
              <a:ext cx="2449702" cy="568982"/>
            </a:xfrm>
            <a:prstGeom prst="ellipse">
              <a:avLst/>
            </a:prstGeom>
            <a:gradFill flip="none" rotWithShape="1">
              <a:gsLst>
                <a:gs pos="0">
                  <a:sysClr val="windowText" lastClr="000000">
                    <a:alpha val="73000"/>
                  </a:sysClr>
                </a:gs>
                <a:gs pos="100000">
                  <a:srgbClr val="FFFFFF">
                    <a:alpha val="0"/>
                  </a:srgbClr>
                </a:gs>
              </a:gsLst>
              <a:path path="shape">
                <a:fillToRect l="50000" t="50000" r="50000" b="50000"/>
              </a:path>
              <a:tileRect/>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itchFamily="34" charset="0"/>
                <a:ea typeface="宋体" panose="02010600030101010101" pitchFamily="2" charset="-122"/>
                <a:cs typeface="Arial" pitchFamily="34" charset="0"/>
              </a:endParaRPr>
            </a:p>
          </p:txBody>
        </p:sp>
        <p:sp>
          <p:nvSpPr>
            <p:cNvPr id="7" name="圆角矩形 6"/>
            <p:cNvSpPr/>
            <p:nvPr/>
          </p:nvSpPr>
          <p:spPr bwMode="auto">
            <a:xfrm>
              <a:off x="4355977" y="2132652"/>
              <a:ext cx="4427984" cy="1928826"/>
            </a:xfrm>
            <a:prstGeom prst="roundRect">
              <a:avLst>
                <a:gd name="adj" fmla="val 1744"/>
              </a:avLst>
            </a:prstGeom>
            <a:solidFill>
              <a:srgbClr val="FFFFFF">
                <a:alpha val="90000"/>
              </a:srgbClr>
            </a:solidFill>
            <a:ln w="25400" cap="flat" cmpd="sng" algn="ctr">
              <a:solidFill>
                <a:srgbClr val="0070C0"/>
              </a:solid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a:endParaRPr lang="zh-CN" altLang="en-US" kern="0">
                <a:solidFill>
                  <a:prstClr val="white"/>
                </a:solidFill>
                <a:latin typeface="Arial" pitchFamily="34" charset="0"/>
                <a:ea typeface="宋体" panose="02010600030101010101" pitchFamily="2" charset="-122"/>
                <a:cs typeface="Arial" pitchFamily="34" charset="0"/>
              </a:endParaRPr>
            </a:p>
          </p:txBody>
        </p:sp>
        <p:sp>
          <p:nvSpPr>
            <p:cNvPr id="8" name="矩形 7"/>
            <p:cNvSpPr/>
            <p:nvPr/>
          </p:nvSpPr>
          <p:spPr>
            <a:xfrm>
              <a:off x="4355977" y="2441331"/>
              <a:ext cx="4429156" cy="547200"/>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35128" tIns="77216" rIns="135128" bIns="77216" numCol="1" spcCol="1270" anchor="ctr" anchorCtr="0">
              <a:noAutofit/>
            </a:bodyPr>
            <a:lstStyle/>
            <a:p>
              <a:pPr>
                <a:lnSpc>
                  <a:spcPct val="130000"/>
                </a:lnSpc>
                <a:buClr>
                  <a:srgbClr val="0070C0"/>
                </a:buClr>
              </a:pPr>
              <a:r>
                <a:rPr lang="ru-RU" altLang="zh-CN" sz="1200" b="1" dirty="0" smtClean="0">
                  <a:solidFill>
                    <a:schemeClr val="tx1"/>
                  </a:solidFill>
                  <a:latin typeface="华文中宋" panose="02010600040101010101" pitchFamily="2" charset="-122"/>
                  <a:ea typeface="华文中宋" panose="02010600040101010101" pitchFamily="2" charset="-122"/>
                  <a:cs typeface="Arial" pitchFamily="34" charset="0"/>
                  <a:sym typeface="Arial" panose="020B0604020202020204" pitchFamily="34" charset="0"/>
                </a:rPr>
                <a:t>Содействие </a:t>
              </a:r>
              <a:r>
                <a:rPr lang="ru-RU" altLang="zh-CN" sz="1200" b="1" dirty="0">
                  <a:solidFill>
                    <a:schemeClr val="tx1"/>
                  </a:solidFill>
                  <a:latin typeface="华文中宋" panose="02010600040101010101" pitchFamily="2" charset="-122"/>
                  <a:ea typeface="华文中宋" panose="02010600040101010101" pitchFamily="2" charset="-122"/>
                  <a:cs typeface="Arial" pitchFamily="34" charset="0"/>
                  <a:sym typeface="Arial" panose="020B0604020202020204" pitchFamily="34" charset="0"/>
                </a:rPr>
                <a:t>исследованиям по программе «Стандарты Китая 2035». Разработка программных документов и стремление к скорейшей публикации и реализации</a:t>
              </a:r>
              <a:r>
                <a:rPr lang="ru-RU" altLang="zh-CN" sz="1200" b="1" dirty="0" smtClean="0">
                  <a:solidFill>
                    <a:schemeClr val="tx1"/>
                  </a:solidFill>
                  <a:latin typeface="华文中宋" panose="02010600040101010101" pitchFamily="2" charset="-122"/>
                  <a:ea typeface="华文中宋" panose="02010600040101010101" pitchFamily="2" charset="-122"/>
                  <a:cs typeface="Arial" pitchFamily="34" charset="0"/>
                  <a:sym typeface="Arial" panose="020B0604020202020204" pitchFamily="34" charset="0"/>
                </a:rPr>
                <a:t>.</a:t>
              </a:r>
            </a:p>
            <a:p>
              <a:pPr>
                <a:lnSpc>
                  <a:spcPct val="130000"/>
                </a:lnSpc>
                <a:buClr>
                  <a:srgbClr val="0070C0"/>
                </a:buClr>
              </a:pPr>
              <a:endParaRPr lang="en-US" altLang="zh-CN" sz="1400" dirty="0">
                <a:solidFill>
                  <a:schemeClr val="tx1"/>
                </a:solidFill>
                <a:latin typeface="华文中宋" panose="02010600040101010101" pitchFamily="2" charset="-122"/>
                <a:ea typeface="华文中宋" panose="02010600040101010101" pitchFamily="2" charset="-122"/>
                <a:cs typeface="Arial" pitchFamily="34" charset="0"/>
                <a:sym typeface="Arial" panose="020B0604020202020204" pitchFamily="34" charset="0"/>
              </a:endParaRPr>
            </a:p>
          </p:txBody>
        </p:sp>
        <p:sp>
          <p:nvSpPr>
            <p:cNvPr id="10" name="圆角矩形 9"/>
            <p:cNvSpPr/>
            <p:nvPr/>
          </p:nvSpPr>
          <p:spPr bwMode="auto">
            <a:xfrm>
              <a:off x="4355977" y="4275792"/>
              <a:ext cx="4427984" cy="2105536"/>
            </a:xfrm>
            <a:prstGeom prst="roundRect">
              <a:avLst>
                <a:gd name="adj" fmla="val 1744"/>
              </a:avLst>
            </a:prstGeom>
            <a:solidFill>
              <a:srgbClr val="FFFFFF">
                <a:alpha val="90000"/>
              </a:srgbClr>
            </a:solidFill>
            <a:ln w="25400" cap="flat" cmpd="sng" algn="ctr">
              <a:solidFill>
                <a:srgbClr val="FF6600"/>
              </a:solid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a:endParaRPr lang="zh-CN" altLang="en-US" kern="0">
                <a:solidFill>
                  <a:prstClr val="white"/>
                </a:solidFill>
                <a:latin typeface="Arial" pitchFamily="34" charset="0"/>
                <a:ea typeface="宋体" panose="02010600030101010101" pitchFamily="2" charset="-122"/>
                <a:cs typeface="Arial" pitchFamily="34" charset="0"/>
              </a:endParaRPr>
            </a:p>
          </p:txBody>
        </p:sp>
        <p:sp>
          <p:nvSpPr>
            <p:cNvPr id="11" name="平行四边形 10"/>
            <p:cNvSpPr/>
            <p:nvPr/>
          </p:nvSpPr>
          <p:spPr bwMode="auto">
            <a:xfrm>
              <a:off x="1115616" y="5318862"/>
              <a:ext cx="2648419" cy="454829"/>
            </a:xfrm>
            <a:prstGeom prst="parallelogram">
              <a:avLst>
                <a:gd name="adj" fmla="val 73448"/>
              </a:avLst>
            </a:prstGeom>
            <a:solidFill>
              <a:srgbClr val="0073C4">
                <a:alpha val="46000"/>
              </a:srgbClr>
            </a:solidFill>
            <a:ln w="12700" cap="flat" cmpd="sng" algn="ctr">
              <a:solidFill>
                <a:sysClr val="window" lastClr="FFFFFF">
                  <a:lumMod val="95000"/>
                </a:sys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itchFamily="34" charset="0"/>
                <a:ea typeface="宋体" panose="02010600030101010101" pitchFamily="2" charset="-122"/>
                <a:cs typeface="Arial" pitchFamily="34" charset="0"/>
              </a:endParaRPr>
            </a:p>
          </p:txBody>
        </p:sp>
        <p:grpSp>
          <p:nvGrpSpPr>
            <p:cNvPr id="12" name="组合 110"/>
            <p:cNvGrpSpPr/>
            <p:nvPr/>
          </p:nvGrpSpPr>
          <p:grpSpPr>
            <a:xfrm>
              <a:off x="462501" y="4688672"/>
              <a:ext cx="2092759" cy="1436415"/>
              <a:chOff x="1115616" y="-968375"/>
              <a:chExt cx="7161291" cy="6930729"/>
            </a:xfrm>
          </p:grpSpPr>
          <p:sp>
            <p:nvSpPr>
              <p:cNvPr id="37" name="Freeform 7"/>
              <p:cNvSpPr/>
              <p:nvPr/>
            </p:nvSpPr>
            <p:spPr bwMode="auto">
              <a:xfrm>
                <a:off x="1569330" y="2047581"/>
                <a:ext cx="6256655" cy="3914773"/>
              </a:xfrm>
              <a:custGeom>
                <a:avLst/>
                <a:gdLst>
                  <a:gd name="T0" fmla="*/ 1516 w 1673"/>
                  <a:gd name="T1" fmla="*/ 645 h 1044"/>
                  <a:gd name="T2" fmla="*/ 1534 w 1673"/>
                  <a:gd name="T3" fmla="*/ 624 h 1044"/>
                  <a:gd name="T4" fmla="*/ 1560 w 1673"/>
                  <a:gd name="T5" fmla="*/ 588 h 1044"/>
                  <a:gd name="T6" fmla="*/ 1573 w 1673"/>
                  <a:gd name="T7" fmla="*/ 568 h 1044"/>
                  <a:gd name="T8" fmla="*/ 1592 w 1673"/>
                  <a:gd name="T9" fmla="*/ 535 h 1044"/>
                  <a:gd name="T10" fmla="*/ 1604 w 1673"/>
                  <a:gd name="T11" fmla="*/ 512 h 1044"/>
                  <a:gd name="T12" fmla="*/ 1618 w 1673"/>
                  <a:gd name="T13" fmla="*/ 484 h 1044"/>
                  <a:gd name="T14" fmla="*/ 1631 w 1673"/>
                  <a:gd name="T15" fmla="*/ 452 h 1044"/>
                  <a:gd name="T16" fmla="*/ 1641 w 1673"/>
                  <a:gd name="T17" fmla="*/ 424 h 1044"/>
                  <a:gd name="T18" fmla="*/ 1653 w 1673"/>
                  <a:gd name="T19" fmla="*/ 384 h 1044"/>
                  <a:gd name="T20" fmla="*/ 1660 w 1673"/>
                  <a:gd name="T21" fmla="*/ 355 h 1044"/>
                  <a:gd name="T22" fmla="*/ 1666 w 1673"/>
                  <a:gd name="T23" fmla="*/ 321 h 1044"/>
                  <a:gd name="T24" fmla="*/ 1669 w 1673"/>
                  <a:gd name="T25" fmla="*/ 291 h 1044"/>
                  <a:gd name="T26" fmla="*/ 1672 w 1673"/>
                  <a:gd name="T27" fmla="*/ 256 h 1044"/>
                  <a:gd name="T28" fmla="*/ 1672 w 1673"/>
                  <a:gd name="T29" fmla="*/ 0 h 1044"/>
                  <a:gd name="T30" fmla="*/ 1671 w 1673"/>
                  <a:gd name="T31" fmla="*/ 43 h 1044"/>
                  <a:gd name="T32" fmla="*/ 1668 w 1673"/>
                  <a:gd name="T33" fmla="*/ 72 h 1044"/>
                  <a:gd name="T34" fmla="*/ 1663 w 1673"/>
                  <a:gd name="T35" fmla="*/ 106 h 1044"/>
                  <a:gd name="T36" fmla="*/ 1658 w 1673"/>
                  <a:gd name="T37" fmla="*/ 135 h 1044"/>
                  <a:gd name="T38" fmla="*/ 1648 w 1673"/>
                  <a:gd name="T39" fmla="*/ 171 h 1044"/>
                  <a:gd name="T40" fmla="*/ 1639 w 1673"/>
                  <a:gd name="T41" fmla="*/ 200 h 1044"/>
                  <a:gd name="T42" fmla="*/ 1626 w 1673"/>
                  <a:gd name="T43" fmla="*/ 237 h 1044"/>
                  <a:gd name="T44" fmla="*/ 1614 w 1673"/>
                  <a:gd name="T45" fmla="*/ 264 h 1044"/>
                  <a:gd name="T46" fmla="*/ 1598 w 1673"/>
                  <a:gd name="T47" fmla="*/ 296 h 1044"/>
                  <a:gd name="T48" fmla="*/ 1584 w 1673"/>
                  <a:gd name="T49" fmla="*/ 322 h 1044"/>
                  <a:gd name="T50" fmla="*/ 1548 w 1673"/>
                  <a:gd name="T51" fmla="*/ 377 h 1044"/>
                  <a:gd name="T52" fmla="*/ 1531 w 1673"/>
                  <a:gd name="T53" fmla="*/ 399 h 1044"/>
                  <a:gd name="T54" fmla="*/ 1502 w 1673"/>
                  <a:gd name="T55" fmla="*/ 434 h 1044"/>
                  <a:gd name="T56" fmla="*/ 1485 w 1673"/>
                  <a:gd name="T57" fmla="*/ 452 h 1044"/>
                  <a:gd name="T58" fmla="*/ 1452 w 1673"/>
                  <a:gd name="T59" fmla="*/ 485 h 1044"/>
                  <a:gd name="T60" fmla="*/ 1431 w 1673"/>
                  <a:gd name="T61" fmla="*/ 504 h 1044"/>
                  <a:gd name="T62" fmla="*/ 1394 w 1673"/>
                  <a:gd name="T63" fmla="*/ 534 h 1044"/>
                  <a:gd name="T64" fmla="*/ 1372 w 1673"/>
                  <a:gd name="T65" fmla="*/ 550 h 1044"/>
                  <a:gd name="T66" fmla="*/ 1331 w 1673"/>
                  <a:gd name="T67" fmla="*/ 578 h 1044"/>
                  <a:gd name="T68" fmla="*/ 1306 w 1673"/>
                  <a:gd name="T69" fmla="*/ 593 h 1044"/>
                  <a:gd name="T70" fmla="*/ 0 w 1673"/>
                  <a:gd name="T71" fmla="*/ 3 h 1044"/>
                  <a:gd name="T72" fmla="*/ 1284 w 1673"/>
                  <a:gd name="T73" fmla="*/ 833 h 1044"/>
                  <a:gd name="T74" fmla="*/ 1328 w 1673"/>
                  <a:gd name="T75" fmla="*/ 807 h 1044"/>
                  <a:gd name="T76" fmla="*/ 1354 w 1673"/>
                  <a:gd name="T77" fmla="*/ 791 h 1044"/>
                  <a:gd name="T78" fmla="*/ 1393 w 1673"/>
                  <a:gd name="T79" fmla="*/ 763 h 1044"/>
                  <a:gd name="T80" fmla="*/ 1414 w 1673"/>
                  <a:gd name="T81" fmla="*/ 746 h 1044"/>
                  <a:gd name="T82" fmla="*/ 1450 w 1673"/>
                  <a:gd name="T83" fmla="*/ 715 h 1044"/>
                  <a:gd name="T84" fmla="*/ 1470 w 1673"/>
                  <a:gd name="T85" fmla="*/ 696 h 1044"/>
                  <a:gd name="T86" fmla="*/ 1502 w 1673"/>
                  <a:gd name="T87" fmla="*/ 663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73" h="1044">
                    <a:moveTo>
                      <a:pt x="1502" y="663"/>
                    </a:moveTo>
                    <a:cubicBezTo>
                      <a:pt x="1502" y="663"/>
                      <a:pt x="1502" y="662"/>
                      <a:pt x="1502" y="662"/>
                    </a:cubicBezTo>
                    <a:cubicBezTo>
                      <a:pt x="1507" y="657"/>
                      <a:pt x="1512" y="651"/>
                      <a:pt x="1516" y="645"/>
                    </a:cubicBezTo>
                    <a:cubicBezTo>
                      <a:pt x="1517" y="645"/>
                      <a:pt x="1518" y="644"/>
                      <a:pt x="1518" y="643"/>
                    </a:cubicBezTo>
                    <a:cubicBezTo>
                      <a:pt x="1523" y="638"/>
                      <a:pt x="1527" y="633"/>
                      <a:pt x="1531" y="627"/>
                    </a:cubicBezTo>
                    <a:cubicBezTo>
                      <a:pt x="1532" y="626"/>
                      <a:pt x="1533" y="625"/>
                      <a:pt x="1534" y="624"/>
                    </a:cubicBezTo>
                    <a:cubicBezTo>
                      <a:pt x="1538" y="619"/>
                      <a:pt x="1542" y="613"/>
                      <a:pt x="1546" y="608"/>
                    </a:cubicBezTo>
                    <a:cubicBezTo>
                      <a:pt x="1546" y="607"/>
                      <a:pt x="1547" y="606"/>
                      <a:pt x="1548" y="605"/>
                    </a:cubicBezTo>
                    <a:cubicBezTo>
                      <a:pt x="1552" y="600"/>
                      <a:pt x="1556" y="594"/>
                      <a:pt x="1560" y="588"/>
                    </a:cubicBezTo>
                    <a:cubicBezTo>
                      <a:pt x="1560" y="588"/>
                      <a:pt x="1561" y="587"/>
                      <a:pt x="1561" y="586"/>
                    </a:cubicBezTo>
                    <a:cubicBezTo>
                      <a:pt x="1565" y="580"/>
                      <a:pt x="1569" y="575"/>
                      <a:pt x="1572" y="569"/>
                    </a:cubicBezTo>
                    <a:cubicBezTo>
                      <a:pt x="1573" y="568"/>
                      <a:pt x="1573" y="568"/>
                      <a:pt x="1573" y="568"/>
                    </a:cubicBezTo>
                    <a:cubicBezTo>
                      <a:pt x="1577" y="562"/>
                      <a:pt x="1580" y="556"/>
                      <a:pt x="1584" y="550"/>
                    </a:cubicBezTo>
                    <a:cubicBezTo>
                      <a:pt x="1584" y="549"/>
                      <a:pt x="1585" y="548"/>
                      <a:pt x="1585" y="548"/>
                    </a:cubicBezTo>
                    <a:cubicBezTo>
                      <a:pt x="1588" y="543"/>
                      <a:pt x="1590" y="539"/>
                      <a:pt x="1592" y="535"/>
                    </a:cubicBezTo>
                    <a:cubicBezTo>
                      <a:pt x="1593" y="534"/>
                      <a:pt x="1593" y="533"/>
                      <a:pt x="1594" y="532"/>
                    </a:cubicBezTo>
                    <a:cubicBezTo>
                      <a:pt x="1596" y="529"/>
                      <a:pt x="1597" y="526"/>
                      <a:pt x="1599" y="523"/>
                    </a:cubicBezTo>
                    <a:cubicBezTo>
                      <a:pt x="1600" y="520"/>
                      <a:pt x="1602" y="516"/>
                      <a:pt x="1604" y="512"/>
                    </a:cubicBezTo>
                    <a:cubicBezTo>
                      <a:pt x="1606" y="509"/>
                      <a:pt x="1607" y="507"/>
                      <a:pt x="1608" y="504"/>
                    </a:cubicBezTo>
                    <a:cubicBezTo>
                      <a:pt x="1610" y="500"/>
                      <a:pt x="1612" y="496"/>
                      <a:pt x="1614" y="493"/>
                    </a:cubicBezTo>
                    <a:cubicBezTo>
                      <a:pt x="1615" y="490"/>
                      <a:pt x="1616" y="487"/>
                      <a:pt x="1618" y="484"/>
                    </a:cubicBezTo>
                    <a:cubicBezTo>
                      <a:pt x="1619" y="480"/>
                      <a:pt x="1621" y="476"/>
                      <a:pt x="1623" y="473"/>
                    </a:cubicBezTo>
                    <a:cubicBezTo>
                      <a:pt x="1624" y="470"/>
                      <a:pt x="1625" y="467"/>
                      <a:pt x="1626" y="464"/>
                    </a:cubicBezTo>
                    <a:cubicBezTo>
                      <a:pt x="1628" y="460"/>
                      <a:pt x="1629" y="456"/>
                      <a:pt x="1631" y="452"/>
                    </a:cubicBezTo>
                    <a:cubicBezTo>
                      <a:pt x="1632" y="449"/>
                      <a:pt x="1633" y="447"/>
                      <a:pt x="1634" y="444"/>
                    </a:cubicBezTo>
                    <a:cubicBezTo>
                      <a:pt x="1636" y="439"/>
                      <a:pt x="1638" y="434"/>
                      <a:pt x="1639" y="429"/>
                    </a:cubicBezTo>
                    <a:cubicBezTo>
                      <a:pt x="1640" y="427"/>
                      <a:pt x="1640" y="426"/>
                      <a:pt x="1641" y="424"/>
                    </a:cubicBezTo>
                    <a:cubicBezTo>
                      <a:pt x="1643" y="418"/>
                      <a:pt x="1645" y="411"/>
                      <a:pt x="1647" y="404"/>
                    </a:cubicBezTo>
                    <a:cubicBezTo>
                      <a:pt x="1648" y="402"/>
                      <a:pt x="1648" y="400"/>
                      <a:pt x="1649" y="398"/>
                    </a:cubicBezTo>
                    <a:cubicBezTo>
                      <a:pt x="1650" y="394"/>
                      <a:pt x="1651" y="389"/>
                      <a:pt x="1653" y="384"/>
                    </a:cubicBezTo>
                    <a:cubicBezTo>
                      <a:pt x="1653" y="381"/>
                      <a:pt x="1654" y="378"/>
                      <a:pt x="1655" y="376"/>
                    </a:cubicBezTo>
                    <a:cubicBezTo>
                      <a:pt x="1656" y="372"/>
                      <a:pt x="1657" y="367"/>
                      <a:pt x="1658" y="363"/>
                    </a:cubicBezTo>
                    <a:cubicBezTo>
                      <a:pt x="1658" y="360"/>
                      <a:pt x="1659" y="357"/>
                      <a:pt x="1660" y="355"/>
                    </a:cubicBezTo>
                    <a:cubicBezTo>
                      <a:pt x="1660" y="350"/>
                      <a:pt x="1661" y="346"/>
                      <a:pt x="1662" y="342"/>
                    </a:cubicBezTo>
                    <a:cubicBezTo>
                      <a:pt x="1663" y="339"/>
                      <a:pt x="1663" y="336"/>
                      <a:pt x="1664" y="334"/>
                    </a:cubicBezTo>
                    <a:cubicBezTo>
                      <a:pt x="1664" y="329"/>
                      <a:pt x="1665" y="325"/>
                      <a:pt x="1666" y="321"/>
                    </a:cubicBezTo>
                    <a:cubicBezTo>
                      <a:pt x="1666" y="318"/>
                      <a:pt x="1666" y="315"/>
                      <a:pt x="1667" y="312"/>
                    </a:cubicBezTo>
                    <a:cubicBezTo>
                      <a:pt x="1667" y="308"/>
                      <a:pt x="1668" y="304"/>
                      <a:pt x="1668" y="300"/>
                    </a:cubicBezTo>
                    <a:cubicBezTo>
                      <a:pt x="1669" y="297"/>
                      <a:pt x="1669" y="294"/>
                      <a:pt x="1669" y="291"/>
                    </a:cubicBezTo>
                    <a:cubicBezTo>
                      <a:pt x="1670" y="287"/>
                      <a:pt x="1670" y="283"/>
                      <a:pt x="1671" y="278"/>
                    </a:cubicBezTo>
                    <a:cubicBezTo>
                      <a:pt x="1671" y="276"/>
                      <a:pt x="1671" y="273"/>
                      <a:pt x="1671" y="270"/>
                    </a:cubicBezTo>
                    <a:cubicBezTo>
                      <a:pt x="1671" y="266"/>
                      <a:pt x="1672" y="261"/>
                      <a:pt x="1672" y="256"/>
                    </a:cubicBezTo>
                    <a:cubicBezTo>
                      <a:pt x="1672" y="254"/>
                      <a:pt x="1672" y="252"/>
                      <a:pt x="1672" y="249"/>
                    </a:cubicBezTo>
                    <a:cubicBezTo>
                      <a:pt x="1672" y="242"/>
                      <a:pt x="1673" y="235"/>
                      <a:pt x="1673" y="228"/>
                    </a:cubicBezTo>
                    <a:cubicBezTo>
                      <a:pt x="1673" y="152"/>
                      <a:pt x="1673" y="76"/>
                      <a:pt x="1672" y="0"/>
                    </a:cubicBezTo>
                    <a:cubicBezTo>
                      <a:pt x="1672" y="7"/>
                      <a:pt x="1672" y="14"/>
                      <a:pt x="1672" y="21"/>
                    </a:cubicBezTo>
                    <a:cubicBezTo>
                      <a:pt x="1672" y="24"/>
                      <a:pt x="1672" y="26"/>
                      <a:pt x="1672" y="28"/>
                    </a:cubicBezTo>
                    <a:cubicBezTo>
                      <a:pt x="1672" y="33"/>
                      <a:pt x="1671" y="38"/>
                      <a:pt x="1671" y="43"/>
                    </a:cubicBezTo>
                    <a:cubicBezTo>
                      <a:pt x="1671" y="45"/>
                      <a:pt x="1671" y="48"/>
                      <a:pt x="1670" y="51"/>
                    </a:cubicBezTo>
                    <a:cubicBezTo>
                      <a:pt x="1670" y="55"/>
                      <a:pt x="1670" y="59"/>
                      <a:pt x="1669" y="64"/>
                    </a:cubicBezTo>
                    <a:cubicBezTo>
                      <a:pt x="1669" y="66"/>
                      <a:pt x="1669" y="69"/>
                      <a:pt x="1668" y="72"/>
                    </a:cubicBezTo>
                    <a:cubicBezTo>
                      <a:pt x="1668" y="76"/>
                      <a:pt x="1667" y="80"/>
                      <a:pt x="1667" y="85"/>
                    </a:cubicBezTo>
                    <a:cubicBezTo>
                      <a:pt x="1666" y="88"/>
                      <a:pt x="1666" y="90"/>
                      <a:pt x="1665" y="93"/>
                    </a:cubicBezTo>
                    <a:cubicBezTo>
                      <a:pt x="1665" y="97"/>
                      <a:pt x="1664" y="102"/>
                      <a:pt x="1663" y="106"/>
                    </a:cubicBezTo>
                    <a:cubicBezTo>
                      <a:pt x="1663" y="109"/>
                      <a:pt x="1662" y="111"/>
                      <a:pt x="1662" y="114"/>
                    </a:cubicBezTo>
                    <a:cubicBezTo>
                      <a:pt x="1661" y="118"/>
                      <a:pt x="1660" y="123"/>
                      <a:pt x="1659" y="127"/>
                    </a:cubicBezTo>
                    <a:cubicBezTo>
                      <a:pt x="1659" y="130"/>
                      <a:pt x="1658" y="132"/>
                      <a:pt x="1658" y="135"/>
                    </a:cubicBezTo>
                    <a:cubicBezTo>
                      <a:pt x="1657" y="139"/>
                      <a:pt x="1656" y="144"/>
                      <a:pt x="1654" y="148"/>
                    </a:cubicBezTo>
                    <a:cubicBezTo>
                      <a:pt x="1654" y="151"/>
                      <a:pt x="1653" y="153"/>
                      <a:pt x="1653" y="156"/>
                    </a:cubicBezTo>
                    <a:cubicBezTo>
                      <a:pt x="1651" y="161"/>
                      <a:pt x="1650" y="166"/>
                      <a:pt x="1648" y="171"/>
                    </a:cubicBezTo>
                    <a:cubicBezTo>
                      <a:pt x="1648" y="173"/>
                      <a:pt x="1648" y="174"/>
                      <a:pt x="1647" y="176"/>
                    </a:cubicBezTo>
                    <a:cubicBezTo>
                      <a:pt x="1645" y="183"/>
                      <a:pt x="1643" y="190"/>
                      <a:pt x="1641" y="197"/>
                    </a:cubicBezTo>
                    <a:cubicBezTo>
                      <a:pt x="1640" y="198"/>
                      <a:pt x="1640" y="199"/>
                      <a:pt x="1639" y="200"/>
                    </a:cubicBezTo>
                    <a:cubicBezTo>
                      <a:pt x="1637" y="206"/>
                      <a:pt x="1636" y="211"/>
                      <a:pt x="1634" y="217"/>
                    </a:cubicBezTo>
                    <a:cubicBezTo>
                      <a:pt x="1633" y="219"/>
                      <a:pt x="1632" y="221"/>
                      <a:pt x="1631" y="224"/>
                    </a:cubicBezTo>
                    <a:cubicBezTo>
                      <a:pt x="1629" y="228"/>
                      <a:pt x="1628" y="232"/>
                      <a:pt x="1626" y="237"/>
                    </a:cubicBezTo>
                    <a:cubicBezTo>
                      <a:pt x="1625" y="239"/>
                      <a:pt x="1624" y="242"/>
                      <a:pt x="1623" y="244"/>
                    </a:cubicBezTo>
                    <a:cubicBezTo>
                      <a:pt x="1621" y="248"/>
                      <a:pt x="1619" y="252"/>
                      <a:pt x="1617" y="257"/>
                    </a:cubicBezTo>
                    <a:cubicBezTo>
                      <a:pt x="1616" y="259"/>
                      <a:pt x="1615" y="262"/>
                      <a:pt x="1614" y="264"/>
                    </a:cubicBezTo>
                    <a:cubicBezTo>
                      <a:pt x="1612" y="268"/>
                      <a:pt x="1610" y="272"/>
                      <a:pt x="1608" y="276"/>
                    </a:cubicBezTo>
                    <a:cubicBezTo>
                      <a:pt x="1607" y="279"/>
                      <a:pt x="1606" y="282"/>
                      <a:pt x="1604" y="284"/>
                    </a:cubicBezTo>
                    <a:cubicBezTo>
                      <a:pt x="1602" y="288"/>
                      <a:pt x="1600" y="292"/>
                      <a:pt x="1598" y="296"/>
                    </a:cubicBezTo>
                    <a:cubicBezTo>
                      <a:pt x="1597" y="298"/>
                      <a:pt x="1595" y="301"/>
                      <a:pt x="1594" y="304"/>
                    </a:cubicBezTo>
                    <a:cubicBezTo>
                      <a:pt x="1591" y="309"/>
                      <a:pt x="1588" y="315"/>
                      <a:pt x="1585" y="320"/>
                    </a:cubicBezTo>
                    <a:cubicBezTo>
                      <a:pt x="1585" y="321"/>
                      <a:pt x="1584" y="321"/>
                      <a:pt x="1584" y="322"/>
                    </a:cubicBezTo>
                    <a:cubicBezTo>
                      <a:pt x="1577" y="334"/>
                      <a:pt x="1569" y="347"/>
                      <a:pt x="1561" y="359"/>
                    </a:cubicBezTo>
                    <a:cubicBezTo>
                      <a:pt x="1560" y="359"/>
                      <a:pt x="1560" y="360"/>
                      <a:pt x="1560" y="360"/>
                    </a:cubicBezTo>
                    <a:cubicBezTo>
                      <a:pt x="1556" y="366"/>
                      <a:pt x="1552" y="372"/>
                      <a:pt x="1548" y="377"/>
                    </a:cubicBezTo>
                    <a:cubicBezTo>
                      <a:pt x="1547" y="378"/>
                      <a:pt x="1546" y="379"/>
                      <a:pt x="1546" y="380"/>
                    </a:cubicBezTo>
                    <a:cubicBezTo>
                      <a:pt x="1542" y="386"/>
                      <a:pt x="1537" y="391"/>
                      <a:pt x="1533" y="396"/>
                    </a:cubicBezTo>
                    <a:cubicBezTo>
                      <a:pt x="1533" y="397"/>
                      <a:pt x="1532" y="398"/>
                      <a:pt x="1531" y="399"/>
                    </a:cubicBezTo>
                    <a:cubicBezTo>
                      <a:pt x="1527" y="405"/>
                      <a:pt x="1523" y="410"/>
                      <a:pt x="1518" y="415"/>
                    </a:cubicBezTo>
                    <a:cubicBezTo>
                      <a:pt x="1518" y="416"/>
                      <a:pt x="1517" y="417"/>
                      <a:pt x="1516" y="418"/>
                    </a:cubicBezTo>
                    <a:cubicBezTo>
                      <a:pt x="1512" y="423"/>
                      <a:pt x="1507" y="429"/>
                      <a:pt x="1502" y="434"/>
                    </a:cubicBezTo>
                    <a:cubicBezTo>
                      <a:pt x="1502" y="434"/>
                      <a:pt x="1502" y="435"/>
                      <a:pt x="1501" y="435"/>
                    </a:cubicBezTo>
                    <a:cubicBezTo>
                      <a:pt x="1496" y="440"/>
                      <a:pt x="1491" y="446"/>
                      <a:pt x="1486" y="451"/>
                    </a:cubicBezTo>
                    <a:cubicBezTo>
                      <a:pt x="1486" y="452"/>
                      <a:pt x="1486" y="452"/>
                      <a:pt x="1485" y="452"/>
                    </a:cubicBezTo>
                    <a:cubicBezTo>
                      <a:pt x="1480" y="458"/>
                      <a:pt x="1475" y="463"/>
                      <a:pt x="1470" y="468"/>
                    </a:cubicBezTo>
                    <a:cubicBezTo>
                      <a:pt x="1469" y="469"/>
                      <a:pt x="1468" y="470"/>
                      <a:pt x="1468" y="470"/>
                    </a:cubicBezTo>
                    <a:cubicBezTo>
                      <a:pt x="1463" y="475"/>
                      <a:pt x="1457" y="480"/>
                      <a:pt x="1452" y="485"/>
                    </a:cubicBezTo>
                    <a:cubicBezTo>
                      <a:pt x="1451" y="486"/>
                      <a:pt x="1450" y="487"/>
                      <a:pt x="1450" y="488"/>
                    </a:cubicBezTo>
                    <a:cubicBezTo>
                      <a:pt x="1444" y="492"/>
                      <a:pt x="1439" y="497"/>
                      <a:pt x="1433" y="502"/>
                    </a:cubicBezTo>
                    <a:cubicBezTo>
                      <a:pt x="1433" y="503"/>
                      <a:pt x="1432" y="503"/>
                      <a:pt x="1431" y="504"/>
                    </a:cubicBezTo>
                    <a:cubicBezTo>
                      <a:pt x="1425" y="509"/>
                      <a:pt x="1420" y="514"/>
                      <a:pt x="1414" y="519"/>
                    </a:cubicBezTo>
                    <a:cubicBezTo>
                      <a:pt x="1413" y="519"/>
                      <a:pt x="1413" y="519"/>
                      <a:pt x="1412" y="520"/>
                    </a:cubicBezTo>
                    <a:cubicBezTo>
                      <a:pt x="1406" y="525"/>
                      <a:pt x="1400" y="529"/>
                      <a:pt x="1394" y="534"/>
                    </a:cubicBezTo>
                    <a:cubicBezTo>
                      <a:pt x="1394" y="534"/>
                      <a:pt x="1394" y="534"/>
                      <a:pt x="1393" y="535"/>
                    </a:cubicBezTo>
                    <a:cubicBezTo>
                      <a:pt x="1387" y="539"/>
                      <a:pt x="1381" y="544"/>
                      <a:pt x="1375" y="548"/>
                    </a:cubicBezTo>
                    <a:cubicBezTo>
                      <a:pt x="1374" y="549"/>
                      <a:pt x="1373" y="550"/>
                      <a:pt x="1372" y="550"/>
                    </a:cubicBezTo>
                    <a:cubicBezTo>
                      <a:pt x="1366" y="555"/>
                      <a:pt x="1360" y="559"/>
                      <a:pt x="1353" y="563"/>
                    </a:cubicBezTo>
                    <a:cubicBezTo>
                      <a:pt x="1352" y="564"/>
                      <a:pt x="1351" y="565"/>
                      <a:pt x="1350" y="565"/>
                    </a:cubicBezTo>
                    <a:cubicBezTo>
                      <a:pt x="1344" y="569"/>
                      <a:pt x="1338" y="573"/>
                      <a:pt x="1331" y="578"/>
                    </a:cubicBezTo>
                    <a:cubicBezTo>
                      <a:pt x="1330" y="578"/>
                      <a:pt x="1329" y="579"/>
                      <a:pt x="1328" y="580"/>
                    </a:cubicBezTo>
                    <a:cubicBezTo>
                      <a:pt x="1322" y="584"/>
                      <a:pt x="1315" y="588"/>
                      <a:pt x="1308" y="592"/>
                    </a:cubicBezTo>
                    <a:cubicBezTo>
                      <a:pt x="1307" y="592"/>
                      <a:pt x="1307" y="592"/>
                      <a:pt x="1306" y="593"/>
                    </a:cubicBezTo>
                    <a:cubicBezTo>
                      <a:pt x="1299" y="597"/>
                      <a:pt x="1291" y="601"/>
                      <a:pt x="1284" y="605"/>
                    </a:cubicBezTo>
                    <a:cubicBezTo>
                      <a:pt x="894" y="817"/>
                      <a:pt x="378" y="718"/>
                      <a:pt x="130" y="385"/>
                    </a:cubicBezTo>
                    <a:cubicBezTo>
                      <a:pt x="42" y="266"/>
                      <a:pt x="0" y="134"/>
                      <a:pt x="0" y="3"/>
                    </a:cubicBezTo>
                    <a:cubicBezTo>
                      <a:pt x="0" y="79"/>
                      <a:pt x="0" y="155"/>
                      <a:pt x="0" y="231"/>
                    </a:cubicBezTo>
                    <a:cubicBezTo>
                      <a:pt x="0" y="362"/>
                      <a:pt x="42" y="494"/>
                      <a:pt x="130" y="613"/>
                    </a:cubicBezTo>
                    <a:cubicBezTo>
                      <a:pt x="378" y="946"/>
                      <a:pt x="894" y="1044"/>
                      <a:pt x="1284" y="833"/>
                    </a:cubicBezTo>
                    <a:cubicBezTo>
                      <a:pt x="1292" y="829"/>
                      <a:pt x="1299" y="825"/>
                      <a:pt x="1306" y="821"/>
                    </a:cubicBezTo>
                    <a:cubicBezTo>
                      <a:pt x="1307" y="820"/>
                      <a:pt x="1308" y="820"/>
                      <a:pt x="1308" y="819"/>
                    </a:cubicBezTo>
                    <a:cubicBezTo>
                      <a:pt x="1315" y="815"/>
                      <a:pt x="1322" y="811"/>
                      <a:pt x="1328" y="807"/>
                    </a:cubicBezTo>
                    <a:cubicBezTo>
                      <a:pt x="1329" y="807"/>
                      <a:pt x="1330" y="806"/>
                      <a:pt x="1331" y="805"/>
                    </a:cubicBezTo>
                    <a:cubicBezTo>
                      <a:pt x="1338" y="801"/>
                      <a:pt x="1344" y="797"/>
                      <a:pt x="1350" y="793"/>
                    </a:cubicBezTo>
                    <a:cubicBezTo>
                      <a:pt x="1352" y="792"/>
                      <a:pt x="1353" y="792"/>
                      <a:pt x="1354" y="791"/>
                    </a:cubicBezTo>
                    <a:cubicBezTo>
                      <a:pt x="1360" y="787"/>
                      <a:pt x="1366" y="782"/>
                      <a:pt x="1372" y="778"/>
                    </a:cubicBezTo>
                    <a:cubicBezTo>
                      <a:pt x="1373" y="778"/>
                      <a:pt x="1374" y="777"/>
                      <a:pt x="1375" y="776"/>
                    </a:cubicBezTo>
                    <a:cubicBezTo>
                      <a:pt x="1381" y="772"/>
                      <a:pt x="1387" y="767"/>
                      <a:pt x="1393" y="763"/>
                    </a:cubicBezTo>
                    <a:cubicBezTo>
                      <a:pt x="1394" y="762"/>
                      <a:pt x="1394" y="762"/>
                      <a:pt x="1394" y="762"/>
                    </a:cubicBezTo>
                    <a:cubicBezTo>
                      <a:pt x="1400" y="757"/>
                      <a:pt x="1406" y="752"/>
                      <a:pt x="1412" y="748"/>
                    </a:cubicBezTo>
                    <a:cubicBezTo>
                      <a:pt x="1413" y="747"/>
                      <a:pt x="1413" y="747"/>
                      <a:pt x="1414" y="746"/>
                    </a:cubicBezTo>
                    <a:cubicBezTo>
                      <a:pt x="1420" y="742"/>
                      <a:pt x="1425" y="737"/>
                      <a:pt x="1431" y="732"/>
                    </a:cubicBezTo>
                    <a:cubicBezTo>
                      <a:pt x="1432" y="731"/>
                      <a:pt x="1433" y="731"/>
                      <a:pt x="1434" y="730"/>
                    </a:cubicBezTo>
                    <a:cubicBezTo>
                      <a:pt x="1439" y="725"/>
                      <a:pt x="1444" y="720"/>
                      <a:pt x="1450" y="715"/>
                    </a:cubicBezTo>
                    <a:cubicBezTo>
                      <a:pt x="1451" y="715"/>
                      <a:pt x="1451" y="714"/>
                      <a:pt x="1452" y="713"/>
                    </a:cubicBezTo>
                    <a:cubicBezTo>
                      <a:pt x="1458" y="708"/>
                      <a:pt x="1463" y="703"/>
                      <a:pt x="1468" y="698"/>
                    </a:cubicBezTo>
                    <a:cubicBezTo>
                      <a:pt x="1469" y="697"/>
                      <a:pt x="1469" y="697"/>
                      <a:pt x="1470" y="696"/>
                    </a:cubicBezTo>
                    <a:cubicBezTo>
                      <a:pt x="1475" y="691"/>
                      <a:pt x="1480" y="686"/>
                      <a:pt x="1485" y="680"/>
                    </a:cubicBezTo>
                    <a:cubicBezTo>
                      <a:pt x="1486" y="680"/>
                      <a:pt x="1486" y="679"/>
                      <a:pt x="1487" y="679"/>
                    </a:cubicBezTo>
                    <a:cubicBezTo>
                      <a:pt x="1492" y="674"/>
                      <a:pt x="1497" y="668"/>
                      <a:pt x="1502" y="663"/>
                    </a:cubicBezTo>
                    <a:close/>
                  </a:path>
                </a:pathLst>
              </a:custGeom>
              <a:gradFill>
                <a:gsLst>
                  <a:gs pos="100000">
                    <a:srgbClr val="FFBE00"/>
                  </a:gs>
                  <a:gs pos="0">
                    <a:srgbClr val="EB7D1E"/>
                  </a:gs>
                </a:gsLst>
                <a:lin ang="21594000" scaled="0"/>
              </a:gradFill>
              <a:ln w="381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itchFamily="34" charset="0"/>
                  <a:ea typeface="宋体" panose="02010600030101010101" pitchFamily="2" charset="-122"/>
                  <a:cs typeface="Arial" pitchFamily="34" charset="0"/>
                </a:endParaRPr>
              </a:p>
            </p:txBody>
          </p:sp>
          <p:sp>
            <p:nvSpPr>
              <p:cNvPr id="38" name="Freeform 8"/>
              <p:cNvSpPr/>
              <p:nvPr/>
            </p:nvSpPr>
            <p:spPr bwMode="auto">
              <a:xfrm>
                <a:off x="1115616" y="-968375"/>
                <a:ext cx="7161291" cy="6111875"/>
              </a:xfrm>
              <a:custGeom>
                <a:avLst/>
                <a:gdLst>
                  <a:gd name="T0" fmla="*/ 247 w 1906"/>
                  <a:gd name="T1" fmla="*/ 1198 h 1630"/>
                  <a:gd name="T2" fmla="*/ 505 w 1906"/>
                  <a:gd name="T3" fmla="*/ 212 h 1630"/>
                  <a:gd name="T4" fmla="*/ 1659 w 1906"/>
                  <a:gd name="T5" fmla="*/ 432 h 1630"/>
                  <a:gd name="T6" fmla="*/ 1401 w 1906"/>
                  <a:gd name="T7" fmla="*/ 1419 h 1630"/>
                  <a:gd name="T8" fmla="*/ 247 w 1906"/>
                  <a:gd name="T9" fmla="*/ 1198 h 1630"/>
                </a:gdLst>
                <a:ahLst/>
                <a:cxnLst>
                  <a:cxn ang="0">
                    <a:pos x="T0" y="T1"/>
                  </a:cxn>
                  <a:cxn ang="0">
                    <a:pos x="T2" y="T3"/>
                  </a:cxn>
                  <a:cxn ang="0">
                    <a:pos x="T4" y="T5"/>
                  </a:cxn>
                  <a:cxn ang="0">
                    <a:pos x="T6" y="T7"/>
                  </a:cxn>
                  <a:cxn ang="0">
                    <a:pos x="T8" y="T9"/>
                  </a:cxn>
                </a:cxnLst>
                <a:rect l="0" t="0" r="r" b="b"/>
                <a:pathLst>
                  <a:path w="1906" h="1630">
                    <a:moveTo>
                      <a:pt x="247" y="1198"/>
                    </a:moveTo>
                    <a:cubicBezTo>
                      <a:pt x="0" y="865"/>
                      <a:pt x="115" y="423"/>
                      <a:pt x="505" y="212"/>
                    </a:cubicBezTo>
                    <a:cubicBezTo>
                      <a:pt x="895" y="0"/>
                      <a:pt x="1412" y="99"/>
                      <a:pt x="1659" y="432"/>
                    </a:cubicBezTo>
                    <a:cubicBezTo>
                      <a:pt x="1906" y="765"/>
                      <a:pt x="1791" y="1207"/>
                      <a:pt x="1401" y="1419"/>
                    </a:cubicBezTo>
                    <a:cubicBezTo>
                      <a:pt x="1011" y="1630"/>
                      <a:pt x="494" y="1532"/>
                      <a:pt x="247" y="1198"/>
                    </a:cubicBezTo>
                    <a:close/>
                  </a:path>
                </a:pathLst>
              </a:custGeom>
              <a:gradFill>
                <a:gsLst>
                  <a:gs pos="0">
                    <a:srgbClr val="FFBE00"/>
                  </a:gs>
                  <a:gs pos="75000">
                    <a:srgbClr val="EB7D1E"/>
                  </a:gs>
                </a:gsLst>
                <a:lin ang="21594000" scaled="0"/>
              </a:gradFill>
              <a:ln w="381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itchFamily="34" charset="0"/>
                  <a:ea typeface="宋体" panose="02010600030101010101" pitchFamily="2" charset="-122"/>
                  <a:cs typeface="Arial" pitchFamily="34" charset="0"/>
                </a:endParaRPr>
              </a:p>
            </p:txBody>
          </p:sp>
        </p:grpSp>
        <p:sp>
          <p:nvSpPr>
            <p:cNvPr id="13" name="平行四边形 12"/>
            <p:cNvSpPr/>
            <p:nvPr/>
          </p:nvSpPr>
          <p:spPr bwMode="auto">
            <a:xfrm>
              <a:off x="1115616" y="4970077"/>
              <a:ext cx="2111816" cy="454829"/>
            </a:xfrm>
            <a:prstGeom prst="parallelogram">
              <a:avLst>
                <a:gd name="adj" fmla="val 73448"/>
              </a:avLst>
            </a:prstGeom>
            <a:solidFill>
              <a:srgbClr val="0073C4">
                <a:alpha val="46000"/>
              </a:srgbClr>
            </a:solidFill>
            <a:ln w="12700" cap="flat" cmpd="sng" algn="ctr">
              <a:solidFill>
                <a:sysClr val="window" lastClr="FFFFFF">
                  <a:lumMod val="95000"/>
                </a:sys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itchFamily="34" charset="0"/>
                <a:ea typeface="宋体" panose="02010600030101010101" pitchFamily="2" charset="-122"/>
                <a:cs typeface="Arial" pitchFamily="34" charset="0"/>
              </a:endParaRPr>
            </a:p>
          </p:txBody>
        </p:sp>
        <p:grpSp>
          <p:nvGrpSpPr>
            <p:cNvPr id="14" name="组合 114"/>
            <p:cNvGrpSpPr/>
            <p:nvPr/>
          </p:nvGrpSpPr>
          <p:grpSpPr>
            <a:xfrm>
              <a:off x="462501" y="4233759"/>
              <a:ext cx="2092758" cy="1432862"/>
              <a:chOff x="1115616" y="-968375"/>
              <a:chExt cx="7161288" cy="6913582"/>
            </a:xfrm>
          </p:grpSpPr>
          <p:sp>
            <p:nvSpPr>
              <p:cNvPr id="35" name="Freeform 7"/>
              <p:cNvSpPr/>
              <p:nvPr/>
            </p:nvSpPr>
            <p:spPr bwMode="auto">
              <a:xfrm>
                <a:off x="1552179" y="2030434"/>
                <a:ext cx="6273798" cy="3914773"/>
              </a:xfrm>
              <a:custGeom>
                <a:avLst/>
                <a:gdLst>
                  <a:gd name="T0" fmla="*/ 1516 w 1673"/>
                  <a:gd name="T1" fmla="*/ 645 h 1044"/>
                  <a:gd name="T2" fmla="*/ 1534 w 1673"/>
                  <a:gd name="T3" fmla="*/ 624 h 1044"/>
                  <a:gd name="T4" fmla="*/ 1560 w 1673"/>
                  <a:gd name="T5" fmla="*/ 588 h 1044"/>
                  <a:gd name="T6" fmla="*/ 1573 w 1673"/>
                  <a:gd name="T7" fmla="*/ 568 h 1044"/>
                  <a:gd name="T8" fmla="*/ 1592 w 1673"/>
                  <a:gd name="T9" fmla="*/ 535 h 1044"/>
                  <a:gd name="T10" fmla="*/ 1604 w 1673"/>
                  <a:gd name="T11" fmla="*/ 512 h 1044"/>
                  <a:gd name="T12" fmla="*/ 1618 w 1673"/>
                  <a:gd name="T13" fmla="*/ 484 h 1044"/>
                  <a:gd name="T14" fmla="*/ 1631 w 1673"/>
                  <a:gd name="T15" fmla="*/ 452 h 1044"/>
                  <a:gd name="T16" fmla="*/ 1641 w 1673"/>
                  <a:gd name="T17" fmla="*/ 424 h 1044"/>
                  <a:gd name="T18" fmla="*/ 1653 w 1673"/>
                  <a:gd name="T19" fmla="*/ 384 h 1044"/>
                  <a:gd name="T20" fmla="*/ 1660 w 1673"/>
                  <a:gd name="T21" fmla="*/ 355 h 1044"/>
                  <a:gd name="T22" fmla="*/ 1666 w 1673"/>
                  <a:gd name="T23" fmla="*/ 321 h 1044"/>
                  <a:gd name="T24" fmla="*/ 1669 w 1673"/>
                  <a:gd name="T25" fmla="*/ 291 h 1044"/>
                  <a:gd name="T26" fmla="*/ 1672 w 1673"/>
                  <a:gd name="T27" fmla="*/ 256 h 1044"/>
                  <a:gd name="T28" fmla="*/ 1672 w 1673"/>
                  <a:gd name="T29" fmla="*/ 0 h 1044"/>
                  <a:gd name="T30" fmla="*/ 1671 w 1673"/>
                  <a:gd name="T31" fmla="*/ 43 h 1044"/>
                  <a:gd name="T32" fmla="*/ 1668 w 1673"/>
                  <a:gd name="T33" fmla="*/ 72 h 1044"/>
                  <a:gd name="T34" fmla="*/ 1663 w 1673"/>
                  <a:gd name="T35" fmla="*/ 106 h 1044"/>
                  <a:gd name="T36" fmla="*/ 1658 w 1673"/>
                  <a:gd name="T37" fmla="*/ 135 h 1044"/>
                  <a:gd name="T38" fmla="*/ 1648 w 1673"/>
                  <a:gd name="T39" fmla="*/ 171 h 1044"/>
                  <a:gd name="T40" fmla="*/ 1639 w 1673"/>
                  <a:gd name="T41" fmla="*/ 200 h 1044"/>
                  <a:gd name="T42" fmla="*/ 1626 w 1673"/>
                  <a:gd name="T43" fmla="*/ 237 h 1044"/>
                  <a:gd name="T44" fmla="*/ 1614 w 1673"/>
                  <a:gd name="T45" fmla="*/ 264 h 1044"/>
                  <a:gd name="T46" fmla="*/ 1598 w 1673"/>
                  <a:gd name="T47" fmla="*/ 296 h 1044"/>
                  <a:gd name="T48" fmla="*/ 1584 w 1673"/>
                  <a:gd name="T49" fmla="*/ 322 h 1044"/>
                  <a:gd name="T50" fmla="*/ 1548 w 1673"/>
                  <a:gd name="T51" fmla="*/ 377 h 1044"/>
                  <a:gd name="T52" fmla="*/ 1531 w 1673"/>
                  <a:gd name="T53" fmla="*/ 399 h 1044"/>
                  <a:gd name="T54" fmla="*/ 1502 w 1673"/>
                  <a:gd name="T55" fmla="*/ 434 h 1044"/>
                  <a:gd name="T56" fmla="*/ 1485 w 1673"/>
                  <a:gd name="T57" fmla="*/ 452 h 1044"/>
                  <a:gd name="T58" fmla="*/ 1452 w 1673"/>
                  <a:gd name="T59" fmla="*/ 485 h 1044"/>
                  <a:gd name="T60" fmla="*/ 1431 w 1673"/>
                  <a:gd name="T61" fmla="*/ 504 h 1044"/>
                  <a:gd name="T62" fmla="*/ 1394 w 1673"/>
                  <a:gd name="T63" fmla="*/ 534 h 1044"/>
                  <a:gd name="T64" fmla="*/ 1372 w 1673"/>
                  <a:gd name="T65" fmla="*/ 550 h 1044"/>
                  <a:gd name="T66" fmla="*/ 1331 w 1673"/>
                  <a:gd name="T67" fmla="*/ 578 h 1044"/>
                  <a:gd name="T68" fmla="*/ 1306 w 1673"/>
                  <a:gd name="T69" fmla="*/ 593 h 1044"/>
                  <a:gd name="T70" fmla="*/ 0 w 1673"/>
                  <a:gd name="T71" fmla="*/ 3 h 1044"/>
                  <a:gd name="T72" fmla="*/ 1284 w 1673"/>
                  <a:gd name="T73" fmla="*/ 833 h 1044"/>
                  <a:gd name="T74" fmla="*/ 1328 w 1673"/>
                  <a:gd name="T75" fmla="*/ 807 h 1044"/>
                  <a:gd name="T76" fmla="*/ 1354 w 1673"/>
                  <a:gd name="T77" fmla="*/ 791 h 1044"/>
                  <a:gd name="T78" fmla="*/ 1393 w 1673"/>
                  <a:gd name="T79" fmla="*/ 763 h 1044"/>
                  <a:gd name="T80" fmla="*/ 1414 w 1673"/>
                  <a:gd name="T81" fmla="*/ 746 h 1044"/>
                  <a:gd name="T82" fmla="*/ 1450 w 1673"/>
                  <a:gd name="T83" fmla="*/ 715 h 1044"/>
                  <a:gd name="T84" fmla="*/ 1470 w 1673"/>
                  <a:gd name="T85" fmla="*/ 696 h 1044"/>
                  <a:gd name="T86" fmla="*/ 1502 w 1673"/>
                  <a:gd name="T87" fmla="*/ 663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73" h="1044">
                    <a:moveTo>
                      <a:pt x="1502" y="663"/>
                    </a:moveTo>
                    <a:cubicBezTo>
                      <a:pt x="1502" y="663"/>
                      <a:pt x="1502" y="662"/>
                      <a:pt x="1502" y="662"/>
                    </a:cubicBezTo>
                    <a:cubicBezTo>
                      <a:pt x="1507" y="657"/>
                      <a:pt x="1512" y="651"/>
                      <a:pt x="1516" y="645"/>
                    </a:cubicBezTo>
                    <a:cubicBezTo>
                      <a:pt x="1517" y="645"/>
                      <a:pt x="1518" y="644"/>
                      <a:pt x="1518" y="643"/>
                    </a:cubicBezTo>
                    <a:cubicBezTo>
                      <a:pt x="1523" y="638"/>
                      <a:pt x="1527" y="633"/>
                      <a:pt x="1531" y="627"/>
                    </a:cubicBezTo>
                    <a:cubicBezTo>
                      <a:pt x="1532" y="626"/>
                      <a:pt x="1533" y="625"/>
                      <a:pt x="1534" y="624"/>
                    </a:cubicBezTo>
                    <a:cubicBezTo>
                      <a:pt x="1538" y="619"/>
                      <a:pt x="1542" y="613"/>
                      <a:pt x="1546" y="608"/>
                    </a:cubicBezTo>
                    <a:cubicBezTo>
                      <a:pt x="1546" y="607"/>
                      <a:pt x="1547" y="606"/>
                      <a:pt x="1548" y="605"/>
                    </a:cubicBezTo>
                    <a:cubicBezTo>
                      <a:pt x="1552" y="600"/>
                      <a:pt x="1556" y="594"/>
                      <a:pt x="1560" y="588"/>
                    </a:cubicBezTo>
                    <a:cubicBezTo>
                      <a:pt x="1560" y="588"/>
                      <a:pt x="1561" y="587"/>
                      <a:pt x="1561" y="586"/>
                    </a:cubicBezTo>
                    <a:cubicBezTo>
                      <a:pt x="1565" y="580"/>
                      <a:pt x="1569" y="575"/>
                      <a:pt x="1572" y="569"/>
                    </a:cubicBezTo>
                    <a:cubicBezTo>
                      <a:pt x="1573" y="568"/>
                      <a:pt x="1573" y="568"/>
                      <a:pt x="1573" y="568"/>
                    </a:cubicBezTo>
                    <a:cubicBezTo>
                      <a:pt x="1577" y="562"/>
                      <a:pt x="1580" y="556"/>
                      <a:pt x="1584" y="550"/>
                    </a:cubicBezTo>
                    <a:cubicBezTo>
                      <a:pt x="1584" y="549"/>
                      <a:pt x="1585" y="548"/>
                      <a:pt x="1585" y="548"/>
                    </a:cubicBezTo>
                    <a:cubicBezTo>
                      <a:pt x="1588" y="543"/>
                      <a:pt x="1590" y="539"/>
                      <a:pt x="1592" y="535"/>
                    </a:cubicBezTo>
                    <a:cubicBezTo>
                      <a:pt x="1593" y="534"/>
                      <a:pt x="1593" y="533"/>
                      <a:pt x="1594" y="532"/>
                    </a:cubicBezTo>
                    <a:cubicBezTo>
                      <a:pt x="1596" y="529"/>
                      <a:pt x="1597" y="526"/>
                      <a:pt x="1599" y="523"/>
                    </a:cubicBezTo>
                    <a:cubicBezTo>
                      <a:pt x="1600" y="520"/>
                      <a:pt x="1602" y="516"/>
                      <a:pt x="1604" y="512"/>
                    </a:cubicBezTo>
                    <a:cubicBezTo>
                      <a:pt x="1606" y="509"/>
                      <a:pt x="1607" y="507"/>
                      <a:pt x="1608" y="504"/>
                    </a:cubicBezTo>
                    <a:cubicBezTo>
                      <a:pt x="1610" y="500"/>
                      <a:pt x="1612" y="496"/>
                      <a:pt x="1614" y="493"/>
                    </a:cubicBezTo>
                    <a:cubicBezTo>
                      <a:pt x="1615" y="490"/>
                      <a:pt x="1616" y="487"/>
                      <a:pt x="1618" y="484"/>
                    </a:cubicBezTo>
                    <a:cubicBezTo>
                      <a:pt x="1619" y="480"/>
                      <a:pt x="1621" y="476"/>
                      <a:pt x="1623" y="473"/>
                    </a:cubicBezTo>
                    <a:cubicBezTo>
                      <a:pt x="1624" y="470"/>
                      <a:pt x="1625" y="467"/>
                      <a:pt x="1626" y="464"/>
                    </a:cubicBezTo>
                    <a:cubicBezTo>
                      <a:pt x="1628" y="460"/>
                      <a:pt x="1629" y="456"/>
                      <a:pt x="1631" y="452"/>
                    </a:cubicBezTo>
                    <a:cubicBezTo>
                      <a:pt x="1632" y="449"/>
                      <a:pt x="1633" y="447"/>
                      <a:pt x="1634" y="444"/>
                    </a:cubicBezTo>
                    <a:cubicBezTo>
                      <a:pt x="1636" y="439"/>
                      <a:pt x="1638" y="434"/>
                      <a:pt x="1639" y="429"/>
                    </a:cubicBezTo>
                    <a:cubicBezTo>
                      <a:pt x="1640" y="427"/>
                      <a:pt x="1640" y="426"/>
                      <a:pt x="1641" y="424"/>
                    </a:cubicBezTo>
                    <a:cubicBezTo>
                      <a:pt x="1643" y="418"/>
                      <a:pt x="1645" y="411"/>
                      <a:pt x="1647" y="404"/>
                    </a:cubicBezTo>
                    <a:cubicBezTo>
                      <a:pt x="1648" y="402"/>
                      <a:pt x="1648" y="400"/>
                      <a:pt x="1649" y="398"/>
                    </a:cubicBezTo>
                    <a:cubicBezTo>
                      <a:pt x="1650" y="394"/>
                      <a:pt x="1651" y="389"/>
                      <a:pt x="1653" y="384"/>
                    </a:cubicBezTo>
                    <a:cubicBezTo>
                      <a:pt x="1653" y="381"/>
                      <a:pt x="1654" y="378"/>
                      <a:pt x="1655" y="376"/>
                    </a:cubicBezTo>
                    <a:cubicBezTo>
                      <a:pt x="1656" y="372"/>
                      <a:pt x="1657" y="367"/>
                      <a:pt x="1658" y="363"/>
                    </a:cubicBezTo>
                    <a:cubicBezTo>
                      <a:pt x="1658" y="360"/>
                      <a:pt x="1659" y="357"/>
                      <a:pt x="1660" y="355"/>
                    </a:cubicBezTo>
                    <a:cubicBezTo>
                      <a:pt x="1660" y="350"/>
                      <a:pt x="1661" y="346"/>
                      <a:pt x="1662" y="342"/>
                    </a:cubicBezTo>
                    <a:cubicBezTo>
                      <a:pt x="1663" y="339"/>
                      <a:pt x="1663" y="336"/>
                      <a:pt x="1664" y="334"/>
                    </a:cubicBezTo>
                    <a:cubicBezTo>
                      <a:pt x="1664" y="329"/>
                      <a:pt x="1665" y="325"/>
                      <a:pt x="1666" y="321"/>
                    </a:cubicBezTo>
                    <a:cubicBezTo>
                      <a:pt x="1666" y="318"/>
                      <a:pt x="1666" y="315"/>
                      <a:pt x="1667" y="312"/>
                    </a:cubicBezTo>
                    <a:cubicBezTo>
                      <a:pt x="1667" y="308"/>
                      <a:pt x="1668" y="304"/>
                      <a:pt x="1668" y="300"/>
                    </a:cubicBezTo>
                    <a:cubicBezTo>
                      <a:pt x="1669" y="297"/>
                      <a:pt x="1669" y="294"/>
                      <a:pt x="1669" y="291"/>
                    </a:cubicBezTo>
                    <a:cubicBezTo>
                      <a:pt x="1670" y="287"/>
                      <a:pt x="1670" y="283"/>
                      <a:pt x="1671" y="278"/>
                    </a:cubicBezTo>
                    <a:cubicBezTo>
                      <a:pt x="1671" y="276"/>
                      <a:pt x="1671" y="273"/>
                      <a:pt x="1671" y="270"/>
                    </a:cubicBezTo>
                    <a:cubicBezTo>
                      <a:pt x="1671" y="266"/>
                      <a:pt x="1672" y="261"/>
                      <a:pt x="1672" y="256"/>
                    </a:cubicBezTo>
                    <a:cubicBezTo>
                      <a:pt x="1672" y="254"/>
                      <a:pt x="1672" y="252"/>
                      <a:pt x="1672" y="249"/>
                    </a:cubicBezTo>
                    <a:cubicBezTo>
                      <a:pt x="1672" y="242"/>
                      <a:pt x="1673" y="235"/>
                      <a:pt x="1673" y="228"/>
                    </a:cubicBezTo>
                    <a:cubicBezTo>
                      <a:pt x="1673" y="152"/>
                      <a:pt x="1673" y="76"/>
                      <a:pt x="1672" y="0"/>
                    </a:cubicBezTo>
                    <a:cubicBezTo>
                      <a:pt x="1672" y="7"/>
                      <a:pt x="1672" y="14"/>
                      <a:pt x="1672" y="21"/>
                    </a:cubicBezTo>
                    <a:cubicBezTo>
                      <a:pt x="1672" y="24"/>
                      <a:pt x="1672" y="26"/>
                      <a:pt x="1672" y="28"/>
                    </a:cubicBezTo>
                    <a:cubicBezTo>
                      <a:pt x="1672" y="33"/>
                      <a:pt x="1671" y="38"/>
                      <a:pt x="1671" y="43"/>
                    </a:cubicBezTo>
                    <a:cubicBezTo>
                      <a:pt x="1671" y="45"/>
                      <a:pt x="1671" y="48"/>
                      <a:pt x="1670" y="51"/>
                    </a:cubicBezTo>
                    <a:cubicBezTo>
                      <a:pt x="1670" y="55"/>
                      <a:pt x="1670" y="59"/>
                      <a:pt x="1669" y="64"/>
                    </a:cubicBezTo>
                    <a:cubicBezTo>
                      <a:pt x="1669" y="66"/>
                      <a:pt x="1669" y="69"/>
                      <a:pt x="1668" y="72"/>
                    </a:cubicBezTo>
                    <a:cubicBezTo>
                      <a:pt x="1668" y="76"/>
                      <a:pt x="1667" y="80"/>
                      <a:pt x="1667" y="85"/>
                    </a:cubicBezTo>
                    <a:cubicBezTo>
                      <a:pt x="1666" y="88"/>
                      <a:pt x="1666" y="90"/>
                      <a:pt x="1665" y="93"/>
                    </a:cubicBezTo>
                    <a:cubicBezTo>
                      <a:pt x="1665" y="97"/>
                      <a:pt x="1664" y="102"/>
                      <a:pt x="1663" y="106"/>
                    </a:cubicBezTo>
                    <a:cubicBezTo>
                      <a:pt x="1663" y="109"/>
                      <a:pt x="1662" y="111"/>
                      <a:pt x="1662" y="114"/>
                    </a:cubicBezTo>
                    <a:cubicBezTo>
                      <a:pt x="1661" y="118"/>
                      <a:pt x="1660" y="123"/>
                      <a:pt x="1659" y="127"/>
                    </a:cubicBezTo>
                    <a:cubicBezTo>
                      <a:pt x="1659" y="130"/>
                      <a:pt x="1658" y="132"/>
                      <a:pt x="1658" y="135"/>
                    </a:cubicBezTo>
                    <a:cubicBezTo>
                      <a:pt x="1657" y="139"/>
                      <a:pt x="1656" y="144"/>
                      <a:pt x="1654" y="148"/>
                    </a:cubicBezTo>
                    <a:cubicBezTo>
                      <a:pt x="1654" y="151"/>
                      <a:pt x="1653" y="153"/>
                      <a:pt x="1653" y="156"/>
                    </a:cubicBezTo>
                    <a:cubicBezTo>
                      <a:pt x="1651" y="161"/>
                      <a:pt x="1650" y="166"/>
                      <a:pt x="1648" y="171"/>
                    </a:cubicBezTo>
                    <a:cubicBezTo>
                      <a:pt x="1648" y="173"/>
                      <a:pt x="1648" y="174"/>
                      <a:pt x="1647" y="176"/>
                    </a:cubicBezTo>
                    <a:cubicBezTo>
                      <a:pt x="1645" y="183"/>
                      <a:pt x="1643" y="190"/>
                      <a:pt x="1641" y="197"/>
                    </a:cubicBezTo>
                    <a:cubicBezTo>
                      <a:pt x="1640" y="198"/>
                      <a:pt x="1640" y="199"/>
                      <a:pt x="1639" y="200"/>
                    </a:cubicBezTo>
                    <a:cubicBezTo>
                      <a:pt x="1637" y="206"/>
                      <a:pt x="1636" y="211"/>
                      <a:pt x="1634" y="217"/>
                    </a:cubicBezTo>
                    <a:cubicBezTo>
                      <a:pt x="1633" y="219"/>
                      <a:pt x="1632" y="221"/>
                      <a:pt x="1631" y="224"/>
                    </a:cubicBezTo>
                    <a:cubicBezTo>
                      <a:pt x="1629" y="228"/>
                      <a:pt x="1628" y="232"/>
                      <a:pt x="1626" y="237"/>
                    </a:cubicBezTo>
                    <a:cubicBezTo>
                      <a:pt x="1625" y="239"/>
                      <a:pt x="1624" y="242"/>
                      <a:pt x="1623" y="244"/>
                    </a:cubicBezTo>
                    <a:cubicBezTo>
                      <a:pt x="1621" y="248"/>
                      <a:pt x="1619" y="252"/>
                      <a:pt x="1617" y="257"/>
                    </a:cubicBezTo>
                    <a:cubicBezTo>
                      <a:pt x="1616" y="259"/>
                      <a:pt x="1615" y="262"/>
                      <a:pt x="1614" y="264"/>
                    </a:cubicBezTo>
                    <a:cubicBezTo>
                      <a:pt x="1612" y="268"/>
                      <a:pt x="1610" y="272"/>
                      <a:pt x="1608" y="276"/>
                    </a:cubicBezTo>
                    <a:cubicBezTo>
                      <a:pt x="1607" y="279"/>
                      <a:pt x="1606" y="282"/>
                      <a:pt x="1604" y="284"/>
                    </a:cubicBezTo>
                    <a:cubicBezTo>
                      <a:pt x="1602" y="288"/>
                      <a:pt x="1600" y="292"/>
                      <a:pt x="1598" y="296"/>
                    </a:cubicBezTo>
                    <a:cubicBezTo>
                      <a:pt x="1597" y="298"/>
                      <a:pt x="1595" y="301"/>
                      <a:pt x="1594" y="304"/>
                    </a:cubicBezTo>
                    <a:cubicBezTo>
                      <a:pt x="1591" y="309"/>
                      <a:pt x="1588" y="315"/>
                      <a:pt x="1585" y="320"/>
                    </a:cubicBezTo>
                    <a:cubicBezTo>
                      <a:pt x="1585" y="321"/>
                      <a:pt x="1584" y="321"/>
                      <a:pt x="1584" y="322"/>
                    </a:cubicBezTo>
                    <a:cubicBezTo>
                      <a:pt x="1577" y="334"/>
                      <a:pt x="1569" y="347"/>
                      <a:pt x="1561" y="359"/>
                    </a:cubicBezTo>
                    <a:cubicBezTo>
                      <a:pt x="1560" y="359"/>
                      <a:pt x="1560" y="360"/>
                      <a:pt x="1560" y="360"/>
                    </a:cubicBezTo>
                    <a:cubicBezTo>
                      <a:pt x="1556" y="366"/>
                      <a:pt x="1552" y="372"/>
                      <a:pt x="1548" y="377"/>
                    </a:cubicBezTo>
                    <a:cubicBezTo>
                      <a:pt x="1547" y="378"/>
                      <a:pt x="1546" y="379"/>
                      <a:pt x="1546" y="380"/>
                    </a:cubicBezTo>
                    <a:cubicBezTo>
                      <a:pt x="1542" y="386"/>
                      <a:pt x="1537" y="391"/>
                      <a:pt x="1533" y="396"/>
                    </a:cubicBezTo>
                    <a:cubicBezTo>
                      <a:pt x="1533" y="397"/>
                      <a:pt x="1532" y="398"/>
                      <a:pt x="1531" y="399"/>
                    </a:cubicBezTo>
                    <a:cubicBezTo>
                      <a:pt x="1527" y="405"/>
                      <a:pt x="1523" y="410"/>
                      <a:pt x="1518" y="415"/>
                    </a:cubicBezTo>
                    <a:cubicBezTo>
                      <a:pt x="1518" y="416"/>
                      <a:pt x="1517" y="417"/>
                      <a:pt x="1516" y="418"/>
                    </a:cubicBezTo>
                    <a:cubicBezTo>
                      <a:pt x="1512" y="423"/>
                      <a:pt x="1507" y="429"/>
                      <a:pt x="1502" y="434"/>
                    </a:cubicBezTo>
                    <a:cubicBezTo>
                      <a:pt x="1502" y="434"/>
                      <a:pt x="1502" y="435"/>
                      <a:pt x="1501" y="435"/>
                    </a:cubicBezTo>
                    <a:cubicBezTo>
                      <a:pt x="1496" y="440"/>
                      <a:pt x="1491" y="446"/>
                      <a:pt x="1486" y="451"/>
                    </a:cubicBezTo>
                    <a:cubicBezTo>
                      <a:pt x="1486" y="452"/>
                      <a:pt x="1486" y="452"/>
                      <a:pt x="1485" y="452"/>
                    </a:cubicBezTo>
                    <a:cubicBezTo>
                      <a:pt x="1480" y="458"/>
                      <a:pt x="1475" y="463"/>
                      <a:pt x="1470" y="468"/>
                    </a:cubicBezTo>
                    <a:cubicBezTo>
                      <a:pt x="1469" y="469"/>
                      <a:pt x="1468" y="470"/>
                      <a:pt x="1468" y="470"/>
                    </a:cubicBezTo>
                    <a:cubicBezTo>
                      <a:pt x="1463" y="475"/>
                      <a:pt x="1457" y="480"/>
                      <a:pt x="1452" y="485"/>
                    </a:cubicBezTo>
                    <a:cubicBezTo>
                      <a:pt x="1451" y="486"/>
                      <a:pt x="1450" y="487"/>
                      <a:pt x="1450" y="488"/>
                    </a:cubicBezTo>
                    <a:cubicBezTo>
                      <a:pt x="1444" y="492"/>
                      <a:pt x="1439" y="497"/>
                      <a:pt x="1433" y="502"/>
                    </a:cubicBezTo>
                    <a:cubicBezTo>
                      <a:pt x="1433" y="503"/>
                      <a:pt x="1432" y="503"/>
                      <a:pt x="1431" y="504"/>
                    </a:cubicBezTo>
                    <a:cubicBezTo>
                      <a:pt x="1425" y="509"/>
                      <a:pt x="1420" y="514"/>
                      <a:pt x="1414" y="519"/>
                    </a:cubicBezTo>
                    <a:cubicBezTo>
                      <a:pt x="1413" y="519"/>
                      <a:pt x="1413" y="519"/>
                      <a:pt x="1412" y="520"/>
                    </a:cubicBezTo>
                    <a:cubicBezTo>
                      <a:pt x="1406" y="525"/>
                      <a:pt x="1400" y="529"/>
                      <a:pt x="1394" y="534"/>
                    </a:cubicBezTo>
                    <a:cubicBezTo>
                      <a:pt x="1394" y="534"/>
                      <a:pt x="1394" y="534"/>
                      <a:pt x="1393" y="535"/>
                    </a:cubicBezTo>
                    <a:cubicBezTo>
                      <a:pt x="1387" y="539"/>
                      <a:pt x="1381" y="544"/>
                      <a:pt x="1375" y="548"/>
                    </a:cubicBezTo>
                    <a:cubicBezTo>
                      <a:pt x="1374" y="549"/>
                      <a:pt x="1373" y="550"/>
                      <a:pt x="1372" y="550"/>
                    </a:cubicBezTo>
                    <a:cubicBezTo>
                      <a:pt x="1366" y="555"/>
                      <a:pt x="1360" y="559"/>
                      <a:pt x="1353" y="563"/>
                    </a:cubicBezTo>
                    <a:cubicBezTo>
                      <a:pt x="1352" y="564"/>
                      <a:pt x="1351" y="565"/>
                      <a:pt x="1350" y="565"/>
                    </a:cubicBezTo>
                    <a:cubicBezTo>
                      <a:pt x="1344" y="569"/>
                      <a:pt x="1338" y="573"/>
                      <a:pt x="1331" y="578"/>
                    </a:cubicBezTo>
                    <a:cubicBezTo>
                      <a:pt x="1330" y="578"/>
                      <a:pt x="1329" y="579"/>
                      <a:pt x="1328" y="580"/>
                    </a:cubicBezTo>
                    <a:cubicBezTo>
                      <a:pt x="1322" y="584"/>
                      <a:pt x="1315" y="588"/>
                      <a:pt x="1308" y="592"/>
                    </a:cubicBezTo>
                    <a:cubicBezTo>
                      <a:pt x="1307" y="592"/>
                      <a:pt x="1307" y="592"/>
                      <a:pt x="1306" y="593"/>
                    </a:cubicBezTo>
                    <a:cubicBezTo>
                      <a:pt x="1299" y="597"/>
                      <a:pt x="1291" y="601"/>
                      <a:pt x="1284" y="605"/>
                    </a:cubicBezTo>
                    <a:cubicBezTo>
                      <a:pt x="894" y="817"/>
                      <a:pt x="378" y="718"/>
                      <a:pt x="130" y="385"/>
                    </a:cubicBezTo>
                    <a:cubicBezTo>
                      <a:pt x="42" y="266"/>
                      <a:pt x="0" y="134"/>
                      <a:pt x="0" y="3"/>
                    </a:cubicBezTo>
                    <a:cubicBezTo>
                      <a:pt x="0" y="79"/>
                      <a:pt x="0" y="155"/>
                      <a:pt x="0" y="231"/>
                    </a:cubicBezTo>
                    <a:cubicBezTo>
                      <a:pt x="0" y="362"/>
                      <a:pt x="42" y="494"/>
                      <a:pt x="130" y="613"/>
                    </a:cubicBezTo>
                    <a:cubicBezTo>
                      <a:pt x="378" y="946"/>
                      <a:pt x="894" y="1044"/>
                      <a:pt x="1284" y="833"/>
                    </a:cubicBezTo>
                    <a:cubicBezTo>
                      <a:pt x="1292" y="829"/>
                      <a:pt x="1299" y="825"/>
                      <a:pt x="1306" y="821"/>
                    </a:cubicBezTo>
                    <a:cubicBezTo>
                      <a:pt x="1307" y="820"/>
                      <a:pt x="1308" y="820"/>
                      <a:pt x="1308" y="819"/>
                    </a:cubicBezTo>
                    <a:cubicBezTo>
                      <a:pt x="1315" y="815"/>
                      <a:pt x="1322" y="811"/>
                      <a:pt x="1328" y="807"/>
                    </a:cubicBezTo>
                    <a:cubicBezTo>
                      <a:pt x="1329" y="807"/>
                      <a:pt x="1330" y="806"/>
                      <a:pt x="1331" y="805"/>
                    </a:cubicBezTo>
                    <a:cubicBezTo>
                      <a:pt x="1338" y="801"/>
                      <a:pt x="1344" y="797"/>
                      <a:pt x="1350" y="793"/>
                    </a:cubicBezTo>
                    <a:cubicBezTo>
                      <a:pt x="1352" y="792"/>
                      <a:pt x="1353" y="792"/>
                      <a:pt x="1354" y="791"/>
                    </a:cubicBezTo>
                    <a:cubicBezTo>
                      <a:pt x="1360" y="787"/>
                      <a:pt x="1366" y="782"/>
                      <a:pt x="1372" y="778"/>
                    </a:cubicBezTo>
                    <a:cubicBezTo>
                      <a:pt x="1373" y="778"/>
                      <a:pt x="1374" y="777"/>
                      <a:pt x="1375" y="776"/>
                    </a:cubicBezTo>
                    <a:cubicBezTo>
                      <a:pt x="1381" y="772"/>
                      <a:pt x="1387" y="767"/>
                      <a:pt x="1393" y="763"/>
                    </a:cubicBezTo>
                    <a:cubicBezTo>
                      <a:pt x="1394" y="762"/>
                      <a:pt x="1394" y="762"/>
                      <a:pt x="1394" y="762"/>
                    </a:cubicBezTo>
                    <a:cubicBezTo>
                      <a:pt x="1400" y="757"/>
                      <a:pt x="1406" y="752"/>
                      <a:pt x="1412" y="748"/>
                    </a:cubicBezTo>
                    <a:cubicBezTo>
                      <a:pt x="1413" y="747"/>
                      <a:pt x="1413" y="747"/>
                      <a:pt x="1414" y="746"/>
                    </a:cubicBezTo>
                    <a:cubicBezTo>
                      <a:pt x="1420" y="742"/>
                      <a:pt x="1425" y="737"/>
                      <a:pt x="1431" y="732"/>
                    </a:cubicBezTo>
                    <a:cubicBezTo>
                      <a:pt x="1432" y="731"/>
                      <a:pt x="1433" y="731"/>
                      <a:pt x="1434" y="730"/>
                    </a:cubicBezTo>
                    <a:cubicBezTo>
                      <a:pt x="1439" y="725"/>
                      <a:pt x="1444" y="720"/>
                      <a:pt x="1450" y="715"/>
                    </a:cubicBezTo>
                    <a:cubicBezTo>
                      <a:pt x="1451" y="715"/>
                      <a:pt x="1451" y="714"/>
                      <a:pt x="1452" y="713"/>
                    </a:cubicBezTo>
                    <a:cubicBezTo>
                      <a:pt x="1458" y="708"/>
                      <a:pt x="1463" y="703"/>
                      <a:pt x="1468" y="698"/>
                    </a:cubicBezTo>
                    <a:cubicBezTo>
                      <a:pt x="1469" y="697"/>
                      <a:pt x="1469" y="697"/>
                      <a:pt x="1470" y="696"/>
                    </a:cubicBezTo>
                    <a:cubicBezTo>
                      <a:pt x="1475" y="691"/>
                      <a:pt x="1480" y="686"/>
                      <a:pt x="1485" y="680"/>
                    </a:cubicBezTo>
                    <a:cubicBezTo>
                      <a:pt x="1486" y="680"/>
                      <a:pt x="1486" y="679"/>
                      <a:pt x="1487" y="679"/>
                    </a:cubicBezTo>
                    <a:cubicBezTo>
                      <a:pt x="1492" y="674"/>
                      <a:pt x="1497" y="668"/>
                      <a:pt x="1502" y="663"/>
                    </a:cubicBezTo>
                    <a:close/>
                  </a:path>
                </a:pathLst>
              </a:custGeom>
              <a:gradFill>
                <a:gsLst>
                  <a:gs pos="100000">
                    <a:srgbClr val="00AFF0"/>
                  </a:gs>
                  <a:gs pos="0">
                    <a:srgbClr val="0073C4"/>
                  </a:gs>
                </a:gsLst>
                <a:lin ang="21594000" scaled="0"/>
              </a:gradFill>
              <a:ln w="381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itchFamily="34" charset="0"/>
                  <a:ea typeface="宋体" panose="02010600030101010101" pitchFamily="2" charset="-122"/>
                  <a:cs typeface="Arial" pitchFamily="34" charset="0"/>
                </a:endParaRPr>
              </a:p>
            </p:txBody>
          </p:sp>
          <p:sp>
            <p:nvSpPr>
              <p:cNvPr id="36" name="Freeform 8"/>
              <p:cNvSpPr/>
              <p:nvPr/>
            </p:nvSpPr>
            <p:spPr bwMode="auto">
              <a:xfrm>
                <a:off x="1115616" y="-968375"/>
                <a:ext cx="7161288" cy="6111875"/>
              </a:xfrm>
              <a:custGeom>
                <a:avLst/>
                <a:gdLst>
                  <a:gd name="T0" fmla="*/ 247 w 1906"/>
                  <a:gd name="T1" fmla="*/ 1198 h 1630"/>
                  <a:gd name="T2" fmla="*/ 505 w 1906"/>
                  <a:gd name="T3" fmla="*/ 212 h 1630"/>
                  <a:gd name="T4" fmla="*/ 1659 w 1906"/>
                  <a:gd name="T5" fmla="*/ 432 h 1630"/>
                  <a:gd name="T6" fmla="*/ 1401 w 1906"/>
                  <a:gd name="T7" fmla="*/ 1419 h 1630"/>
                  <a:gd name="T8" fmla="*/ 247 w 1906"/>
                  <a:gd name="T9" fmla="*/ 1198 h 1630"/>
                </a:gdLst>
                <a:ahLst/>
                <a:cxnLst>
                  <a:cxn ang="0">
                    <a:pos x="T0" y="T1"/>
                  </a:cxn>
                  <a:cxn ang="0">
                    <a:pos x="T2" y="T3"/>
                  </a:cxn>
                  <a:cxn ang="0">
                    <a:pos x="T4" y="T5"/>
                  </a:cxn>
                  <a:cxn ang="0">
                    <a:pos x="T6" y="T7"/>
                  </a:cxn>
                  <a:cxn ang="0">
                    <a:pos x="T8" y="T9"/>
                  </a:cxn>
                </a:cxnLst>
                <a:rect l="0" t="0" r="r" b="b"/>
                <a:pathLst>
                  <a:path w="1906" h="1630">
                    <a:moveTo>
                      <a:pt x="247" y="1198"/>
                    </a:moveTo>
                    <a:cubicBezTo>
                      <a:pt x="0" y="865"/>
                      <a:pt x="115" y="423"/>
                      <a:pt x="505" y="212"/>
                    </a:cubicBezTo>
                    <a:cubicBezTo>
                      <a:pt x="895" y="0"/>
                      <a:pt x="1412" y="99"/>
                      <a:pt x="1659" y="432"/>
                    </a:cubicBezTo>
                    <a:cubicBezTo>
                      <a:pt x="1906" y="765"/>
                      <a:pt x="1791" y="1207"/>
                      <a:pt x="1401" y="1419"/>
                    </a:cubicBezTo>
                    <a:cubicBezTo>
                      <a:pt x="1011" y="1630"/>
                      <a:pt x="494" y="1532"/>
                      <a:pt x="247" y="1198"/>
                    </a:cubicBezTo>
                    <a:close/>
                  </a:path>
                </a:pathLst>
              </a:custGeom>
              <a:gradFill>
                <a:gsLst>
                  <a:gs pos="0">
                    <a:srgbClr val="00AFF0"/>
                  </a:gs>
                  <a:gs pos="75000">
                    <a:srgbClr val="0073C4"/>
                  </a:gs>
                </a:gsLst>
                <a:lin ang="21594000" scaled="0"/>
              </a:gradFill>
              <a:ln w="381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itchFamily="34" charset="0"/>
                  <a:ea typeface="宋体" panose="02010600030101010101" pitchFamily="2" charset="-122"/>
                  <a:cs typeface="Arial" pitchFamily="34" charset="0"/>
                </a:endParaRPr>
              </a:p>
            </p:txBody>
          </p:sp>
        </p:grpSp>
        <p:cxnSp>
          <p:nvCxnSpPr>
            <p:cNvPr id="16" name="直接连接符 15"/>
            <p:cNvCxnSpPr/>
            <p:nvPr/>
          </p:nvCxnSpPr>
          <p:spPr>
            <a:xfrm flipH="1">
              <a:off x="2686487" y="3573016"/>
              <a:ext cx="1908000" cy="0"/>
            </a:xfrm>
            <a:prstGeom prst="line">
              <a:avLst/>
            </a:prstGeom>
            <a:noFill/>
            <a:ln w="5080" cap="flat" cmpd="sng" algn="ctr">
              <a:solidFill>
                <a:sysClr val="windowText" lastClr="000000"/>
              </a:solidFill>
              <a:prstDash val="sysDash"/>
              <a:headEnd type="oval" w="sm" len="sm"/>
            </a:ln>
            <a:effectLst/>
          </p:spPr>
        </p:cxnSp>
        <p:cxnSp>
          <p:nvCxnSpPr>
            <p:cNvPr id="18" name="直接连接符 17"/>
            <p:cNvCxnSpPr/>
            <p:nvPr/>
          </p:nvCxnSpPr>
          <p:spPr>
            <a:xfrm>
              <a:off x="2686487" y="3586038"/>
              <a:ext cx="0" cy="1572427"/>
            </a:xfrm>
            <a:prstGeom prst="line">
              <a:avLst/>
            </a:prstGeom>
            <a:noFill/>
            <a:ln w="5080" cap="flat" cmpd="sng" algn="ctr">
              <a:solidFill>
                <a:sysClr val="windowText" lastClr="000000"/>
              </a:solidFill>
              <a:prstDash val="sysDash"/>
              <a:headEnd type="none"/>
              <a:tailEnd type="stealth"/>
            </a:ln>
            <a:effectLst/>
          </p:spPr>
        </p:cxnSp>
        <p:cxnSp>
          <p:nvCxnSpPr>
            <p:cNvPr id="20" name="直接连接符 19"/>
            <p:cNvCxnSpPr/>
            <p:nvPr/>
          </p:nvCxnSpPr>
          <p:spPr>
            <a:xfrm flipH="1">
              <a:off x="3348001" y="5041722"/>
              <a:ext cx="1260000" cy="0"/>
            </a:xfrm>
            <a:prstGeom prst="line">
              <a:avLst/>
            </a:prstGeom>
            <a:noFill/>
            <a:ln w="5080" cap="flat" cmpd="sng" algn="ctr">
              <a:solidFill>
                <a:sysClr val="windowText" lastClr="000000"/>
              </a:solidFill>
              <a:prstDash val="sysDash"/>
              <a:headEnd type="oval" w="sm" len="sm"/>
              <a:tailEnd type="none"/>
            </a:ln>
            <a:effectLst/>
          </p:spPr>
        </p:cxnSp>
        <p:cxnSp>
          <p:nvCxnSpPr>
            <p:cNvPr id="21" name="直接连接符 20"/>
            <p:cNvCxnSpPr/>
            <p:nvPr/>
          </p:nvCxnSpPr>
          <p:spPr>
            <a:xfrm>
              <a:off x="3348001" y="5041722"/>
              <a:ext cx="0" cy="504000"/>
            </a:xfrm>
            <a:prstGeom prst="line">
              <a:avLst/>
            </a:prstGeom>
            <a:noFill/>
            <a:ln w="5080" cap="flat" cmpd="sng" algn="ctr">
              <a:solidFill>
                <a:sysClr val="windowText" lastClr="000000"/>
              </a:solidFill>
              <a:prstDash val="sysDash"/>
              <a:tailEnd type="stealth"/>
            </a:ln>
            <a:effectLst/>
          </p:spPr>
        </p:cxnSp>
        <p:sp>
          <p:nvSpPr>
            <p:cNvPr id="24" name="矩形 23"/>
            <p:cNvSpPr/>
            <p:nvPr/>
          </p:nvSpPr>
          <p:spPr>
            <a:xfrm>
              <a:off x="4759051" y="4721830"/>
              <a:ext cx="3989413" cy="547200"/>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35128" tIns="77216" rIns="135128" bIns="77216" numCol="1" spcCol="1270" anchor="ctr" anchorCtr="0">
              <a:noAutofit/>
            </a:bodyPr>
            <a:lstStyle/>
            <a:p>
              <a:pPr lvl="0">
                <a:lnSpc>
                  <a:spcPct val="90000"/>
                </a:lnSpc>
                <a:spcBef>
                  <a:spcPct val="0"/>
                </a:spcBef>
                <a:spcAft>
                  <a:spcPct val="35000"/>
                </a:spcAft>
              </a:pPr>
              <a:endParaRPr lang="zh-CN" altLang="zh-CN" sz="2200" b="1" dirty="0">
                <a:solidFill>
                  <a:srgbClr val="FF0000"/>
                </a:solidFill>
                <a:latin typeface="Arial" pitchFamily="34" charset="0"/>
                <a:ea typeface="黑体" panose="02010609060101010101" pitchFamily="49" charset="-122"/>
                <a:cs typeface="Arial" pitchFamily="34" charset="0"/>
              </a:endParaRPr>
            </a:p>
          </p:txBody>
        </p:sp>
      </p:grpSp>
      <p:sp>
        <p:nvSpPr>
          <p:cNvPr id="39" name="矩形 38"/>
          <p:cNvSpPr/>
          <p:nvPr/>
        </p:nvSpPr>
        <p:spPr>
          <a:xfrm>
            <a:off x="4190095" y="2764156"/>
            <a:ext cx="4572000" cy="1292662"/>
          </a:xfrm>
          <a:prstGeom prst="rect">
            <a:avLst/>
          </a:prstGeom>
        </p:spPr>
        <p:txBody>
          <a:bodyPr>
            <a:spAutoFit/>
          </a:bodyPr>
          <a:lstStyle/>
          <a:p>
            <a:pPr indent="-339725">
              <a:lnSpc>
                <a:spcPct val="130000"/>
              </a:lnSpc>
              <a:spcBef>
                <a:spcPts val="1000"/>
              </a:spcBef>
              <a:buClr>
                <a:srgbClr val="0070C0"/>
              </a:buClr>
            </a:pPr>
            <a:r>
              <a:rPr lang="ru-RU" altLang="zh-CN" sz="1200" dirty="0">
                <a:latin typeface="华文中宋" panose="02010600040101010101" pitchFamily="2" charset="-122"/>
                <a:ea typeface="华文中宋" panose="02010600040101010101" pitchFamily="2" charset="-122"/>
                <a:cs typeface="Arial" pitchFamily="34" charset="0"/>
                <a:sym typeface="Arial" panose="020B0604020202020204" pitchFamily="34" charset="0"/>
              </a:rPr>
              <a:t>Усиление управления отраслевыми и местными стандартами. Совершенствование механизма надзора и оценки отраслевых стандартов и ускорение создания локальной системы управления стандартами для городов с подчиненными районами.</a:t>
            </a:r>
            <a:endParaRPr lang="en-US" altLang="zh-CN" sz="1200" dirty="0">
              <a:latin typeface="Arial" pitchFamily="34" charset="0"/>
              <a:ea typeface="华文中宋" panose="02010600040101010101" pitchFamily="2" charset="-122"/>
              <a:cs typeface="Arial" pitchFamily="34" charset="0"/>
              <a:sym typeface="Arial" panose="020B0604020202020204" pitchFamily="34" charset="0"/>
            </a:endParaRPr>
          </a:p>
        </p:txBody>
      </p:sp>
      <p:sp>
        <p:nvSpPr>
          <p:cNvPr id="41" name="矩形 40"/>
          <p:cNvSpPr/>
          <p:nvPr/>
        </p:nvSpPr>
        <p:spPr>
          <a:xfrm>
            <a:off x="4261517" y="1745130"/>
            <a:ext cx="4429156" cy="646331"/>
          </a:xfrm>
          <a:prstGeom prst="rect">
            <a:avLst/>
          </a:prstGeom>
        </p:spPr>
        <p:txBody>
          <a:bodyPr wrap="square">
            <a:spAutoFit/>
          </a:bodyPr>
          <a:lstStyle/>
          <a:p>
            <a:r>
              <a:rPr lang="en-US" altLang="zh-CN" sz="1200" dirty="0">
                <a:latin typeface="Arial" pitchFamily="34" charset="0"/>
                <a:ea typeface="华文中宋" panose="02010600040101010101" pitchFamily="2" charset="-122"/>
                <a:cs typeface="Arial" pitchFamily="34" charset="0"/>
                <a:sym typeface="Arial" panose="020B0604020202020204" pitchFamily="34" charset="0"/>
              </a:rPr>
              <a:t>Promote the research on "China Standard 2035". Work out programmatic documents and strive for the early publication and implementation.</a:t>
            </a:r>
            <a:endParaRPr lang="zh-CN" altLang="en-US" sz="1200" dirty="0">
              <a:latin typeface="Arial" pitchFamily="34" charset="0"/>
              <a:cs typeface="Arial" pitchFamily="34" charset="0"/>
            </a:endParaRPr>
          </a:p>
        </p:txBody>
      </p:sp>
      <p:sp>
        <p:nvSpPr>
          <p:cNvPr id="42" name="矩形 41"/>
          <p:cNvSpPr/>
          <p:nvPr/>
        </p:nvSpPr>
        <p:spPr>
          <a:xfrm>
            <a:off x="4319308" y="3999522"/>
            <a:ext cx="4429156" cy="1015663"/>
          </a:xfrm>
          <a:prstGeom prst="rect">
            <a:avLst/>
          </a:prstGeom>
        </p:spPr>
        <p:txBody>
          <a:bodyPr wrap="square">
            <a:spAutoFit/>
          </a:bodyPr>
          <a:lstStyle/>
          <a:p>
            <a:r>
              <a:rPr lang="en-US" altLang="zh-CN" sz="1200" dirty="0">
                <a:latin typeface="Arial" pitchFamily="34" charset="0"/>
                <a:ea typeface="华文中宋" panose="02010600040101010101" pitchFamily="2" charset="-122"/>
                <a:cs typeface="Arial" pitchFamily="34" charset="0"/>
                <a:sym typeface="Arial" panose="020B0604020202020204" pitchFamily="34" charset="0"/>
              </a:rPr>
              <a:t>Strengthen the management of sector standards and local standards. Improve the supervision and evaluation mechanism of sector standards, and speed up the establishment of the local standards management system for cities with subordinate districts.</a:t>
            </a:r>
            <a:endParaRPr lang="zh-CN" altLang="en-US" sz="1200" dirty="0">
              <a:latin typeface="Arial" pitchFamily="34" charset="0"/>
              <a:ea typeface="华文中宋" panose="02010600040101010101" pitchFamily="2" charset="-122"/>
              <a:cs typeface="Arial" pitchFamily="34" charset="0"/>
              <a:sym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411760" y="-23210"/>
            <a:ext cx="5023460" cy="492517"/>
          </a:xfrm>
        </p:spPr>
        <p:txBody>
          <a:bodyPr/>
          <a:lstStyle/>
          <a:p>
            <a:pPr algn="ctr" defTabSz="685800" fontAlgn="base">
              <a:spcAft>
                <a:spcPct val="0"/>
              </a:spcAft>
            </a:pPr>
            <a:r>
              <a:rPr lang="ru-RU" altLang="zh-CN" sz="1100" dirty="0">
                <a:sym typeface="微软雅黑" panose="020B0503020204020204" pitchFamily="34" charset="-122"/>
              </a:rPr>
              <a:t>Комплексное повышение уровня стандартов и создание более совершенной и применимой системы стандартов</a:t>
            </a:r>
            <a:r>
              <a:rPr lang="en-US" altLang="zh-CN" sz="1400" dirty="0">
                <a:latin typeface="Arial" pitchFamily="34" charset="0"/>
                <a:cs typeface="Arial" pitchFamily="34" charset="0"/>
                <a:sym typeface="微软雅黑" panose="020B0503020204020204" pitchFamily="34" charset="-122"/>
              </a:rPr>
              <a:t/>
            </a:r>
            <a:br>
              <a:rPr lang="en-US" altLang="zh-CN" sz="1400" dirty="0">
                <a:latin typeface="Arial" pitchFamily="34" charset="0"/>
                <a:cs typeface="Arial" pitchFamily="34" charset="0"/>
                <a:sym typeface="微软雅黑" panose="020B0503020204020204" pitchFamily="34" charset="-122"/>
              </a:rPr>
            </a:br>
            <a:endParaRPr lang="zh-CN" altLang="en-US" sz="1200" dirty="0">
              <a:latin typeface="Arial" pitchFamily="34" charset="0"/>
              <a:cs typeface="Arial" pitchFamily="34" charset="0"/>
              <a:sym typeface="微软雅黑" panose="020B0503020204020204" pitchFamily="34" charset="-122"/>
            </a:endParaRPr>
          </a:p>
        </p:txBody>
      </p:sp>
      <p:sp>
        <p:nvSpPr>
          <p:cNvPr id="17" name="TextBox 16"/>
          <p:cNvSpPr txBox="1"/>
          <p:nvPr/>
        </p:nvSpPr>
        <p:spPr>
          <a:xfrm>
            <a:off x="395536" y="0"/>
            <a:ext cx="367408" cy="523220"/>
          </a:xfrm>
          <a:prstGeom prst="rect">
            <a:avLst/>
          </a:prstGeom>
          <a:noFill/>
        </p:spPr>
        <p:txBody>
          <a:bodyPr wrap="none" rtlCol="0">
            <a:spAutoFit/>
          </a:bodyPr>
          <a:lstStyle/>
          <a:p>
            <a:r>
              <a:rPr lang="en-US" altLang="zh-CN" sz="2800" dirty="0">
                <a:solidFill>
                  <a:schemeClr val="bg1"/>
                </a:solidFill>
              </a:rPr>
              <a:t>2</a:t>
            </a:r>
            <a:endParaRPr lang="zh-CN" altLang="en-US" sz="2800" dirty="0">
              <a:solidFill>
                <a:schemeClr val="bg1"/>
              </a:solidFill>
            </a:endParaRPr>
          </a:p>
        </p:txBody>
      </p:sp>
      <p:grpSp>
        <p:nvGrpSpPr>
          <p:cNvPr id="5" name="组合 1"/>
          <p:cNvGrpSpPr/>
          <p:nvPr/>
        </p:nvGrpSpPr>
        <p:grpSpPr>
          <a:xfrm>
            <a:off x="-285784" y="779559"/>
            <a:ext cx="8891372" cy="4470167"/>
            <a:chOff x="179512" y="1174526"/>
            <a:chExt cx="8280919" cy="5422826"/>
          </a:xfrm>
        </p:grpSpPr>
        <p:sp>
          <p:nvSpPr>
            <p:cNvPr id="6" name="圆角矩形 5"/>
            <p:cNvSpPr/>
            <p:nvPr/>
          </p:nvSpPr>
          <p:spPr>
            <a:xfrm flipH="1">
              <a:off x="1265604" y="1268760"/>
              <a:ext cx="7194827" cy="4467078"/>
            </a:xfrm>
            <a:prstGeom prst="roundRect">
              <a:avLst>
                <a:gd name="adj" fmla="val 2872"/>
              </a:avLst>
            </a:prstGeom>
            <a:solidFill>
              <a:srgbClr val="FFFFFF"/>
            </a:solidFill>
            <a:ln w="25400" cap="flat" cmpd="sng" algn="ctr">
              <a:solidFill>
                <a:schemeClr val="tx1">
                  <a:lumMod val="65000"/>
                  <a:lumOff val="35000"/>
                </a:schemeClr>
              </a:solid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7" name="组合 19"/>
            <p:cNvGrpSpPr/>
            <p:nvPr/>
          </p:nvGrpSpPr>
          <p:grpSpPr>
            <a:xfrm>
              <a:off x="179512" y="4275919"/>
              <a:ext cx="7128791" cy="2321433"/>
              <a:chOff x="286566" y="4579996"/>
              <a:chExt cx="7128791" cy="2321433"/>
            </a:xfrm>
          </p:grpSpPr>
          <p:pic>
            <p:nvPicPr>
              <p:cNvPr id="10" name="图片 9"/>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86566" y="4579996"/>
                <a:ext cx="6653556" cy="2321433"/>
              </a:xfrm>
              <a:prstGeom prst="rect">
                <a:avLst/>
              </a:prstGeom>
            </p:spPr>
          </p:pic>
          <p:sp>
            <p:nvSpPr>
              <p:cNvPr id="11" name="TextBox 10"/>
              <p:cNvSpPr txBox="1"/>
              <p:nvPr/>
            </p:nvSpPr>
            <p:spPr>
              <a:xfrm>
                <a:off x="2388442" y="5760953"/>
                <a:ext cx="5026915" cy="461665"/>
              </a:xfrm>
              <a:prstGeom prst="rect">
                <a:avLst/>
              </a:prstGeom>
              <a:noFill/>
            </p:spPr>
            <p:txBody>
              <a:bodyPr wrap="square" rtlCol="0">
                <a:spAutoFit/>
              </a:bodyPr>
              <a:lstStyle/>
              <a:p>
                <a:pPr lvl="0">
                  <a:defRPr/>
                </a:pPr>
                <a:endParaRPr lang="zh-CN" altLang="en-US" sz="2400" b="1" kern="0" dirty="0">
                  <a:solidFill>
                    <a:sysClr val="window" lastClr="FFFFFF"/>
                  </a:solidFill>
                  <a:latin typeface="黑体" panose="02010609060101010101" pitchFamily="49" charset="-122"/>
                  <a:ea typeface="黑体" panose="02010609060101010101" pitchFamily="49" charset="-122"/>
                  <a:cs typeface="Arial" panose="020B0604020202020204" pitchFamily="34" charset="0"/>
                </a:endParaRPr>
              </a:p>
            </p:txBody>
          </p:sp>
        </p:grpSp>
        <p:sp>
          <p:nvSpPr>
            <p:cNvPr id="8" name="矩形 7"/>
            <p:cNvSpPr/>
            <p:nvPr/>
          </p:nvSpPr>
          <p:spPr>
            <a:xfrm flipH="1">
              <a:off x="1626492" y="1174526"/>
              <a:ext cx="6336704" cy="1658222"/>
            </a:xfrm>
            <a:prstGeom prst="rect">
              <a:avLst/>
            </a:prstGeom>
          </p:spPr>
          <p:txBody>
            <a:bodyPr wrap="square">
              <a:spAutoFit/>
            </a:bodyPr>
            <a:lstStyle/>
            <a:p>
              <a:pPr marL="339725" indent="-339725" algn="just">
                <a:lnSpc>
                  <a:spcPct val="130000"/>
                </a:lnSpc>
                <a:spcBef>
                  <a:spcPts val="1000"/>
                </a:spcBef>
                <a:buClr>
                  <a:srgbClr val="0070C0"/>
                </a:buClr>
                <a:buFontTx/>
                <a:buChar char="❑"/>
              </a:pPr>
              <a:r>
                <a:rPr lang="ru-RU" altLang="zh-CN" sz="1300" b="1" dirty="0">
                  <a:latin typeface="华文中宋" panose="02010600040101010101" pitchFamily="2" charset="-122"/>
                  <a:ea typeface="华文中宋" panose="02010600040101010101" pitchFamily="2" charset="-122"/>
                  <a:sym typeface="Arial" panose="020B0604020202020204" pitchFamily="34" charset="0"/>
                </a:rPr>
                <a:t>Приложить усилия по созданию и совершенствованию системы стандартов для сельского хозяйства и сельских районов, качества и безопасности продуктов питания и товаров народного потребления, промышленного производства, современной сферы услуг, базовых государственных услуг, деловой среды и строительства экологической цивилизации.</a:t>
              </a:r>
              <a:endParaRPr lang="en-US" altLang="zh-CN" sz="1300" b="1" dirty="0">
                <a:latin typeface="华文中宋" panose="02010600040101010101" pitchFamily="2" charset="-122"/>
                <a:ea typeface="华文中宋" panose="02010600040101010101" pitchFamily="2" charset="-122"/>
                <a:sym typeface="Arial" panose="020B0604020202020204" pitchFamily="34" charset="0"/>
              </a:endParaRPr>
            </a:p>
          </p:txBody>
        </p:sp>
        <p:cxnSp>
          <p:nvCxnSpPr>
            <p:cNvPr id="9" name="直接连接符 8"/>
            <p:cNvCxnSpPr/>
            <p:nvPr/>
          </p:nvCxnSpPr>
          <p:spPr>
            <a:xfrm>
              <a:off x="1643245" y="2760001"/>
              <a:ext cx="6624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12" name="矩形 11"/>
          <p:cNvSpPr/>
          <p:nvPr/>
        </p:nvSpPr>
        <p:spPr>
          <a:xfrm>
            <a:off x="1267865" y="2261645"/>
            <a:ext cx="6500858" cy="1659429"/>
          </a:xfrm>
          <a:prstGeom prst="rect">
            <a:avLst/>
          </a:prstGeom>
        </p:spPr>
        <p:txBody>
          <a:bodyPr wrap="square">
            <a:spAutoFit/>
          </a:bodyPr>
          <a:lstStyle/>
          <a:p>
            <a:pPr marL="339725" indent="-339725" algn="just">
              <a:lnSpc>
                <a:spcPct val="130000"/>
              </a:lnSpc>
              <a:spcBef>
                <a:spcPts val="1000"/>
              </a:spcBef>
              <a:buClr>
                <a:srgbClr val="0070C0"/>
              </a:buClr>
              <a:buFontTx/>
              <a:buChar char="❑"/>
            </a:pPr>
            <a:r>
              <a:rPr lang="en-US" altLang="zh-CN" sz="1600" dirty="0">
                <a:latin typeface="Arial" panose="020B0604020202020204" pitchFamily="34" charset="0"/>
                <a:ea typeface="华文中宋" panose="02010600040101010101" pitchFamily="2" charset="-122"/>
                <a:cs typeface="Arial" panose="020B0604020202020204" pitchFamily="34" charset="0"/>
              </a:rPr>
              <a:t>Make effort to establish and improve standard system for agriculture and rural areas, the quality and safety of food and consumer goods, manufacturing </a:t>
            </a:r>
            <a:r>
              <a:rPr lang="en-US" altLang="zh-CN" sz="1600" dirty="0">
                <a:latin typeface="Arial" pitchFamily="34" charset="0"/>
                <a:ea typeface="华文中宋" panose="02010600040101010101" pitchFamily="2" charset="-122"/>
                <a:cs typeface="Arial" pitchFamily="34" charset="0"/>
                <a:sym typeface="Arial" panose="020B0604020202020204" pitchFamily="34" charset="0"/>
              </a:rPr>
              <a:t>industry</a:t>
            </a:r>
            <a:r>
              <a:rPr lang="en-US" altLang="zh-CN" sz="1600" dirty="0">
                <a:latin typeface="Arial" panose="020B0604020202020204" pitchFamily="34" charset="0"/>
                <a:ea typeface="华文中宋" panose="02010600040101010101" pitchFamily="2" charset="-122"/>
                <a:cs typeface="Arial" panose="020B0604020202020204" pitchFamily="34" charset="0"/>
              </a:rPr>
              <a:t>, modern services </a:t>
            </a:r>
            <a:r>
              <a:rPr lang="en-US" altLang="zh-CN" sz="1600" dirty="0">
                <a:latin typeface="Arial" pitchFamily="34" charset="0"/>
                <a:ea typeface="华文中宋" panose="02010600040101010101" pitchFamily="2" charset="-122"/>
                <a:cs typeface="Arial" pitchFamily="34" charset="0"/>
                <a:sym typeface="Arial" panose="020B0604020202020204" pitchFamily="34" charset="0"/>
              </a:rPr>
              <a:t>industry</a:t>
            </a:r>
            <a:r>
              <a:rPr lang="en-US" altLang="zh-CN" sz="1600" dirty="0">
                <a:latin typeface="Arial" panose="020B0604020202020204" pitchFamily="34" charset="0"/>
                <a:ea typeface="华文中宋" panose="02010600040101010101" pitchFamily="2" charset="-122"/>
                <a:cs typeface="Arial" panose="020B0604020202020204" pitchFamily="34" charset="0"/>
              </a:rPr>
              <a:t>, basic public services, business environment, and the construction of ecological civilization.</a:t>
            </a:r>
          </a:p>
        </p:txBody>
      </p:sp>
      <p:sp>
        <p:nvSpPr>
          <p:cNvPr id="13" name="矩形 12"/>
          <p:cNvSpPr/>
          <p:nvPr/>
        </p:nvSpPr>
        <p:spPr>
          <a:xfrm>
            <a:off x="1500166" y="223049"/>
            <a:ext cx="7858180" cy="276999"/>
          </a:xfrm>
          <a:prstGeom prst="rect">
            <a:avLst/>
          </a:prstGeom>
        </p:spPr>
        <p:txBody>
          <a:bodyPr wrap="square">
            <a:spAutoFit/>
          </a:bodyPr>
          <a:lstStyle/>
          <a:p>
            <a:r>
              <a:rPr lang="en-US" altLang="zh-CN" sz="1200" b="1" dirty="0">
                <a:solidFill>
                  <a:schemeClr val="bg2"/>
                </a:solidFill>
                <a:latin typeface="Arial" pitchFamily="34" charset="0"/>
                <a:cs typeface="Arial" pitchFamily="34" charset="0"/>
                <a:sym typeface="微软雅黑" panose="020B0503020204020204" pitchFamily="34" charset="-122"/>
              </a:rPr>
              <a:t>Improve the overcall level of standards and set up a more advanced and applicable Standard System</a:t>
            </a:r>
            <a:endParaRPr lang="zh-CN" altLang="en-US" sz="1200" b="1" dirty="0">
              <a:solidFill>
                <a:schemeClr val="bg2"/>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defTabSz="685800" fontAlgn="base">
              <a:spcAft>
                <a:spcPct val="0"/>
              </a:spcAft>
            </a:pPr>
            <a:r>
              <a:rPr lang="ru-RU" altLang="zh-CN" sz="1100" dirty="0">
                <a:sym typeface="微软雅黑" panose="020B0503020204020204" pitchFamily="34" charset="-122"/>
              </a:rPr>
              <a:t>Сфокусироваться на усилении внедрения и надзора за стандартами, а также на построении более эффективной системы стандартов</a:t>
            </a:r>
            <a:r>
              <a:rPr lang="en-US" altLang="zh-CN" sz="1600" dirty="0">
                <a:sym typeface="微软雅黑" panose="020B0503020204020204" pitchFamily="34" charset="-122"/>
              </a:rPr>
              <a:t/>
            </a:r>
            <a:br>
              <a:rPr lang="en-US" altLang="zh-CN" sz="1600" dirty="0">
                <a:sym typeface="微软雅黑" panose="020B0503020204020204" pitchFamily="34" charset="-122"/>
              </a:rPr>
            </a:br>
            <a:endParaRPr lang="zh-CN" altLang="en-US" sz="1200" dirty="0">
              <a:solidFill>
                <a:srgbClr val="FF0000"/>
              </a:solidFill>
              <a:sym typeface="微软雅黑" panose="020B0503020204020204" pitchFamily="34" charset="-122"/>
            </a:endParaRPr>
          </a:p>
        </p:txBody>
      </p:sp>
      <p:sp>
        <p:nvSpPr>
          <p:cNvPr id="17" name="TextBox 16"/>
          <p:cNvSpPr txBox="1"/>
          <p:nvPr/>
        </p:nvSpPr>
        <p:spPr>
          <a:xfrm>
            <a:off x="395536" y="0"/>
            <a:ext cx="367408" cy="523220"/>
          </a:xfrm>
          <a:prstGeom prst="rect">
            <a:avLst/>
          </a:prstGeom>
          <a:noFill/>
        </p:spPr>
        <p:txBody>
          <a:bodyPr wrap="none" rtlCol="0">
            <a:spAutoFit/>
          </a:bodyPr>
          <a:lstStyle/>
          <a:p>
            <a:r>
              <a:rPr lang="en-US" altLang="zh-CN" sz="2800" dirty="0">
                <a:solidFill>
                  <a:schemeClr val="bg1"/>
                </a:solidFill>
              </a:rPr>
              <a:t>3</a:t>
            </a:r>
            <a:endParaRPr lang="zh-CN" altLang="en-US" sz="2800" dirty="0">
              <a:solidFill>
                <a:schemeClr val="bg1"/>
              </a:solidFill>
            </a:endParaRPr>
          </a:p>
        </p:txBody>
      </p:sp>
      <p:grpSp>
        <p:nvGrpSpPr>
          <p:cNvPr id="5" name="组合 4"/>
          <p:cNvGrpSpPr/>
          <p:nvPr/>
        </p:nvGrpSpPr>
        <p:grpSpPr>
          <a:xfrm>
            <a:off x="285720" y="771550"/>
            <a:ext cx="8501122" cy="4242764"/>
            <a:chOff x="285720" y="771550"/>
            <a:chExt cx="8501122" cy="4299556"/>
          </a:xfrm>
        </p:grpSpPr>
        <p:sp>
          <p:nvSpPr>
            <p:cNvPr id="6" name="矩形 228"/>
            <p:cNvSpPr/>
            <p:nvPr/>
          </p:nvSpPr>
          <p:spPr bwMode="auto">
            <a:xfrm>
              <a:off x="1285852" y="3643320"/>
              <a:ext cx="714380" cy="1413932"/>
            </a:xfrm>
            <a:custGeom>
              <a:avLst/>
              <a:gdLst>
                <a:gd name="connsiteX0" fmla="*/ 0 w 827919"/>
                <a:gd name="connsiteY0" fmla="*/ 0 h 393128"/>
                <a:gd name="connsiteX1" fmla="*/ 827919 w 827919"/>
                <a:gd name="connsiteY1" fmla="*/ 0 h 393128"/>
                <a:gd name="connsiteX2" fmla="*/ 827919 w 827919"/>
                <a:gd name="connsiteY2" fmla="*/ 393128 h 393128"/>
                <a:gd name="connsiteX3" fmla="*/ 0 w 827919"/>
                <a:gd name="connsiteY3" fmla="*/ 393128 h 393128"/>
                <a:gd name="connsiteX4" fmla="*/ 0 w 827919"/>
                <a:gd name="connsiteY4" fmla="*/ 0 h 393128"/>
                <a:gd name="connsiteX0-1" fmla="*/ 952500 w 1780419"/>
                <a:gd name="connsiteY0-2" fmla="*/ 0 h 393128"/>
                <a:gd name="connsiteX1-3" fmla="*/ 1780419 w 1780419"/>
                <a:gd name="connsiteY1-4" fmla="*/ 0 h 393128"/>
                <a:gd name="connsiteX2-5" fmla="*/ 1780419 w 1780419"/>
                <a:gd name="connsiteY2-6" fmla="*/ 393128 h 393128"/>
                <a:gd name="connsiteX3-7" fmla="*/ 0 w 1780419"/>
                <a:gd name="connsiteY3-8" fmla="*/ 97853 h 393128"/>
                <a:gd name="connsiteX4-9" fmla="*/ 952500 w 1780419"/>
                <a:gd name="connsiteY4-10" fmla="*/ 0 h 393128"/>
                <a:gd name="connsiteX0-11" fmla="*/ 0 w 1847094"/>
                <a:gd name="connsiteY0-12" fmla="*/ 0 h 659828"/>
                <a:gd name="connsiteX1-13" fmla="*/ 1847094 w 1847094"/>
                <a:gd name="connsiteY1-14" fmla="*/ 266700 h 659828"/>
                <a:gd name="connsiteX2-15" fmla="*/ 1847094 w 1847094"/>
                <a:gd name="connsiteY2-16" fmla="*/ 659828 h 659828"/>
                <a:gd name="connsiteX3-17" fmla="*/ 66675 w 1847094"/>
                <a:gd name="connsiteY3-18" fmla="*/ 364553 h 659828"/>
                <a:gd name="connsiteX4-19" fmla="*/ 0 w 1847094"/>
                <a:gd name="connsiteY4-20" fmla="*/ 0 h 659828"/>
                <a:gd name="connsiteX0-21" fmla="*/ 0 w 1847094"/>
                <a:gd name="connsiteY0-22" fmla="*/ 0 h 726503"/>
                <a:gd name="connsiteX1-23" fmla="*/ 1847094 w 1847094"/>
                <a:gd name="connsiteY1-24" fmla="*/ 266700 h 726503"/>
                <a:gd name="connsiteX2-25" fmla="*/ 1447044 w 1847094"/>
                <a:gd name="connsiteY2-26" fmla="*/ 726503 h 726503"/>
                <a:gd name="connsiteX3-27" fmla="*/ 66675 w 1847094"/>
                <a:gd name="connsiteY3-28" fmla="*/ 364553 h 726503"/>
                <a:gd name="connsiteX4-29" fmla="*/ 0 w 1847094"/>
                <a:gd name="connsiteY4-30" fmla="*/ 0 h 726503"/>
                <a:gd name="connsiteX0-31" fmla="*/ 0 w 1704219"/>
                <a:gd name="connsiteY0-32" fmla="*/ 0 h 726503"/>
                <a:gd name="connsiteX1-33" fmla="*/ 1704219 w 1704219"/>
                <a:gd name="connsiteY1-34" fmla="*/ 476250 h 726503"/>
                <a:gd name="connsiteX2-35" fmla="*/ 1447044 w 1704219"/>
                <a:gd name="connsiteY2-36" fmla="*/ 726503 h 726503"/>
                <a:gd name="connsiteX3-37" fmla="*/ 66675 w 1704219"/>
                <a:gd name="connsiteY3-38" fmla="*/ 364553 h 726503"/>
                <a:gd name="connsiteX4-39" fmla="*/ 0 w 1704219"/>
                <a:gd name="connsiteY4-40" fmla="*/ 0 h 726503"/>
                <a:gd name="connsiteX0-41" fmla="*/ 0 w 1704219"/>
                <a:gd name="connsiteY0-42" fmla="*/ 0 h 755078"/>
                <a:gd name="connsiteX1-43" fmla="*/ 1704219 w 1704219"/>
                <a:gd name="connsiteY1-44" fmla="*/ 476250 h 755078"/>
                <a:gd name="connsiteX2-45" fmla="*/ 1427994 w 1704219"/>
                <a:gd name="connsiteY2-46" fmla="*/ 755078 h 755078"/>
                <a:gd name="connsiteX3-47" fmla="*/ 66675 w 1704219"/>
                <a:gd name="connsiteY3-48" fmla="*/ 364553 h 755078"/>
                <a:gd name="connsiteX4-49" fmla="*/ 0 w 1704219"/>
                <a:gd name="connsiteY4-50" fmla="*/ 0 h 755078"/>
                <a:gd name="connsiteX0-51" fmla="*/ 0 w 1704219"/>
                <a:gd name="connsiteY0-52" fmla="*/ 0 h 774128"/>
                <a:gd name="connsiteX1-53" fmla="*/ 1704219 w 1704219"/>
                <a:gd name="connsiteY1-54" fmla="*/ 476250 h 774128"/>
                <a:gd name="connsiteX2-55" fmla="*/ 1399419 w 1704219"/>
                <a:gd name="connsiteY2-56" fmla="*/ 774128 h 774128"/>
                <a:gd name="connsiteX3-57" fmla="*/ 66675 w 1704219"/>
                <a:gd name="connsiteY3-58" fmla="*/ 364553 h 774128"/>
                <a:gd name="connsiteX4-59" fmla="*/ 0 w 1704219"/>
                <a:gd name="connsiteY4-60" fmla="*/ 0 h 774128"/>
                <a:gd name="connsiteX0-61" fmla="*/ 0 w 1704219"/>
                <a:gd name="connsiteY0-62" fmla="*/ 0 h 774128"/>
                <a:gd name="connsiteX1-63" fmla="*/ 1704219 w 1704219"/>
                <a:gd name="connsiteY1-64" fmla="*/ 476250 h 774128"/>
                <a:gd name="connsiteX2-65" fmla="*/ 1399419 w 1704219"/>
                <a:gd name="connsiteY2-66" fmla="*/ 774128 h 774128"/>
                <a:gd name="connsiteX3-67" fmla="*/ 66675 w 1704219"/>
                <a:gd name="connsiteY3-68" fmla="*/ 354250 h 774128"/>
                <a:gd name="connsiteX4-69" fmla="*/ 0 w 1704219"/>
                <a:gd name="connsiteY4-70" fmla="*/ 0 h 774128"/>
                <a:gd name="connsiteX0-71" fmla="*/ 0 w 1704219"/>
                <a:gd name="connsiteY0-72" fmla="*/ 0 h 831278"/>
                <a:gd name="connsiteX1-73" fmla="*/ 1704219 w 1704219"/>
                <a:gd name="connsiteY1-74" fmla="*/ 476250 h 831278"/>
                <a:gd name="connsiteX2-75" fmla="*/ 1389894 w 1704219"/>
                <a:gd name="connsiteY2-76" fmla="*/ 831278 h 831278"/>
                <a:gd name="connsiteX3-77" fmla="*/ 66675 w 1704219"/>
                <a:gd name="connsiteY3-78" fmla="*/ 354250 h 831278"/>
                <a:gd name="connsiteX4-79" fmla="*/ 0 w 1704219"/>
                <a:gd name="connsiteY4-80" fmla="*/ 0 h 83127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704219" h="831278">
                  <a:moveTo>
                    <a:pt x="0" y="0"/>
                  </a:moveTo>
                  <a:lnTo>
                    <a:pt x="1704219" y="476250"/>
                  </a:lnTo>
                  <a:lnTo>
                    <a:pt x="1389894" y="831278"/>
                  </a:lnTo>
                  <a:lnTo>
                    <a:pt x="66675" y="354250"/>
                  </a:lnTo>
                  <a:lnTo>
                    <a:pt x="0" y="0"/>
                  </a:lnTo>
                  <a:close/>
                </a:path>
              </a:pathLst>
            </a:custGeom>
            <a:gradFill>
              <a:gsLst>
                <a:gs pos="0">
                  <a:sysClr val="windowText" lastClr="000000">
                    <a:lumMod val="91000"/>
                    <a:alpha val="20000"/>
                  </a:sysClr>
                </a:gs>
                <a:gs pos="100000">
                  <a:sysClr val="windowText" lastClr="000000">
                    <a:alpha val="0"/>
                  </a:sysClr>
                </a:gs>
              </a:gsLst>
              <a:lin ang="21594000" scaled="0"/>
            </a:gradFill>
            <a:ln w="381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7" name="组合 45"/>
            <p:cNvGrpSpPr/>
            <p:nvPr/>
          </p:nvGrpSpPr>
          <p:grpSpPr>
            <a:xfrm>
              <a:off x="285720" y="1214431"/>
              <a:ext cx="1428760" cy="3233796"/>
              <a:chOff x="285720" y="1215687"/>
              <a:chExt cx="2935976" cy="3233796"/>
            </a:xfrm>
          </p:grpSpPr>
          <p:grpSp>
            <p:nvGrpSpPr>
              <p:cNvPr id="23" name="组合 45"/>
              <p:cNvGrpSpPr/>
              <p:nvPr/>
            </p:nvGrpSpPr>
            <p:grpSpPr>
              <a:xfrm>
                <a:off x="292103" y="2728123"/>
                <a:ext cx="2929593" cy="1721360"/>
                <a:chOff x="1946273" y="2969644"/>
                <a:chExt cx="2493031" cy="944586"/>
              </a:xfrm>
            </p:grpSpPr>
            <p:grpSp>
              <p:nvGrpSpPr>
                <p:cNvPr id="41" name="组合 46"/>
                <p:cNvGrpSpPr/>
                <p:nvPr/>
              </p:nvGrpSpPr>
              <p:grpSpPr>
                <a:xfrm>
                  <a:off x="1946273" y="2969644"/>
                  <a:ext cx="2493031" cy="944586"/>
                  <a:chOff x="1874378" y="2961507"/>
                  <a:chExt cx="2493031" cy="944586"/>
                </a:xfrm>
              </p:grpSpPr>
              <p:sp>
                <p:nvSpPr>
                  <p:cNvPr id="43" name="矩形 9"/>
                  <p:cNvSpPr/>
                  <p:nvPr/>
                </p:nvSpPr>
                <p:spPr bwMode="auto">
                  <a:xfrm>
                    <a:off x="1874378" y="3034655"/>
                    <a:ext cx="2288047" cy="871438"/>
                  </a:xfrm>
                  <a:custGeom>
                    <a:avLst/>
                    <a:gdLst>
                      <a:gd name="connsiteX0" fmla="*/ 0 w 1224136"/>
                      <a:gd name="connsiteY0" fmla="*/ 0 h 288032"/>
                      <a:gd name="connsiteX1" fmla="*/ 1224136 w 1224136"/>
                      <a:gd name="connsiteY1" fmla="*/ 0 h 288032"/>
                      <a:gd name="connsiteX2" fmla="*/ 1224136 w 1224136"/>
                      <a:gd name="connsiteY2" fmla="*/ 288032 h 288032"/>
                      <a:gd name="connsiteX3" fmla="*/ 0 w 1224136"/>
                      <a:gd name="connsiteY3" fmla="*/ 288032 h 288032"/>
                      <a:gd name="connsiteX4" fmla="*/ 0 w 1224136"/>
                      <a:gd name="connsiteY4" fmla="*/ 0 h 288032"/>
                      <a:gd name="connsiteX0-1" fmla="*/ 0 w 1500361"/>
                      <a:gd name="connsiteY0-2" fmla="*/ 0 h 457101"/>
                      <a:gd name="connsiteX1-3" fmla="*/ 1500361 w 1500361"/>
                      <a:gd name="connsiteY1-4" fmla="*/ 169069 h 457101"/>
                      <a:gd name="connsiteX2-5" fmla="*/ 1500361 w 1500361"/>
                      <a:gd name="connsiteY2-6" fmla="*/ 457101 h 457101"/>
                      <a:gd name="connsiteX3-7" fmla="*/ 276225 w 1500361"/>
                      <a:gd name="connsiteY3-8" fmla="*/ 457101 h 457101"/>
                      <a:gd name="connsiteX4-9" fmla="*/ 0 w 1500361"/>
                      <a:gd name="connsiteY4-10" fmla="*/ 0 h 457101"/>
                      <a:gd name="connsiteX0-11" fmla="*/ 0 w 1614661"/>
                      <a:gd name="connsiteY0-12" fmla="*/ 0 h 545207"/>
                      <a:gd name="connsiteX1-13" fmla="*/ 1614661 w 1614661"/>
                      <a:gd name="connsiteY1-14" fmla="*/ 257175 h 545207"/>
                      <a:gd name="connsiteX2-15" fmla="*/ 1614661 w 1614661"/>
                      <a:gd name="connsiteY2-16" fmla="*/ 545207 h 545207"/>
                      <a:gd name="connsiteX3-17" fmla="*/ 390525 w 1614661"/>
                      <a:gd name="connsiteY3-18" fmla="*/ 545207 h 545207"/>
                      <a:gd name="connsiteX4-19" fmla="*/ 0 w 1614661"/>
                      <a:gd name="connsiteY4-20" fmla="*/ 0 h 545207"/>
                      <a:gd name="connsiteX0-21" fmla="*/ 2382 w 1617043"/>
                      <a:gd name="connsiteY0-22" fmla="*/ 0 h 545207"/>
                      <a:gd name="connsiteX1-23" fmla="*/ 1617043 w 1617043"/>
                      <a:gd name="connsiteY1-24" fmla="*/ 257175 h 545207"/>
                      <a:gd name="connsiteX2-25" fmla="*/ 1617043 w 1617043"/>
                      <a:gd name="connsiteY2-26" fmla="*/ 545207 h 545207"/>
                      <a:gd name="connsiteX3-27" fmla="*/ 0 w 1617043"/>
                      <a:gd name="connsiteY3-28" fmla="*/ 359469 h 545207"/>
                      <a:gd name="connsiteX4-29" fmla="*/ 2382 w 1617043"/>
                      <a:gd name="connsiteY4-30" fmla="*/ 0 h 545207"/>
                      <a:gd name="connsiteX0-31" fmla="*/ 2382 w 2055193"/>
                      <a:gd name="connsiteY0-32" fmla="*/ 0 h 545207"/>
                      <a:gd name="connsiteX1-33" fmla="*/ 2055193 w 2055193"/>
                      <a:gd name="connsiteY1-34" fmla="*/ 402431 h 545207"/>
                      <a:gd name="connsiteX2-35" fmla="*/ 1617043 w 2055193"/>
                      <a:gd name="connsiteY2-36" fmla="*/ 545207 h 545207"/>
                      <a:gd name="connsiteX3-37" fmla="*/ 0 w 2055193"/>
                      <a:gd name="connsiteY3-38" fmla="*/ 359469 h 545207"/>
                      <a:gd name="connsiteX4-39" fmla="*/ 2382 w 2055193"/>
                      <a:gd name="connsiteY4-40" fmla="*/ 0 h 545207"/>
                      <a:gd name="connsiteX0-41" fmla="*/ 2382 w 2055193"/>
                      <a:gd name="connsiteY0-42" fmla="*/ 0 h 545207"/>
                      <a:gd name="connsiteX1-43" fmla="*/ 2055193 w 2055193"/>
                      <a:gd name="connsiteY1-44" fmla="*/ 402431 h 545207"/>
                      <a:gd name="connsiteX2-45" fmla="*/ 1811339 w 2055193"/>
                      <a:gd name="connsiteY2-46" fmla="*/ 480071 h 545207"/>
                      <a:gd name="connsiteX3-47" fmla="*/ 1617043 w 2055193"/>
                      <a:gd name="connsiteY3-48" fmla="*/ 545207 h 545207"/>
                      <a:gd name="connsiteX4-49" fmla="*/ 0 w 2055193"/>
                      <a:gd name="connsiteY4-50" fmla="*/ 359469 h 545207"/>
                      <a:gd name="connsiteX5" fmla="*/ 2382 w 2055193"/>
                      <a:gd name="connsiteY5" fmla="*/ 0 h 545207"/>
                      <a:gd name="connsiteX0-51" fmla="*/ 2382 w 2287589"/>
                      <a:gd name="connsiteY0-52" fmla="*/ 0 h 706290"/>
                      <a:gd name="connsiteX1-53" fmla="*/ 2055193 w 2287589"/>
                      <a:gd name="connsiteY1-54" fmla="*/ 402431 h 706290"/>
                      <a:gd name="connsiteX2-55" fmla="*/ 2287589 w 2287589"/>
                      <a:gd name="connsiteY2-56" fmla="*/ 706290 h 706290"/>
                      <a:gd name="connsiteX3-57" fmla="*/ 1617043 w 2287589"/>
                      <a:gd name="connsiteY3-58" fmla="*/ 545207 h 706290"/>
                      <a:gd name="connsiteX4-59" fmla="*/ 0 w 2287589"/>
                      <a:gd name="connsiteY4-60" fmla="*/ 359469 h 706290"/>
                      <a:gd name="connsiteX5-61" fmla="*/ 2382 w 2287589"/>
                      <a:gd name="connsiteY5-62" fmla="*/ 0 h 706290"/>
                      <a:gd name="connsiteX0-63" fmla="*/ 2382 w 2287589"/>
                      <a:gd name="connsiteY0-64" fmla="*/ 0 h 871438"/>
                      <a:gd name="connsiteX1-65" fmla="*/ 2055193 w 2287589"/>
                      <a:gd name="connsiteY1-66" fmla="*/ 402431 h 871438"/>
                      <a:gd name="connsiteX2-67" fmla="*/ 2287589 w 2287589"/>
                      <a:gd name="connsiteY2-68" fmla="*/ 706290 h 871438"/>
                      <a:gd name="connsiteX3-69" fmla="*/ 2045668 w 2287589"/>
                      <a:gd name="connsiteY3-70" fmla="*/ 871438 h 871438"/>
                      <a:gd name="connsiteX4-71" fmla="*/ 0 w 2287589"/>
                      <a:gd name="connsiteY4-72" fmla="*/ 359469 h 871438"/>
                      <a:gd name="connsiteX5-73" fmla="*/ 2382 w 2287589"/>
                      <a:gd name="connsiteY5-74" fmla="*/ 0 h 871438"/>
                      <a:gd name="connsiteX0-75" fmla="*/ 0 w 2292351"/>
                      <a:gd name="connsiteY0-76" fmla="*/ 0 h 871438"/>
                      <a:gd name="connsiteX1-77" fmla="*/ 2059955 w 2292351"/>
                      <a:gd name="connsiteY1-78" fmla="*/ 402431 h 871438"/>
                      <a:gd name="connsiteX2-79" fmla="*/ 2292351 w 2292351"/>
                      <a:gd name="connsiteY2-80" fmla="*/ 706290 h 871438"/>
                      <a:gd name="connsiteX3-81" fmla="*/ 2050430 w 2292351"/>
                      <a:gd name="connsiteY3-82" fmla="*/ 871438 h 871438"/>
                      <a:gd name="connsiteX4-83" fmla="*/ 4762 w 2292351"/>
                      <a:gd name="connsiteY4-84" fmla="*/ 359469 h 871438"/>
                      <a:gd name="connsiteX5-85" fmla="*/ 0 w 2292351"/>
                      <a:gd name="connsiteY5-86" fmla="*/ 0 h 871438"/>
                      <a:gd name="connsiteX0-87" fmla="*/ 2671 w 2287878"/>
                      <a:gd name="connsiteY0-88" fmla="*/ 0 h 871438"/>
                      <a:gd name="connsiteX1-89" fmla="*/ 2055482 w 2287878"/>
                      <a:gd name="connsiteY1-90" fmla="*/ 402431 h 871438"/>
                      <a:gd name="connsiteX2-91" fmla="*/ 2287878 w 2287878"/>
                      <a:gd name="connsiteY2-92" fmla="*/ 706290 h 871438"/>
                      <a:gd name="connsiteX3-93" fmla="*/ 2045957 w 2287878"/>
                      <a:gd name="connsiteY3-94" fmla="*/ 871438 h 871438"/>
                      <a:gd name="connsiteX4-95" fmla="*/ 289 w 2287878"/>
                      <a:gd name="connsiteY4-96" fmla="*/ 359469 h 871438"/>
                      <a:gd name="connsiteX5-97" fmla="*/ 2671 w 2287878"/>
                      <a:gd name="connsiteY5-98" fmla="*/ 0 h 871438"/>
                      <a:gd name="connsiteX0-99" fmla="*/ 459 w 2288047"/>
                      <a:gd name="connsiteY0-100" fmla="*/ 0 h 871438"/>
                      <a:gd name="connsiteX1-101" fmla="*/ 2055651 w 2288047"/>
                      <a:gd name="connsiteY1-102" fmla="*/ 402431 h 871438"/>
                      <a:gd name="connsiteX2-103" fmla="*/ 2288047 w 2288047"/>
                      <a:gd name="connsiteY2-104" fmla="*/ 706290 h 871438"/>
                      <a:gd name="connsiteX3-105" fmla="*/ 2046126 w 2288047"/>
                      <a:gd name="connsiteY3-106" fmla="*/ 871438 h 871438"/>
                      <a:gd name="connsiteX4-107" fmla="*/ 458 w 2288047"/>
                      <a:gd name="connsiteY4-108" fmla="*/ 359469 h 871438"/>
                      <a:gd name="connsiteX5-109" fmla="*/ 459 w 2288047"/>
                      <a:gd name="connsiteY5-110" fmla="*/ 0 h 87143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61" y="connsiteY5-62"/>
                      </a:cxn>
                    </a:cxnLst>
                    <a:rect l="l" t="t" r="r" b="b"/>
                    <a:pathLst>
                      <a:path w="2288047" h="871438">
                        <a:moveTo>
                          <a:pt x="459" y="0"/>
                        </a:moveTo>
                        <a:lnTo>
                          <a:pt x="2055651" y="402431"/>
                        </a:lnTo>
                        <a:lnTo>
                          <a:pt x="2288047" y="706290"/>
                        </a:lnTo>
                        <a:lnTo>
                          <a:pt x="2046126" y="871438"/>
                        </a:lnTo>
                        <a:lnTo>
                          <a:pt x="458" y="359469"/>
                        </a:lnTo>
                        <a:cubicBezTo>
                          <a:pt x="-1129" y="239646"/>
                          <a:pt x="2046" y="119823"/>
                          <a:pt x="459" y="0"/>
                        </a:cubicBezTo>
                        <a:close/>
                      </a:path>
                    </a:pathLst>
                  </a:custGeom>
                  <a:solidFill>
                    <a:schemeClr val="bg2">
                      <a:lumMod val="60000"/>
                      <a:lumOff val="40000"/>
                    </a:schemeClr>
                  </a:solidFill>
                  <a:ln w="3810" cap="flat" cmpd="sng" algn="ctr">
                    <a:no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4" name="矩形 10"/>
                  <p:cNvSpPr/>
                  <p:nvPr/>
                </p:nvSpPr>
                <p:spPr bwMode="auto">
                  <a:xfrm>
                    <a:off x="3925836" y="3310681"/>
                    <a:ext cx="441573" cy="429766"/>
                  </a:xfrm>
                  <a:custGeom>
                    <a:avLst/>
                    <a:gdLst>
                      <a:gd name="connsiteX0" fmla="*/ 0 w 432048"/>
                      <a:gd name="connsiteY0" fmla="*/ 0 h 344041"/>
                      <a:gd name="connsiteX1" fmla="*/ 432048 w 432048"/>
                      <a:gd name="connsiteY1" fmla="*/ 0 h 344041"/>
                      <a:gd name="connsiteX2" fmla="*/ 432048 w 432048"/>
                      <a:gd name="connsiteY2" fmla="*/ 344041 h 344041"/>
                      <a:gd name="connsiteX3" fmla="*/ 0 w 432048"/>
                      <a:gd name="connsiteY3" fmla="*/ 344041 h 344041"/>
                      <a:gd name="connsiteX4" fmla="*/ 0 w 432048"/>
                      <a:gd name="connsiteY4" fmla="*/ 0 h 344041"/>
                      <a:gd name="connsiteX0-1" fmla="*/ 0 w 565398"/>
                      <a:gd name="connsiteY0-2" fmla="*/ 0 h 465484"/>
                      <a:gd name="connsiteX1-3" fmla="*/ 565398 w 565398"/>
                      <a:gd name="connsiteY1-4" fmla="*/ 121443 h 465484"/>
                      <a:gd name="connsiteX2-5" fmla="*/ 565398 w 565398"/>
                      <a:gd name="connsiteY2-6" fmla="*/ 465484 h 465484"/>
                      <a:gd name="connsiteX3-7" fmla="*/ 133350 w 565398"/>
                      <a:gd name="connsiteY3-8" fmla="*/ 465484 h 465484"/>
                      <a:gd name="connsiteX4-9" fmla="*/ 0 w 565398"/>
                      <a:gd name="connsiteY4-10" fmla="*/ 0 h 465484"/>
                      <a:gd name="connsiteX0-11" fmla="*/ 0 w 565398"/>
                      <a:gd name="connsiteY0-12" fmla="*/ 126207 h 591691"/>
                      <a:gd name="connsiteX1-13" fmla="*/ 203448 w 565398"/>
                      <a:gd name="connsiteY1-14" fmla="*/ 0 h 591691"/>
                      <a:gd name="connsiteX2-15" fmla="*/ 565398 w 565398"/>
                      <a:gd name="connsiteY2-16" fmla="*/ 591691 h 591691"/>
                      <a:gd name="connsiteX3-17" fmla="*/ 133350 w 565398"/>
                      <a:gd name="connsiteY3-18" fmla="*/ 591691 h 591691"/>
                      <a:gd name="connsiteX4-19" fmla="*/ 0 w 565398"/>
                      <a:gd name="connsiteY4-20" fmla="*/ 126207 h 591691"/>
                      <a:gd name="connsiteX0-21" fmla="*/ 0 w 441573"/>
                      <a:gd name="connsiteY0-22" fmla="*/ 126207 h 591691"/>
                      <a:gd name="connsiteX1-23" fmla="*/ 203448 w 441573"/>
                      <a:gd name="connsiteY1-24" fmla="*/ 0 h 591691"/>
                      <a:gd name="connsiteX2-25" fmla="*/ 441573 w 441573"/>
                      <a:gd name="connsiteY2-26" fmla="*/ 286891 h 591691"/>
                      <a:gd name="connsiteX3-27" fmla="*/ 133350 w 441573"/>
                      <a:gd name="connsiteY3-28" fmla="*/ 591691 h 591691"/>
                      <a:gd name="connsiteX4-29" fmla="*/ 0 w 441573"/>
                      <a:gd name="connsiteY4-30" fmla="*/ 126207 h 591691"/>
                      <a:gd name="connsiteX0-31" fmla="*/ 0 w 441573"/>
                      <a:gd name="connsiteY0-32" fmla="*/ 126207 h 429766"/>
                      <a:gd name="connsiteX1-33" fmla="*/ 203448 w 441573"/>
                      <a:gd name="connsiteY1-34" fmla="*/ 0 h 429766"/>
                      <a:gd name="connsiteX2-35" fmla="*/ 441573 w 441573"/>
                      <a:gd name="connsiteY2-36" fmla="*/ 286891 h 429766"/>
                      <a:gd name="connsiteX3-37" fmla="*/ 230981 w 441573"/>
                      <a:gd name="connsiteY3-38" fmla="*/ 429766 h 429766"/>
                      <a:gd name="connsiteX4-39" fmla="*/ 0 w 441573"/>
                      <a:gd name="connsiteY4-40" fmla="*/ 126207 h 42976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41573" h="429766">
                        <a:moveTo>
                          <a:pt x="0" y="126207"/>
                        </a:moveTo>
                        <a:lnTo>
                          <a:pt x="203448" y="0"/>
                        </a:lnTo>
                        <a:lnTo>
                          <a:pt x="441573" y="286891"/>
                        </a:lnTo>
                        <a:lnTo>
                          <a:pt x="230981" y="429766"/>
                        </a:lnTo>
                        <a:lnTo>
                          <a:pt x="0" y="126207"/>
                        </a:lnTo>
                        <a:close/>
                      </a:path>
                    </a:pathLst>
                  </a:custGeom>
                  <a:solidFill>
                    <a:schemeClr val="bg2">
                      <a:lumMod val="75000"/>
                    </a:schemeClr>
                  </a:solidFill>
                  <a:ln w="381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45" name="矩形 11"/>
                  <p:cNvSpPr/>
                  <p:nvPr/>
                </p:nvSpPr>
                <p:spPr bwMode="auto">
                  <a:xfrm>
                    <a:off x="1874378" y="2961507"/>
                    <a:ext cx="2260911" cy="477962"/>
                  </a:xfrm>
                  <a:custGeom>
                    <a:avLst/>
                    <a:gdLst>
                      <a:gd name="connsiteX0" fmla="*/ 0 w 1977542"/>
                      <a:gd name="connsiteY0" fmla="*/ 0 h 216024"/>
                      <a:gd name="connsiteX1" fmla="*/ 1977542 w 1977542"/>
                      <a:gd name="connsiteY1" fmla="*/ 0 h 216024"/>
                      <a:gd name="connsiteX2" fmla="*/ 1977542 w 1977542"/>
                      <a:gd name="connsiteY2" fmla="*/ 216024 h 216024"/>
                      <a:gd name="connsiteX3" fmla="*/ 0 w 1977542"/>
                      <a:gd name="connsiteY3" fmla="*/ 216024 h 216024"/>
                      <a:gd name="connsiteX4" fmla="*/ 0 w 1977542"/>
                      <a:gd name="connsiteY4" fmla="*/ 0 h 216024"/>
                      <a:gd name="connsiteX0-1" fmla="*/ 0 w 2063267"/>
                      <a:gd name="connsiteY0-2" fmla="*/ 0 h 620837"/>
                      <a:gd name="connsiteX1-3" fmla="*/ 1977542 w 2063267"/>
                      <a:gd name="connsiteY1-4" fmla="*/ 0 h 620837"/>
                      <a:gd name="connsiteX2-5" fmla="*/ 2063267 w 2063267"/>
                      <a:gd name="connsiteY2-6" fmla="*/ 620837 h 620837"/>
                      <a:gd name="connsiteX3-7" fmla="*/ 0 w 2063267"/>
                      <a:gd name="connsiteY3-8" fmla="*/ 216024 h 620837"/>
                      <a:gd name="connsiteX4-9" fmla="*/ 0 w 2063267"/>
                      <a:gd name="connsiteY4-10" fmla="*/ 0 h 620837"/>
                      <a:gd name="connsiteX0-11" fmla="*/ 0 w 2260911"/>
                      <a:gd name="connsiteY0-12" fmla="*/ 0 h 620837"/>
                      <a:gd name="connsiteX1-13" fmla="*/ 2260911 w 2260911"/>
                      <a:gd name="connsiteY1-14" fmla="*/ 492919 h 620837"/>
                      <a:gd name="connsiteX2-15" fmla="*/ 2063267 w 2260911"/>
                      <a:gd name="connsiteY2-16" fmla="*/ 620837 h 620837"/>
                      <a:gd name="connsiteX3-17" fmla="*/ 0 w 2260911"/>
                      <a:gd name="connsiteY3-18" fmla="*/ 216024 h 620837"/>
                      <a:gd name="connsiteX4-19" fmla="*/ 0 w 2260911"/>
                      <a:gd name="connsiteY4-20" fmla="*/ 0 h 620837"/>
                      <a:gd name="connsiteX0-21" fmla="*/ 292894 w 2260911"/>
                      <a:gd name="connsiteY0-22" fmla="*/ 0 h 477962"/>
                      <a:gd name="connsiteX1-23" fmla="*/ 2260911 w 2260911"/>
                      <a:gd name="connsiteY1-24" fmla="*/ 350044 h 477962"/>
                      <a:gd name="connsiteX2-25" fmla="*/ 2063267 w 2260911"/>
                      <a:gd name="connsiteY2-26" fmla="*/ 477962 h 477962"/>
                      <a:gd name="connsiteX3-27" fmla="*/ 0 w 2260911"/>
                      <a:gd name="connsiteY3-28" fmla="*/ 73149 h 477962"/>
                      <a:gd name="connsiteX4-29" fmla="*/ 292894 w 2260911"/>
                      <a:gd name="connsiteY4-30" fmla="*/ 0 h 477962"/>
                      <a:gd name="connsiteX0-31" fmla="*/ 292894 w 2260911"/>
                      <a:gd name="connsiteY0-32" fmla="*/ 0 h 477962"/>
                      <a:gd name="connsiteX1-33" fmla="*/ 2260911 w 2260911"/>
                      <a:gd name="connsiteY1-34" fmla="*/ 350044 h 477962"/>
                      <a:gd name="connsiteX2-35" fmla="*/ 2056124 w 2260911"/>
                      <a:gd name="connsiteY2-36" fmla="*/ 477962 h 477962"/>
                      <a:gd name="connsiteX3-37" fmla="*/ 0 w 2260911"/>
                      <a:gd name="connsiteY3-38" fmla="*/ 73149 h 477962"/>
                      <a:gd name="connsiteX4-39" fmla="*/ 292894 w 2260911"/>
                      <a:gd name="connsiteY4-40" fmla="*/ 0 h 47796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260911" h="477962">
                        <a:moveTo>
                          <a:pt x="292894" y="0"/>
                        </a:moveTo>
                        <a:lnTo>
                          <a:pt x="2260911" y="350044"/>
                        </a:lnTo>
                        <a:lnTo>
                          <a:pt x="2056124" y="477962"/>
                        </a:lnTo>
                        <a:lnTo>
                          <a:pt x="0" y="73149"/>
                        </a:lnTo>
                        <a:lnTo>
                          <a:pt x="292894" y="0"/>
                        </a:lnTo>
                        <a:close/>
                      </a:path>
                    </a:pathLst>
                  </a:custGeom>
                  <a:solidFill>
                    <a:schemeClr val="bg2">
                      <a:lumMod val="75000"/>
                    </a:schemeClr>
                  </a:solidFill>
                  <a:ln w="381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6" name="矩形 15"/>
                  <p:cNvSpPr/>
                  <p:nvPr/>
                </p:nvSpPr>
                <p:spPr bwMode="auto">
                  <a:xfrm>
                    <a:off x="3919537" y="3596581"/>
                    <a:ext cx="444152" cy="307132"/>
                  </a:xfrm>
                  <a:custGeom>
                    <a:avLst/>
                    <a:gdLst>
                      <a:gd name="connsiteX0" fmla="*/ 0 w 144016"/>
                      <a:gd name="connsiteY0" fmla="*/ 0 h 109488"/>
                      <a:gd name="connsiteX1" fmla="*/ 144016 w 144016"/>
                      <a:gd name="connsiteY1" fmla="*/ 0 h 109488"/>
                      <a:gd name="connsiteX2" fmla="*/ 144016 w 144016"/>
                      <a:gd name="connsiteY2" fmla="*/ 109488 h 109488"/>
                      <a:gd name="connsiteX3" fmla="*/ 0 w 144016"/>
                      <a:gd name="connsiteY3" fmla="*/ 109488 h 109488"/>
                      <a:gd name="connsiteX4" fmla="*/ 0 w 144016"/>
                      <a:gd name="connsiteY4" fmla="*/ 0 h 109488"/>
                      <a:gd name="connsiteX0-1" fmla="*/ 11906 w 144016"/>
                      <a:gd name="connsiteY0-2" fmla="*/ 0 h 319038"/>
                      <a:gd name="connsiteX1-3" fmla="*/ 144016 w 144016"/>
                      <a:gd name="connsiteY1-4" fmla="*/ 209550 h 319038"/>
                      <a:gd name="connsiteX2-5" fmla="*/ 144016 w 144016"/>
                      <a:gd name="connsiteY2-6" fmla="*/ 319038 h 319038"/>
                      <a:gd name="connsiteX3-7" fmla="*/ 0 w 144016"/>
                      <a:gd name="connsiteY3-8" fmla="*/ 319038 h 319038"/>
                      <a:gd name="connsiteX4-9" fmla="*/ 11906 w 144016"/>
                      <a:gd name="connsiteY4-10" fmla="*/ 0 h 319038"/>
                      <a:gd name="connsiteX0-11" fmla="*/ 211931 w 344041"/>
                      <a:gd name="connsiteY0-12" fmla="*/ 0 h 319038"/>
                      <a:gd name="connsiteX1-13" fmla="*/ 344041 w 344041"/>
                      <a:gd name="connsiteY1-14" fmla="*/ 209550 h 319038"/>
                      <a:gd name="connsiteX2-15" fmla="*/ 344041 w 344041"/>
                      <a:gd name="connsiteY2-16" fmla="*/ 319038 h 319038"/>
                      <a:gd name="connsiteX3-17" fmla="*/ 0 w 344041"/>
                      <a:gd name="connsiteY3-18" fmla="*/ 140445 h 319038"/>
                      <a:gd name="connsiteX4-19" fmla="*/ 211931 w 344041"/>
                      <a:gd name="connsiteY4-20" fmla="*/ 0 h 319038"/>
                      <a:gd name="connsiteX0-21" fmla="*/ 441771 w 573881"/>
                      <a:gd name="connsiteY0-22" fmla="*/ 0 h 299988"/>
                      <a:gd name="connsiteX1-23" fmla="*/ 573881 w 573881"/>
                      <a:gd name="connsiteY1-24" fmla="*/ 209550 h 299988"/>
                      <a:gd name="connsiteX2-25" fmla="*/ 0 w 573881"/>
                      <a:gd name="connsiteY2-26" fmla="*/ 299988 h 299988"/>
                      <a:gd name="connsiteX3-27" fmla="*/ 229840 w 573881"/>
                      <a:gd name="connsiteY3-28" fmla="*/ 140445 h 299988"/>
                      <a:gd name="connsiteX4-29" fmla="*/ 441771 w 573881"/>
                      <a:gd name="connsiteY4-30" fmla="*/ 0 h 299988"/>
                      <a:gd name="connsiteX0-31" fmla="*/ 441771 w 441771"/>
                      <a:gd name="connsiteY0-32" fmla="*/ 0 h 299988"/>
                      <a:gd name="connsiteX1-33" fmla="*/ 257174 w 441771"/>
                      <a:gd name="connsiteY1-34" fmla="*/ 150018 h 299988"/>
                      <a:gd name="connsiteX2-35" fmla="*/ 0 w 441771"/>
                      <a:gd name="connsiteY2-36" fmla="*/ 299988 h 299988"/>
                      <a:gd name="connsiteX3-37" fmla="*/ 229840 w 441771"/>
                      <a:gd name="connsiteY3-38" fmla="*/ 140445 h 299988"/>
                      <a:gd name="connsiteX4-39" fmla="*/ 441771 w 441771"/>
                      <a:gd name="connsiteY4-40" fmla="*/ 0 h 299988"/>
                      <a:gd name="connsiteX0-41" fmla="*/ 444152 w 444152"/>
                      <a:gd name="connsiteY0-42" fmla="*/ 0 h 307132"/>
                      <a:gd name="connsiteX1-43" fmla="*/ 259555 w 444152"/>
                      <a:gd name="connsiteY1-44" fmla="*/ 150018 h 307132"/>
                      <a:gd name="connsiteX2-45" fmla="*/ 0 w 444152"/>
                      <a:gd name="connsiteY2-46" fmla="*/ 307132 h 307132"/>
                      <a:gd name="connsiteX3-47" fmla="*/ 232221 w 444152"/>
                      <a:gd name="connsiteY3-48" fmla="*/ 140445 h 307132"/>
                      <a:gd name="connsiteX4-49" fmla="*/ 444152 w 444152"/>
                      <a:gd name="connsiteY4-50" fmla="*/ 0 h 30713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44152" h="307132">
                        <a:moveTo>
                          <a:pt x="444152" y="0"/>
                        </a:moveTo>
                        <a:lnTo>
                          <a:pt x="259555" y="150018"/>
                        </a:lnTo>
                        <a:lnTo>
                          <a:pt x="0" y="307132"/>
                        </a:lnTo>
                        <a:lnTo>
                          <a:pt x="232221" y="140445"/>
                        </a:lnTo>
                        <a:lnTo>
                          <a:pt x="444152" y="0"/>
                        </a:lnTo>
                        <a:close/>
                      </a:path>
                    </a:pathLst>
                  </a:custGeom>
                  <a:solidFill>
                    <a:schemeClr val="bg2">
                      <a:lumMod val="75000"/>
                    </a:schemeClr>
                  </a:solidFill>
                  <a:ln w="381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42" name="矩形 9"/>
                <p:cNvSpPr/>
                <p:nvPr/>
              </p:nvSpPr>
              <p:spPr bwMode="auto">
                <a:xfrm>
                  <a:off x="1946273" y="3042792"/>
                  <a:ext cx="563447" cy="494113"/>
                </a:xfrm>
                <a:custGeom>
                  <a:avLst/>
                  <a:gdLst/>
                  <a:ahLst/>
                  <a:cxnLst/>
                  <a:rect l="l" t="t" r="r" b="b"/>
                  <a:pathLst>
                    <a:path w="563447" h="494113">
                      <a:moveTo>
                        <a:pt x="459" y="0"/>
                      </a:moveTo>
                      <a:lnTo>
                        <a:pt x="563447" y="110240"/>
                      </a:lnTo>
                      <a:cubicBezTo>
                        <a:pt x="541672" y="192977"/>
                        <a:pt x="530307" y="278720"/>
                        <a:pt x="530307" y="366563"/>
                      </a:cubicBezTo>
                      <a:cubicBezTo>
                        <a:pt x="530307" y="409622"/>
                        <a:pt x="533038" y="452176"/>
                        <a:pt x="538451" y="494113"/>
                      </a:cubicBezTo>
                      <a:lnTo>
                        <a:pt x="458" y="359469"/>
                      </a:lnTo>
                      <a:cubicBezTo>
                        <a:pt x="-1129" y="239646"/>
                        <a:pt x="2046" y="119823"/>
                        <a:pt x="459" y="0"/>
                      </a:cubicBezTo>
                      <a:close/>
                    </a:path>
                  </a:pathLst>
                </a:custGeom>
                <a:gradFill>
                  <a:gsLst>
                    <a:gs pos="100000">
                      <a:sysClr val="window" lastClr="FFFFFF">
                        <a:alpha val="17000"/>
                      </a:sysClr>
                    </a:gs>
                    <a:gs pos="0">
                      <a:sysClr val="window" lastClr="FFFFFF">
                        <a:alpha val="19000"/>
                      </a:sysClr>
                    </a:gs>
                  </a:gsLst>
                  <a:lin ang="7200000" scaled="0"/>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24" name="组合 53"/>
              <p:cNvGrpSpPr/>
              <p:nvPr/>
            </p:nvGrpSpPr>
            <p:grpSpPr>
              <a:xfrm>
                <a:off x="285720" y="1981196"/>
                <a:ext cx="2502150" cy="1350248"/>
                <a:chOff x="1940841" y="2559770"/>
                <a:chExt cx="2129285" cy="740940"/>
              </a:xfrm>
            </p:grpSpPr>
            <p:grpSp>
              <p:nvGrpSpPr>
                <p:cNvPr id="35" name="组合 54"/>
                <p:cNvGrpSpPr/>
                <p:nvPr/>
              </p:nvGrpSpPr>
              <p:grpSpPr>
                <a:xfrm>
                  <a:off x="1940841" y="2559770"/>
                  <a:ext cx="2129285" cy="740940"/>
                  <a:chOff x="1858267" y="2546797"/>
                  <a:chExt cx="2129285" cy="740940"/>
                </a:xfrm>
              </p:grpSpPr>
              <p:sp>
                <p:nvSpPr>
                  <p:cNvPr id="37" name="矩形 17"/>
                  <p:cNvSpPr/>
                  <p:nvPr/>
                </p:nvSpPr>
                <p:spPr bwMode="auto">
                  <a:xfrm>
                    <a:off x="1858267" y="2598515"/>
                    <a:ext cx="1882678" cy="689222"/>
                  </a:xfrm>
                  <a:custGeom>
                    <a:avLst/>
                    <a:gdLst>
                      <a:gd name="connsiteX0" fmla="*/ 0 w 1224136"/>
                      <a:gd name="connsiteY0" fmla="*/ 0 h 432048"/>
                      <a:gd name="connsiteX1" fmla="*/ 1224136 w 1224136"/>
                      <a:gd name="connsiteY1" fmla="*/ 0 h 432048"/>
                      <a:gd name="connsiteX2" fmla="*/ 1224136 w 1224136"/>
                      <a:gd name="connsiteY2" fmla="*/ 432048 h 432048"/>
                      <a:gd name="connsiteX3" fmla="*/ 0 w 1224136"/>
                      <a:gd name="connsiteY3" fmla="*/ 432048 h 432048"/>
                      <a:gd name="connsiteX4" fmla="*/ 0 w 1224136"/>
                      <a:gd name="connsiteY4" fmla="*/ 0 h 432048"/>
                      <a:gd name="connsiteX0-1" fmla="*/ 0 w 1343199"/>
                      <a:gd name="connsiteY0-2" fmla="*/ 0 h 477291"/>
                      <a:gd name="connsiteX1-3" fmla="*/ 1343199 w 1343199"/>
                      <a:gd name="connsiteY1-4" fmla="*/ 45243 h 477291"/>
                      <a:gd name="connsiteX2-5" fmla="*/ 1343199 w 1343199"/>
                      <a:gd name="connsiteY2-6" fmla="*/ 477291 h 477291"/>
                      <a:gd name="connsiteX3-7" fmla="*/ 119063 w 1343199"/>
                      <a:gd name="connsiteY3-8" fmla="*/ 477291 h 477291"/>
                      <a:gd name="connsiteX4-9" fmla="*/ 0 w 1343199"/>
                      <a:gd name="connsiteY4-10" fmla="*/ 0 h 477291"/>
                      <a:gd name="connsiteX0-11" fmla="*/ 2381 w 1345580"/>
                      <a:gd name="connsiteY0-12" fmla="*/ 0 h 477291"/>
                      <a:gd name="connsiteX1-13" fmla="*/ 1345580 w 1345580"/>
                      <a:gd name="connsiteY1-14" fmla="*/ 45243 h 477291"/>
                      <a:gd name="connsiteX2-15" fmla="*/ 1345580 w 1345580"/>
                      <a:gd name="connsiteY2-16" fmla="*/ 477291 h 477291"/>
                      <a:gd name="connsiteX3-17" fmla="*/ 0 w 1345580"/>
                      <a:gd name="connsiteY3-18" fmla="*/ 372516 h 477291"/>
                      <a:gd name="connsiteX4-19" fmla="*/ 2381 w 1345580"/>
                      <a:gd name="connsiteY4-20" fmla="*/ 0 h 477291"/>
                      <a:gd name="connsiteX0-21" fmla="*/ 2381 w 1662286"/>
                      <a:gd name="connsiteY0-22" fmla="*/ 0 h 477291"/>
                      <a:gd name="connsiteX1-23" fmla="*/ 1662286 w 1662286"/>
                      <a:gd name="connsiteY1-24" fmla="*/ 216693 h 477291"/>
                      <a:gd name="connsiteX2-25" fmla="*/ 1345580 w 1662286"/>
                      <a:gd name="connsiteY2-26" fmla="*/ 477291 h 477291"/>
                      <a:gd name="connsiteX3-27" fmla="*/ 0 w 1662286"/>
                      <a:gd name="connsiteY3-28" fmla="*/ 372516 h 477291"/>
                      <a:gd name="connsiteX4-29" fmla="*/ 2381 w 1662286"/>
                      <a:gd name="connsiteY4-30" fmla="*/ 0 h 477291"/>
                      <a:gd name="connsiteX0-31" fmla="*/ 2381 w 1662286"/>
                      <a:gd name="connsiteY0-32" fmla="*/ 0 h 477291"/>
                      <a:gd name="connsiteX1-33" fmla="*/ 1662286 w 1662286"/>
                      <a:gd name="connsiteY1-34" fmla="*/ 216693 h 477291"/>
                      <a:gd name="connsiteX2-35" fmla="*/ 1461196 w 1662286"/>
                      <a:gd name="connsiteY2-36" fmla="*/ 380430 h 477291"/>
                      <a:gd name="connsiteX3-37" fmla="*/ 1345580 w 1662286"/>
                      <a:gd name="connsiteY3-38" fmla="*/ 477291 h 477291"/>
                      <a:gd name="connsiteX4-39" fmla="*/ 0 w 1662286"/>
                      <a:gd name="connsiteY4-40" fmla="*/ 372516 h 477291"/>
                      <a:gd name="connsiteX5" fmla="*/ 2381 w 1662286"/>
                      <a:gd name="connsiteY5" fmla="*/ 0 h 477291"/>
                      <a:gd name="connsiteX0-41" fmla="*/ 2381 w 1882678"/>
                      <a:gd name="connsiteY0-42" fmla="*/ 0 h 501874"/>
                      <a:gd name="connsiteX1-43" fmla="*/ 1662286 w 1882678"/>
                      <a:gd name="connsiteY1-44" fmla="*/ 216693 h 501874"/>
                      <a:gd name="connsiteX2-45" fmla="*/ 1882678 w 1882678"/>
                      <a:gd name="connsiteY2-46" fmla="*/ 501874 h 501874"/>
                      <a:gd name="connsiteX3-47" fmla="*/ 1345580 w 1882678"/>
                      <a:gd name="connsiteY3-48" fmla="*/ 477291 h 501874"/>
                      <a:gd name="connsiteX4-49" fmla="*/ 0 w 1882678"/>
                      <a:gd name="connsiteY4-50" fmla="*/ 372516 h 501874"/>
                      <a:gd name="connsiteX5-51" fmla="*/ 2381 w 1882678"/>
                      <a:gd name="connsiteY5-52" fmla="*/ 0 h 501874"/>
                      <a:gd name="connsiteX0-53" fmla="*/ 2381 w 1882678"/>
                      <a:gd name="connsiteY0-54" fmla="*/ 0 h 689222"/>
                      <a:gd name="connsiteX1-55" fmla="*/ 1662286 w 1882678"/>
                      <a:gd name="connsiteY1-56" fmla="*/ 216693 h 689222"/>
                      <a:gd name="connsiteX2-57" fmla="*/ 1882678 w 1882678"/>
                      <a:gd name="connsiteY2-58" fmla="*/ 501874 h 689222"/>
                      <a:gd name="connsiteX3-59" fmla="*/ 1678955 w 1882678"/>
                      <a:gd name="connsiteY3-60" fmla="*/ 689222 h 689222"/>
                      <a:gd name="connsiteX4-61" fmla="*/ 0 w 1882678"/>
                      <a:gd name="connsiteY4-62" fmla="*/ 372516 h 689222"/>
                      <a:gd name="connsiteX5-63" fmla="*/ 2381 w 1882678"/>
                      <a:gd name="connsiteY5-64" fmla="*/ 0 h 689222"/>
                      <a:gd name="connsiteX0-65" fmla="*/ 2381 w 1882678"/>
                      <a:gd name="connsiteY0-66" fmla="*/ 0 h 689222"/>
                      <a:gd name="connsiteX1-67" fmla="*/ 1655142 w 1882678"/>
                      <a:gd name="connsiteY1-68" fmla="*/ 219075 h 689222"/>
                      <a:gd name="connsiteX2-69" fmla="*/ 1882678 w 1882678"/>
                      <a:gd name="connsiteY2-70" fmla="*/ 501874 h 689222"/>
                      <a:gd name="connsiteX3-71" fmla="*/ 1678955 w 1882678"/>
                      <a:gd name="connsiteY3-72" fmla="*/ 689222 h 689222"/>
                      <a:gd name="connsiteX4-73" fmla="*/ 0 w 1882678"/>
                      <a:gd name="connsiteY4-74" fmla="*/ 372516 h 689222"/>
                      <a:gd name="connsiteX5-75" fmla="*/ 2381 w 1882678"/>
                      <a:gd name="connsiteY5-76" fmla="*/ 0 h 68922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51" y="connsiteY5-52"/>
                      </a:cxn>
                    </a:cxnLst>
                    <a:rect l="l" t="t" r="r" b="b"/>
                    <a:pathLst>
                      <a:path w="1882678" h="689222">
                        <a:moveTo>
                          <a:pt x="2381" y="0"/>
                        </a:moveTo>
                        <a:lnTo>
                          <a:pt x="1655142" y="219075"/>
                        </a:lnTo>
                        <a:lnTo>
                          <a:pt x="1882678" y="501874"/>
                        </a:lnTo>
                        <a:lnTo>
                          <a:pt x="1678955" y="689222"/>
                        </a:lnTo>
                        <a:lnTo>
                          <a:pt x="0" y="372516"/>
                        </a:lnTo>
                        <a:cubicBezTo>
                          <a:pt x="794" y="248344"/>
                          <a:pt x="1587" y="124172"/>
                          <a:pt x="2381" y="0"/>
                        </a:cubicBezTo>
                        <a:close/>
                      </a:path>
                    </a:pathLst>
                  </a:custGeom>
                  <a:solidFill>
                    <a:schemeClr val="tx2">
                      <a:lumMod val="40000"/>
                      <a:lumOff val="60000"/>
                    </a:schemeClr>
                  </a:solidFill>
                  <a:ln w="25400" cap="flat" cmpd="sng" algn="ctr">
                    <a:no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8" name="矩形 18"/>
                  <p:cNvSpPr/>
                  <p:nvPr/>
                </p:nvSpPr>
                <p:spPr bwMode="auto">
                  <a:xfrm>
                    <a:off x="3506438" y="2761011"/>
                    <a:ext cx="481114" cy="344611"/>
                  </a:xfrm>
                  <a:custGeom>
                    <a:avLst/>
                    <a:gdLst>
                      <a:gd name="connsiteX0" fmla="*/ 0 w 292995"/>
                      <a:gd name="connsiteY0" fmla="*/ 0 h 216024"/>
                      <a:gd name="connsiteX1" fmla="*/ 292995 w 292995"/>
                      <a:gd name="connsiteY1" fmla="*/ 0 h 216024"/>
                      <a:gd name="connsiteX2" fmla="*/ 292995 w 292995"/>
                      <a:gd name="connsiteY2" fmla="*/ 216024 h 216024"/>
                      <a:gd name="connsiteX3" fmla="*/ 0 w 292995"/>
                      <a:gd name="connsiteY3" fmla="*/ 216024 h 216024"/>
                      <a:gd name="connsiteX4" fmla="*/ 0 w 292995"/>
                      <a:gd name="connsiteY4" fmla="*/ 0 h 216024"/>
                      <a:gd name="connsiteX0-1" fmla="*/ 0 w 626370"/>
                      <a:gd name="connsiteY0-2" fmla="*/ 104775 h 216024"/>
                      <a:gd name="connsiteX1-3" fmla="*/ 626370 w 626370"/>
                      <a:gd name="connsiteY1-4" fmla="*/ 0 h 216024"/>
                      <a:gd name="connsiteX2-5" fmla="*/ 626370 w 626370"/>
                      <a:gd name="connsiteY2-6" fmla="*/ 216024 h 216024"/>
                      <a:gd name="connsiteX3-7" fmla="*/ 333375 w 626370"/>
                      <a:gd name="connsiteY3-8" fmla="*/ 216024 h 216024"/>
                      <a:gd name="connsiteX4-9" fmla="*/ 0 w 626370"/>
                      <a:gd name="connsiteY4-10" fmla="*/ 104775 h 216024"/>
                      <a:gd name="connsiteX0-11" fmla="*/ 0 w 626370"/>
                      <a:gd name="connsiteY0-12" fmla="*/ 104775 h 385093"/>
                      <a:gd name="connsiteX1-13" fmla="*/ 626370 w 626370"/>
                      <a:gd name="connsiteY1-14" fmla="*/ 0 h 385093"/>
                      <a:gd name="connsiteX2-15" fmla="*/ 626370 w 626370"/>
                      <a:gd name="connsiteY2-16" fmla="*/ 216024 h 385093"/>
                      <a:gd name="connsiteX3-17" fmla="*/ 228600 w 626370"/>
                      <a:gd name="connsiteY3-18" fmla="*/ 385093 h 385093"/>
                      <a:gd name="connsiteX4-19" fmla="*/ 0 w 626370"/>
                      <a:gd name="connsiteY4-20" fmla="*/ 104775 h 385093"/>
                      <a:gd name="connsiteX0-21" fmla="*/ 0 w 626370"/>
                      <a:gd name="connsiteY0-22" fmla="*/ 104775 h 385093"/>
                      <a:gd name="connsiteX1-23" fmla="*/ 626370 w 626370"/>
                      <a:gd name="connsiteY1-24" fmla="*/ 0 h 385093"/>
                      <a:gd name="connsiteX2-25" fmla="*/ 457301 w 626370"/>
                      <a:gd name="connsiteY2-26" fmla="*/ 289843 h 385093"/>
                      <a:gd name="connsiteX3-27" fmla="*/ 228600 w 626370"/>
                      <a:gd name="connsiteY3-28" fmla="*/ 385093 h 385093"/>
                      <a:gd name="connsiteX4-29" fmla="*/ 0 w 626370"/>
                      <a:gd name="connsiteY4-30" fmla="*/ 104775 h 385093"/>
                      <a:gd name="connsiteX0-31" fmla="*/ 0 w 457301"/>
                      <a:gd name="connsiteY0-32" fmla="*/ 59531 h 339849"/>
                      <a:gd name="connsiteX1-33" fmla="*/ 281089 w 457301"/>
                      <a:gd name="connsiteY1-34" fmla="*/ 0 h 339849"/>
                      <a:gd name="connsiteX2-35" fmla="*/ 457301 w 457301"/>
                      <a:gd name="connsiteY2-36" fmla="*/ 244599 h 339849"/>
                      <a:gd name="connsiteX3-37" fmla="*/ 228600 w 457301"/>
                      <a:gd name="connsiteY3-38" fmla="*/ 339849 h 339849"/>
                      <a:gd name="connsiteX4-39" fmla="*/ 0 w 457301"/>
                      <a:gd name="connsiteY4-40" fmla="*/ 59531 h 339849"/>
                      <a:gd name="connsiteX0-41" fmla="*/ 0 w 466826"/>
                      <a:gd name="connsiteY0-42" fmla="*/ 59531 h 339849"/>
                      <a:gd name="connsiteX1-43" fmla="*/ 281089 w 466826"/>
                      <a:gd name="connsiteY1-44" fmla="*/ 0 h 339849"/>
                      <a:gd name="connsiteX2-45" fmla="*/ 466826 w 466826"/>
                      <a:gd name="connsiteY2-46" fmla="*/ 244599 h 339849"/>
                      <a:gd name="connsiteX3-47" fmla="*/ 228600 w 466826"/>
                      <a:gd name="connsiteY3-48" fmla="*/ 339849 h 339849"/>
                      <a:gd name="connsiteX4-49" fmla="*/ 0 w 466826"/>
                      <a:gd name="connsiteY4-50" fmla="*/ 59531 h 339849"/>
                      <a:gd name="connsiteX0-51" fmla="*/ 0 w 473970"/>
                      <a:gd name="connsiteY0-52" fmla="*/ 59531 h 339849"/>
                      <a:gd name="connsiteX1-53" fmla="*/ 281089 w 473970"/>
                      <a:gd name="connsiteY1-54" fmla="*/ 0 h 339849"/>
                      <a:gd name="connsiteX2-55" fmla="*/ 473970 w 473970"/>
                      <a:gd name="connsiteY2-56" fmla="*/ 244599 h 339849"/>
                      <a:gd name="connsiteX3-57" fmla="*/ 228600 w 473970"/>
                      <a:gd name="connsiteY3-58" fmla="*/ 339849 h 339849"/>
                      <a:gd name="connsiteX4-59" fmla="*/ 0 w 473970"/>
                      <a:gd name="connsiteY4-60" fmla="*/ 59531 h 339849"/>
                      <a:gd name="connsiteX0-61" fmla="*/ 0 w 473970"/>
                      <a:gd name="connsiteY0-62" fmla="*/ 59531 h 339849"/>
                      <a:gd name="connsiteX1-63" fmla="*/ 269182 w 473970"/>
                      <a:gd name="connsiteY1-64" fmla="*/ 0 h 339849"/>
                      <a:gd name="connsiteX2-65" fmla="*/ 473970 w 473970"/>
                      <a:gd name="connsiteY2-66" fmla="*/ 244599 h 339849"/>
                      <a:gd name="connsiteX3-67" fmla="*/ 228600 w 473970"/>
                      <a:gd name="connsiteY3-68" fmla="*/ 339849 h 339849"/>
                      <a:gd name="connsiteX4-69" fmla="*/ 0 w 473970"/>
                      <a:gd name="connsiteY4-70" fmla="*/ 59531 h 339849"/>
                      <a:gd name="connsiteX0-71" fmla="*/ 0 w 473970"/>
                      <a:gd name="connsiteY0-72" fmla="*/ 59531 h 342230"/>
                      <a:gd name="connsiteX1-73" fmla="*/ 269182 w 473970"/>
                      <a:gd name="connsiteY1-74" fmla="*/ 0 h 342230"/>
                      <a:gd name="connsiteX2-75" fmla="*/ 473970 w 473970"/>
                      <a:gd name="connsiteY2-76" fmla="*/ 244599 h 342230"/>
                      <a:gd name="connsiteX3-77" fmla="*/ 223838 w 473970"/>
                      <a:gd name="connsiteY3-78" fmla="*/ 342230 h 342230"/>
                      <a:gd name="connsiteX4-79" fmla="*/ 0 w 473970"/>
                      <a:gd name="connsiteY4-80" fmla="*/ 59531 h 342230"/>
                      <a:gd name="connsiteX0-81" fmla="*/ 0 w 473970"/>
                      <a:gd name="connsiteY0-82" fmla="*/ 66675 h 342230"/>
                      <a:gd name="connsiteX1-83" fmla="*/ 269182 w 473970"/>
                      <a:gd name="connsiteY1-84" fmla="*/ 0 h 342230"/>
                      <a:gd name="connsiteX2-85" fmla="*/ 473970 w 473970"/>
                      <a:gd name="connsiteY2-86" fmla="*/ 244599 h 342230"/>
                      <a:gd name="connsiteX3-87" fmla="*/ 223838 w 473970"/>
                      <a:gd name="connsiteY3-88" fmla="*/ 342230 h 342230"/>
                      <a:gd name="connsiteX4-89" fmla="*/ 0 w 473970"/>
                      <a:gd name="connsiteY4-90" fmla="*/ 66675 h 342230"/>
                      <a:gd name="connsiteX0-91" fmla="*/ 0 w 473970"/>
                      <a:gd name="connsiteY0-92" fmla="*/ 66675 h 344611"/>
                      <a:gd name="connsiteX1-93" fmla="*/ 269182 w 473970"/>
                      <a:gd name="connsiteY1-94" fmla="*/ 0 h 344611"/>
                      <a:gd name="connsiteX2-95" fmla="*/ 473970 w 473970"/>
                      <a:gd name="connsiteY2-96" fmla="*/ 244599 h 344611"/>
                      <a:gd name="connsiteX3-97" fmla="*/ 219075 w 473970"/>
                      <a:gd name="connsiteY3-98" fmla="*/ 344611 h 344611"/>
                      <a:gd name="connsiteX4-99" fmla="*/ 0 w 473970"/>
                      <a:gd name="connsiteY4-100" fmla="*/ 66675 h 344611"/>
                      <a:gd name="connsiteX0-101" fmla="*/ 0 w 481114"/>
                      <a:gd name="connsiteY0-102" fmla="*/ 71437 h 344611"/>
                      <a:gd name="connsiteX1-103" fmla="*/ 276326 w 481114"/>
                      <a:gd name="connsiteY1-104" fmla="*/ 0 h 344611"/>
                      <a:gd name="connsiteX2-105" fmla="*/ 481114 w 481114"/>
                      <a:gd name="connsiteY2-106" fmla="*/ 244599 h 344611"/>
                      <a:gd name="connsiteX3-107" fmla="*/ 226219 w 481114"/>
                      <a:gd name="connsiteY3-108" fmla="*/ 344611 h 344611"/>
                      <a:gd name="connsiteX4-109" fmla="*/ 0 w 481114"/>
                      <a:gd name="connsiteY4-110" fmla="*/ 71437 h 344611"/>
                      <a:gd name="connsiteX0-111" fmla="*/ 0 w 481114"/>
                      <a:gd name="connsiteY0-112" fmla="*/ 71437 h 344611"/>
                      <a:gd name="connsiteX1-113" fmla="*/ 276326 w 481114"/>
                      <a:gd name="connsiteY1-114" fmla="*/ 0 h 344611"/>
                      <a:gd name="connsiteX2-115" fmla="*/ 481114 w 481114"/>
                      <a:gd name="connsiteY2-116" fmla="*/ 244599 h 344611"/>
                      <a:gd name="connsiteX3-117" fmla="*/ 219075 w 481114"/>
                      <a:gd name="connsiteY3-118" fmla="*/ 344611 h 344611"/>
                      <a:gd name="connsiteX4-119" fmla="*/ 0 w 481114"/>
                      <a:gd name="connsiteY4-120" fmla="*/ 71437 h 34461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81114" h="344611">
                        <a:moveTo>
                          <a:pt x="0" y="71437"/>
                        </a:moveTo>
                        <a:lnTo>
                          <a:pt x="276326" y="0"/>
                        </a:lnTo>
                        <a:lnTo>
                          <a:pt x="481114" y="244599"/>
                        </a:lnTo>
                        <a:lnTo>
                          <a:pt x="219075" y="344611"/>
                        </a:lnTo>
                        <a:lnTo>
                          <a:pt x="0" y="71437"/>
                        </a:lnTo>
                        <a:close/>
                      </a:path>
                    </a:pathLst>
                  </a:custGeom>
                  <a:solidFill>
                    <a:schemeClr val="tx2">
                      <a:lumMod val="60000"/>
                      <a:lumOff val="40000"/>
                    </a:schemeClr>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矩形 19"/>
                  <p:cNvSpPr/>
                  <p:nvPr/>
                </p:nvSpPr>
                <p:spPr bwMode="auto">
                  <a:xfrm>
                    <a:off x="3537494" y="3003797"/>
                    <a:ext cx="447006" cy="279748"/>
                  </a:xfrm>
                  <a:custGeom>
                    <a:avLst/>
                    <a:gdLst>
                      <a:gd name="connsiteX0" fmla="*/ 0 w 216024"/>
                      <a:gd name="connsiteY0" fmla="*/ 0 h 144016"/>
                      <a:gd name="connsiteX1" fmla="*/ 216024 w 216024"/>
                      <a:gd name="connsiteY1" fmla="*/ 0 h 144016"/>
                      <a:gd name="connsiteX2" fmla="*/ 216024 w 216024"/>
                      <a:gd name="connsiteY2" fmla="*/ 144016 h 144016"/>
                      <a:gd name="connsiteX3" fmla="*/ 0 w 216024"/>
                      <a:gd name="connsiteY3" fmla="*/ 144016 h 144016"/>
                      <a:gd name="connsiteX4" fmla="*/ 0 w 216024"/>
                      <a:gd name="connsiteY4" fmla="*/ 0 h 144016"/>
                      <a:gd name="connsiteX0-1" fmla="*/ 0 w 504155"/>
                      <a:gd name="connsiteY0-2" fmla="*/ 0 h 274985"/>
                      <a:gd name="connsiteX1-3" fmla="*/ 504155 w 504155"/>
                      <a:gd name="connsiteY1-4" fmla="*/ 130969 h 274985"/>
                      <a:gd name="connsiteX2-5" fmla="*/ 504155 w 504155"/>
                      <a:gd name="connsiteY2-6" fmla="*/ 274985 h 274985"/>
                      <a:gd name="connsiteX3-7" fmla="*/ 288131 w 504155"/>
                      <a:gd name="connsiteY3-8" fmla="*/ 274985 h 274985"/>
                      <a:gd name="connsiteX4-9" fmla="*/ 0 w 504155"/>
                      <a:gd name="connsiteY4-10" fmla="*/ 0 h 274985"/>
                      <a:gd name="connsiteX0-11" fmla="*/ 0 w 504155"/>
                      <a:gd name="connsiteY0-12" fmla="*/ 92868 h 367853"/>
                      <a:gd name="connsiteX1-13" fmla="*/ 249362 w 504155"/>
                      <a:gd name="connsiteY1-14" fmla="*/ 0 h 367853"/>
                      <a:gd name="connsiteX2-15" fmla="*/ 504155 w 504155"/>
                      <a:gd name="connsiteY2-16" fmla="*/ 367853 h 367853"/>
                      <a:gd name="connsiteX3-17" fmla="*/ 288131 w 504155"/>
                      <a:gd name="connsiteY3-18" fmla="*/ 367853 h 367853"/>
                      <a:gd name="connsiteX4-19" fmla="*/ 0 w 504155"/>
                      <a:gd name="connsiteY4-20" fmla="*/ 92868 h 367853"/>
                      <a:gd name="connsiteX0-21" fmla="*/ 197644 w 701799"/>
                      <a:gd name="connsiteY0-22" fmla="*/ 92868 h 367853"/>
                      <a:gd name="connsiteX1-23" fmla="*/ 447006 w 701799"/>
                      <a:gd name="connsiteY1-24" fmla="*/ 0 h 367853"/>
                      <a:gd name="connsiteX2-25" fmla="*/ 701799 w 701799"/>
                      <a:gd name="connsiteY2-26" fmla="*/ 367853 h 367853"/>
                      <a:gd name="connsiteX3-27" fmla="*/ 0 w 701799"/>
                      <a:gd name="connsiteY3-28" fmla="*/ 277366 h 367853"/>
                      <a:gd name="connsiteX4-29" fmla="*/ 197644 w 701799"/>
                      <a:gd name="connsiteY4-30" fmla="*/ 92868 h 367853"/>
                      <a:gd name="connsiteX0-31" fmla="*/ 197644 w 447006"/>
                      <a:gd name="connsiteY0-32" fmla="*/ 92868 h 277366"/>
                      <a:gd name="connsiteX1-33" fmla="*/ 447006 w 447006"/>
                      <a:gd name="connsiteY1-34" fmla="*/ 0 h 277366"/>
                      <a:gd name="connsiteX2-35" fmla="*/ 230312 w 447006"/>
                      <a:gd name="connsiteY2-36" fmla="*/ 198784 h 277366"/>
                      <a:gd name="connsiteX3-37" fmla="*/ 0 w 447006"/>
                      <a:gd name="connsiteY3-38" fmla="*/ 277366 h 277366"/>
                      <a:gd name="connsiteX4-39" fmla="*/ 197644 w 447006"/>
                      <a:gd name="connsiteY4-40" fmla="*/ 92868 h 277366"/>
                      <a:gd name="connsiteX0-41" fmla="*/ 197644 w 447006"/>
                      <a:gd name="connsiteY0-42" fmla="*/ 92868 h 279748"/>
                      <a:gd name="connsiteX1-43" fmla="*/ 447006 w 447006"/>
                      <a:gd name="connsiteY1-44" fmla="*/ 0 h 279748"/>
                      <a:gd name="connsiteX2-45" fmla="*/ 230312 w 447006"/>
                      <a:gd name="connsiteY2-46" fmla="*/ 198784 h 279748"/>
                      <a:gd name="connsiteX3-47" fmla="*/ 0 w 447006"/>
                      <a:gd name="connsiteY3-48" fmla="*/ 279748 h 279748"/>
                      <a:gd name="connsiteX4-49" fmla="*/ 197644 w 447006"/>
                      <a:gd name="connsiteY4-50" fmla="*/ 92868 h 27974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47006" h="279748">
                        <a:moveTo>
                          <a:pt x="197644" y="92868"/>
                        </a:moveTo>
                        <a:lnTo>
                          <a:pt x="447006" y="0"/>
                        </a:lnTo>
                        <a:lnTo>
                          <a:pt x="230312" y="198784"/>
                        </a:lnTo>
                        <a:lnTo>
                          <a:pt x="0" y="279748"/>
                        </a:lnTo>
                        <a:lnTo>
                          <a:pt x="197644" y="92868"/>
                        </a:lnTo>
                        <a:close/>
                      </a:path>
                    </a:pathLst>
                  </a:custGeom>
                  <a:solidFill>
                    <a:schemeClr val="tx2">
                      <a:lumMod val="60000"/>
                      <a:lumOff val="40000"/>
                    </a:schemeClr>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40" name="矩形 23"/>
                  <p:cNvSpPr/>
                  <p:nvPr/>
                </p:nvSpPr>
                <p:spPr bwMode="auto">
                  <a:xfrm>
                    <a:off x="1862460" y="2546797"/>
                    <a:ext cx="1927746" cy="280317"/>
                  </a:xfrm>
                  <a:custGeom>
                    <a:avLst/>
                    <a:gdLst>
                      <a:gd name="connsiteX0" fmla="*/ 0 w 1368152"/>
                      <a:gd name="connsiteY0" fmla="*/ 0 h 216024"/>
                      <a:gd name="connsiteX1" fmla="*/ 1368152 w 1368152"/>
                      <a:gd name="connsiteY1" fmla="*/ 0 h 216024"/>
                      <a:gd name="connsiteX2" fmla="*/ 1368152 w 1368152"/>
                      <a:gd name="connsiteY2" fmla="*/ 216024 h 216024"/>
                      <a:gd name="connsiteX3" fmla="*/ 0 w 1368152"/>
                      <a:gd name="connsiteY3" fmla="*/ 216024 h 216024"/>
                      <a:gd name="connsiteX4" fmla="*/ 0 w 1368152"/>
                      <a:gd name="connsiteY4" fmla="*/ 0 h 216024"/>
                      <a:gd name="connsiteX0-1" fmla="*/ 0 w 1620564"/>
                      <a:gd name="connsiteY0-2" fmla="*/ 0 h 399380"/>
                      <a:gd name="connsiteX1-3" fmla="*/ 1368152 w 1620564"/>
                      <a:gd name="connsiteY1-4" fmla="*/ 0 h 399380"/>
                      <a:gd name="connsiteX2-5" fmla="*/ 1620564 w 1620564"/>
                      <a:gd name="connsiteY2-6" fmla="*/ 399380 h 399380"/>
                      <a:gd name="connsiteX3-7" fmla="*/ 0 w 1620564"/>
                      <a:gd name="connsiteY3-8" fmla="*/ 216024 h 399380"/>
                      <a:gd name="connsiteX4-9" fmla="*/ 0 w 1620564"/>
                      <a:gd name="connsiteY4-10" fmla="*/ 0 h 399380"/>
                      <a:gd name="connsiteX0-11" fmla="*/ 0 w 1882502"/>
                      <a:gd name="connsiteY0-12" fmla="*/ 0 h 399380"/>
                      <a:gd name="connsiteX1-13" fmla="*/ 1882502 w 1882502"/>
                      <a:gd name="connsiteY1-14" fmla="*/ 335756 h 399380"/>
                      <a:gd name="connsiteX2-15" fmla="*/ 1620564 w 1882502"/>
                      <a:gd name="connsiteY2-16" fmla="*/ 399380 h 399380"/>
                      <a:gd name="connsiteX3-17" fmla="*/ 0 w 1882502"/>
                      <a:gd name="connsiteY3-18" fmla="*/ 216024 h 399380"/>
                      <a:gd name="connsiteX4-19" fmla="*/ 0 w 1882502"/>
                      <a:gd name="connsiteY4-20" fmla="*/ 0 h 399380"/>
                      <a:gd name="connsiteX0-21" fmla="*/ 45244 w 1927746"/>
                      <a:gd name="connsiteY0-22" fmla="*/ 0 h 399380"/>
                      <a:gd name="connsiteX1-23" fmla="*/ 1927746 w 1927746"/>
                      <a:gd name="connsiteY1-24" fmla="*/ 335756 h 399380"/>
                      <a:gd name="connsiteX2-25" fmla="*/ 1665808 w 1927746"/>
                      <a:gd name="connsiteY2-26" fmla="*/ 399380 h 399380"/>
                      <a:gd name="connsiteX3-27" fmla="*/ 0 w 1927746"/>
                      <a:gd name="connsiteY3-28" fmla="*/ 170780 h 399380"/>
                      <a:gd name="connsiteX4-29" fmla="*/ 45244 w 1927746"/>
                      <a:gd name="connsiteY4-30" fmla="*/ 0 h 399380"/>
                      <a:gd name="connsiteX0-31" fmla="*/ 250032 w 1927746"/>
                      <a:gd name="connsiteY0-32" fmla="*/ 0 h 280317"/>
                      <a:gd name="connsiteX1-33" fmla="*/ 1927746 w 1927746"/>
                      <a:gd name="connsiteY1-34" fmla="*/ 216693 h 280317"/>
                      <a:gd name="connsiteX2-35" fmla="*/ 1665808 w 1927746"/>
                      <a:gd name="connsiteY2-36" fmla="*/ 280317 h 280317"/>
                      <a:gd name="connsiteX3-37" fmla="*/ 0 w 1927746"/>
                      <a:gd name="connsiteY3-38" fmla="*/ 51717 h 280317"/>
                      <a:gd name="connsiteX4-39" fmla="*/ 250032 w 1927746"/>
                      <a:gd name="connsiteY4-40" fmla="*/ 0 h 28031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27746" h="280317">
                        <a:moveTo>
                          <a:pt x="250032" y="0"/>
                        </a:moveTo>
                        <a:lnTo>
                          <a:pt x="1927746" y="216693"/>
                        </a:lnTo>
                        <a:lnTo>
                          <a:pt x="1665808" y="280317"/>
                        </a:lnTo>
                        <a:lnTo>
                          <a:pt x="0" y="51717"/>
                        </a:lnTo>
                        <a:lnTo>
                          <a:pt x="250032" y="0"/>
                        </a:lnTo>
                        <a:close/>
                      </a:path>
                    </a:pathLst>
                  </a:custGeom>
                  <a:solidFill>
                    <a:schemeClr val="tx2">
                      <a:lumMod val="60000"/>
                      <a:lumOff val="40000"/>
                    </a:schemeClr>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36" name="矩形 17"/>
                <p:cNvSpPr/>
                <p:nvPr/>
              </p:nvSpPr>
              <p:spPr bwMode="auto">
                <a:xfrm>
                  <a:off x="1941359" y="2611488"/>
                  <a:ext cx="805061" cy="483954"/>
                </a:xfrm>
                <a:custGeom>
                  <a:avLst/>
                  <a:gdLst/>
                  <a:ahLst/>
                  <a:cxnLst/>
                  <a:rect l="l" t="t" r="r" b="b"/>
                  <a:pathLst>
                    <a:path w="805061" h="483954">
                      <a:moveTo>
                        <a:pt x="2381" y="0"/>
                      </a:moveTo>
                      <a:lnTo>
                        <a:pt x="805061" y="106396"/>
                      </a:lnTo>
                      <a:cubicBezTo>
                        <a:pt x="708296" y="220163"/>
                        <a:pt x="634595" y="347240"/>
                        <a:pt x="590765" y="483954"/>
                      </a:cubicBezTo>
                      <a:lnTo>
                        <a:pt x="0" y="372516"/>
                      </a:lnTo>
                      <a:cubicBezTo>
                        <a:pt x="794" y="248344"/>
                        <a:pt x="1587" y="124172"/>
                        <a:pt x="2381" y="0"/>
                      </a:cubicBezTo>
                      <a:close/>
                    </a:path>
                  </a:pathLst>
                </a:custGeom>
                <a:gradFill>
                  <a:gsLst>
                    <a:gs pos="100000">
                      <a:sysClr val="window" lastClr="FFFFFF">
                        <a:alpha val="17000"/>
                      </a:sysClr>
                    </a:gs>
                    <a:gs pos="0">
                      <a:sysClr val="window" lastClr="FFFFFF">
                        <a:alpha val="19000"/>
                      </a:sysClr>
                    </a:gs>
                  </a:gsLst>
                  <a:lin ang="7200000" scaled="0"/>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25" name="组合 61"/>
              <p:cNvGrpSpPr/>
              <p:nvPr/>
            </p:nvGrpSpPr>
            <p:grpSpPr>
              <a:xfrm>
                <a:off x="292103" y="1215687"/>
                <a:ext cx="2058238" cy="1080345"/>
                <a:chOff x="1946273" y="2139702"/>
                <a:chExt cx="1751524" cy="592832"/>
              </a:xfrm>
            </p:grpSpPr>
            <p:grpSp>
              <p:nvGrpSpPr>
                <p:cNvPr id="29" name="组合 62"/>
                <p:cNvGrpSpPr/>
                <p:nvPr/>
              </p:nvGrpSpPr>
              <p:grpSpPr>
                <a:xfrm>
                  <a:off x="1946273" y="2139702"/>
                  <a:ext cx="1751524" cy="592832"/>
                  <a:chOff x="1839119" y="2110557"/>
                  <a:chExt cx="1751524" cy="592832"/>
                </a:xfrm>
              </p:grpSpPr>
              <p:sp>
                <p:nvSpPr>
                  <p:cNvPr id="31" name="矩形 223"/>
                  <p:cNvSpPr/>
                  <p:nvPr/>
                </p:nvSpPr>
                <p:spPr bwMode="auto">
                  <a:xfrm>
                    <a:off x="1839119" y="2140843"/>
                    <a:ext cx="1497013" cy="561876"/>
                  </a:xfrm>
                  <a:custGeom>
                    <a:avLst/>
                    <a:gdLst>
                      <a:gd name="connsiteX0" fmla="*/ 0 w 792088"/>
                      <a:gd name="connsiteY0" fmla="*/ 0 h 288032"/>
                      <a:gd name="connsiteX1" fmla="*/ 792088 w 792088"/>
                      <a:gd name="connsiteY1" fmla="*/ 0 h 288032"/>
                      <a:gd name="connsiteX2" fmla="*/ 792088 w 792088"/>
                      <a:gd name="connsiteY2" fmla="*/ 288032 h 288032"/>
                      <a:gd name="connsiteX3" fmla="*/ 0 w 792088"/>
                      <a:gd name="connsiteY3" fmla="*/ 288032 h 288032"/>
                      <a:gd name="connsiteX4" fmla="*/ 0 w 792088"/>
                      <a:gd name="connsiteY4" fmla="*/ 0 h 288032"/>
                      <a:gd name="connsiteX0-1" fmla="*/ 428625 w 1220713"/>
                      <a:gd name="connsiteY0-2" fmla="*/ 0 h 288032"/>
                      <a:gd name="connsiteX1-3" fmla="*/ 1220713 w 1220713"/>
                      <a:gd name="connsiteY1-4" fmla="*/ 0 h 288032"/>
                      <a:gd name="connsiteX2-5" fmla="*/ 1220713 w 1220713"/>
                      <a:gd name="connsiteY2-6" fmla="*/ 288032 h 288032"/>
                      <a:gd name="connsiteX3-7" fmla="*/ 0 w 1220713"/>
                      <a:gd name="connsiteY3-8" fmla="*/ 249932 h 288032"/>
                      <a:gd name="connsiteX4-9" fmla="*/ 428625 w 1220713"/>
                      <a:gd name="connsiteY4-10" fmla="*/ 0 h 288032"/>
                      <a:gd name="connsiteX0-11" fmla="*/ 11906 w 1220713"/>
                      <a:gd name="connsiteY0-12" fmla="*/ 0 h 430907"/>
                      <a:gd name="connsiteX1-13" fmla="*/ 1220713 w 1220713"/>
                      <a:gd name="connsiteY1-14" fmla="*/ 142875 h 430907"/>
                      <a:gd name="connsiteX2-15" fmla="*/ 1220713 w 1220713"/>
                      <a:gd name="connsiteY2-16" fmla="*/ 430907 h 430907"/>
                      <a:gd name="connsiteX3-17" fmla="*/ 0 w 1220713"/>
                      <a:gd name="connsiteY3-18" fmla="*/ 392807 h 430907"/>
                      <a:gd name="connsiteX4-19" fmla="*/ 11906 w 1220713"/>
                      <a:gd name="connsiteY4-20" fmla="*/ 0 h 430907"/>
                      <a:gd name="connsiteX0-21" fmla="*/ 11906 w 1344538"/>
                      <a:gd name="connsiteY0-22" fmla="*/ 0 h 430907"/>
                      <a:gd name="connsiteX1-23" fmla="*/ 1344538 w 1344538"/>
                      <a:gd name="connsiteY1-24" fmla="*/ 135731 h 430907"/>
                      <a:gd name="connsiteX2-25" fmla="*/ 1220713 w 1344538"/>
                      <a:gd name="connsiteY2-26" fmla="*/ 430907 h 430907"/>
                      <a:gd name="connsiteX3-27" fmla="*/ 0 w 1344538"/>
                      <a:gd name="connsiteY3-28" fmla="*/ 392807 h 430907"/>
                      <a:gd name="connsiteX4-29" fmla="*/ 11906 w 1344538"/>
                      <a:gd name="connsiteY4-30" fmla="*/ 0 h 430907"/>
                      <a:gd name="connsiteX0-31" fmla="*/ 11906 w 1344538"/>
                      <a:gd name="connsiteY0-32" fmla="*/ 0 h 430907"/>
                      <a:gd name="connsiteX1-33" fmla="*/ 1344538 w 1344538"/>
                      <a:gd name="connsiteY1-34" fmla="*/ 135731 h 430907"/>
                      <a:gd name="connsiteX2-35" fmla="*/ 1268412 w 1344538"/>
                      <a:gd name="connsiteY2-36" fmla="*/ 314227 h 430907"/>
                      <a:gd name="connsiteX3-37" fmla="*/ 1220713 w 1344538"/>
                      <a:gd name="connsiteY3-38" fmla="*/ 430907 h 430907"/>
                      <a:gd name="connsiteX4-39" fmla="*/ 0 w 1344538"/>
                      <a:gd name="connsiteY4-40" fmla="*/ 392807 h 430907"/>
                      <a:gd name="connsiteX5" fmla="*/ 11906 w 1344538"/>
                      <a:gd name="connsiteY5" fmla="*/ 0 h 430907"/>
                      <a:gd name="connsiteX0-41" fmla="*/ 11906 w 1497012"/>
                      <a:gd name="connsiteY0-42" fmla="*/ 0 h 430907"/>
                      <a:gd name="connsiteX1-43" fmla="*/ 1344538 w 1497012"/>
                      <a:gd name="connsiteY1-44" fmla="*/ 135731 h 430907"/>
                      <a:gd name="connsiteX2-45" fmla="*/ 1497012 w 1497012"/>
                      <a:gd name="connsiteY2-46" fmla="*/ 371377 h 430907"/>
                      <a:gd name="connsiteX3-47" fmla="*/ 1220713 w 1497012"/>
                      <a:gd name="connsiteY3-48" fmla="*/ 430907 h 430907"/>
                      <a:gd name="connsiteX4-49" fmla="*/ 0 w 1497012"/>
                      <a:gd name="connsiteY4-50" fmla="*/ 392807 h 430907"/>
                      <a:gd name="connsiteX5-51" fmla="*/ 11906 w 1497012"/>
                      <a:gd name="connsiteY5-52" fmla="*/ 0 h 430907"/>
                      <a:gd name="connsiteX0-53" fmla="*/ 11906 w 1497012"/>
                      <a:gd name="connsiteY0-54" fmla="*/ 0 h 561876"/>
                      <a:gd name="connsiteX1-55" fmla="*/ 1344538 w 1497012"/>
                      <a:gd name="connsiteY1-56" fmla="*/ 135731 h 561876"/>
                      <a:gd name="connsiteX2-57" fmla="*/ 1497012 w 1497012"/>
                      <a:gd name="connsiteY2-58" fmla="*/ 371377 h 561876"/>
                      <a:gd name="connsiteX3-59" fmla="*/ 1320725 w 1497012"/>
                      <a:gd name="connsiteY3-60" fmla="*/ 561876 h 561876"/>
                      <a:gd name="connsiteX4-61" fmla="*/ 0 w 1497012"/>
                      <a:gd name="connsiteY4-62" fmla="*/ 392807 h 561876"/>
                      <a:gd name="connsiteX5-63" fmla="*/ 11906 w 1497012"/>
                      <a:gd name="connsiteY5-64" fmla="*/ 0 h 56187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51" y="connsiteY5-52"/>
                      </a:cxn>
                    </a:cxnLst>
                    <a:rect l="l" t="t" r="r" b="b"/>
                    <a:pathLst>
                      <a:path w="1497012" h="561876">
                        <a:moveTo>
                          <a:pt x="11906" y="0"/>
                        </a:moveTo>
                        <a:lnTo>
                          <a:pt x="1344538" y="135731"/>
                        </a:lnTo>
                        <a:lnTo>
                          <a:pt x="1497012" y="371377"/>
                        </a:lnTo>
                        <a:lnTo>
                          <a:pt x="1320725" y="561876"/>
                        </a:lnTo>
                        <a:lnTo>
                          <a:pt x="0" y="392807"/>
                        </a:lnTo>
                        <a:lnTo>
                          <a:pt x="11906" y="0"/>
                        </a:lnTo>
                        <a:close/>
                      </a:path>
                    </a:pathLst>
                  </a:custGeom>
                  <a:solidFill>
                    <a:schemeClr val="bg2">
                      <a:lumMod val="40000"/>
                      <a:lumOff val="60000"/>
                    </a:schemeClr>
                  </a:solidFill>
                  <a:ln w="3810" cap="flat" cmpd="sng" algn="ctr">
                    <a:no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2" name="矩形 224"/>
                  <p:cNvSpPr/>
                  <p:nvPr/>
                </p:nvSpPr>
                <p:spPr bwMode="auto">
                  <a:xfrm>
                    <a:off x="3150505" y="2461741"/>
                    <a:ext cx="440121" cy="241648"/>
                  </a:xfrm>
                  <a:custGeom>
                    <a:avLst/>
                    <a:gdLst>
                      <a:gd name="connsiteX0" fmla="*/ 0 w 361540"/>
                      <a:gd name="connsiteY0" fmla="*/ 0 h 144016"/>
                      <a:gd name="connsiteX1" fmla="*/ 361540 w 361540"/>
                      <a:gd name="connsiteY1" fmla="*/ 0 h 144016"/>
                      <a:gd name="connsiteX2" fmla="*/ 361540 w 361540"/>
                      <a:gd name="connsiteY2" fmla="*/ 144016 h 144016"/>
                      <a:gd name="connsiteX3" fmla="*/ 0 w 361540"/>
                      <a:gd name="connsiteY3" fmla="*/ 144016 h 144016"/>
                      <a:gd name="connsiteX4" fmla="*/ 0 w 361540"/>
                      <a:gd name="connsiteY4" fmla="*/ 0 h 144016"/>
                      <a:gd name="connsiteX0-1" fmla="*/ 397669 w 759209"/>
                      <a:gd name="connsiteY0-2" fmla="*/ 0 h 205929"/>
                      <a:gd name="connsiteX1-3" fmla="*/ 759209 w 759209"/>
                      <a:gd name="connsiteY1-4" fmla="*/ 0 h 205929"/>
                      <a:gd name="connsiteX2-5" fmla="*/ 759209 w 759209"/>
                      <a:gd name="connsiteY2-6" fmla="*/ 144016 h 205929"/>
                      <a:gd name="connsiteX3-7" fmla="*/ 0 w 759209"/>
                      <a:gd name="connsiteY3-8" fmla="*/ 205929 h 205929"/>
                      <a:gd name="connsiteX4-9" fmla="*/ 397669 w 759209"/>
                      <a:gd name="connsiteY4-10" fmla="*/ 0 h 205929"/>
                      <a:gd name="connsiteX0-11" fmla="*/ 178594 w 759209"/>
                      <a:gd name="connsiteY0-12" fmla="*/ 16668 h 205929"/>
                      <a:gd name="connsiteX1-13" fmla="*/ 759209 w 759209"/>
                      <a:gd name="connsiteY1-14" fmla="*/ 0 h 205929"/>
                      <a:gd name="connsiteX2-15" fmla="*/ 759209 w 759209"/>
                      <a:gd name="connsiteY2-16" fmla="*/ 144016 h 205929"/>
                      <a:gd name="connsiteX3-17" fmla="*/ 0 w 759209"/>
                      <a:gd name="connsiteY3-18" fmla="*/ 205929 h 205929"/>
                      <a:gd name="connsiteX4-19" fmla="*/ 178594 w 759209"/>
                      <a:gd name="connsiteY4-20" fmla="*/ 16668 h 205929"/>
                      <a:gd name="connsiteX0-21" fmla="*/ 178594 w 759209"/>
                      <a:gd name="connsiteY0-22" fmla="*/ 52387 h 241648"/>
                      <a:gd name="connsiteX1-23" fmla="*/ 440121 w 759209"/>
                      <a:gd name="connsiteY1-24" fmla="*/ 0 h 241648"/>
                      <a:gd name="connsiteX2-25" fmla="*/ 759209 w 759209"/>
                      <a:gd name="connsiteY2-26" fmla="*/ 179735 h 241648"/>
                      <a:gd name="connsiteX3-27" fmla="*/ 0 w 759209"/>
                      <a:gd name="connsiteY3-28" fmla="*/ 241648 h 241648"/>
                      <a:gd name="connsiteX4-29" fmla="*/ 178594 w 759209"/>
                      <a:gd name="connsiteY4-30" fmla="*/ 52387 h 241648"/>
                      <a:gd name="connsiteX0-31" fmla="*/ 178594 w 440121"/>
                      <a:gd name="connsiteY0-32" fmla="*/ 52387 h 241648"/>
                      <a:gd name="connsiteX1-33" fmla="*/ 440121 w 440121"/>
                      <a:gd name="connsiteY1-34" fmla="*/ 0 h 241648"/>
                      <a:gd name="connsiteX2-35" fmla="*/ 235334 w 440121"/>
                      <a:gd name="connsiteY2-36" fmla="*/ 182116 h 241648"/>
                      <a:gd name="connsiteX3-37" fmla="*/ 0 w 440121"/>
                      <a:gd name="connsiteY3-38" fmla="*/ 241648 h 241648"/>
                      <a:gd name="connsiteX4-39" fmla="*/ 178594 w 440121"/>
                      <a:gd name="connsiteY4-40" fmla="*/ 52387 h 241648"/>
                      <a:gd name="connsiteX0-41" fmla="*/ 176213 w 440121"/>
                      <a:gd name="connsiteY0-42" fmla="*/ 50006 h 241648"/>
                      <a:gd name="connsiteX1-43" fmla="*/ 440121 w 440121"/>
                      <a:gd name="connsiteY1-44" fmla="*/ 0 h 241648"/>
                      <a:gd name="connsiteX2-45" fmla="*/ 235334 w 440121"/>
                      <a:gd name="connsiteY2-46" fmla="*/ 182116 h 241648"/>
                      <a:gd name="connsiteX3-47" fmla="*/ 0 w 440121"/>
                      <a:gd name="connsiteY3-48" fmla="*/ 241648 h 241648"/>
                      <a:gd name="connsiteX4-49" fmla="*/ 176213 w 440121"/>
                      <a:gd name="connsiteY4-50" fmla="*/ 50006 h 241648"/>
                      <a:gd name="connsiteX0-51" fmla="*/ 176213 w 440121"/>
                      <a:gd name="connsiteY0-52" fmla="*/ 50006 h 241648"/>
                      <a:gd name="connsiteX1-53" fmla="*/ 440121 w 440121"/>
                      <a:gd name="connsiteY1-54" fmla="*/ 0 h 241648"/>
                      <a:gd name="connsiteX2-55" fmla="*/ 235334 w 440121"/>
                      <a:gd name="connsiteY2-56" fmla="*/ 182116 h 241648"/>
                      <a:gd name="connsiteX3-57" fmla="*/ 0 w 440121"/>
                      <a:gd name="connsiteY3-58" fmla="*/ 241648 h 241648"/>
                      <a:gd name="connsiteX4-59" fmla="*/ 176213 w 440121"/>
                      <a:gd name="connsiteY4-60" fmla="*/ 50006 h 24164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40121" h="241648">
                        <a:moveTo>
                          <a:pt x="176213" y="50006"/>
                        </a:moveTo>
                        <a:lnTo>
                          <a:pt x="440121" y="0"/>
                        </a:lnTo>
                        <a:lnTo>
                          <a:pt x="235334" y="182116"/>
                        </a:lnTo>
                        <a:lnTo>
                          <a:pt x="0" y="241648"/>
                        </a:lnTo>
                        <a:lnTo>
                          <a:pt x="176213" y="50006"/>
                        </a:lnTo>
                        <a:close/>
                      </a:path>
                    </a:pathLst>
                  </a:custGeom>
                  <a:solidFill>
                    <a:schemeClr val="bg2"/>
                  </a:solidFill>
                  <a:ln w="381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3" name="矩形 224"/>
                  <p:cNvSpPr/>
                  <p:nvPr/>
                </p:nvSpPr>
                <p:spPr bwMode="auto">
                  <a:xfrm>
                    <a:off x="3179096" y="2226667"/>
                    <a:ext cx="411547" cy="289273"/>
                  </a:xfrm>
                  <a:custGeom>
                    <a:avLst/>
                    <a:gdLst>
                      <a:gd name="connsiteX0" fmla="*/ 0 w 361540"/>
                      <a:gd name="connsiteY0" fmla="*/ 0 h 144016"/>
                      <a:gd name="connsiteX1" fmla="*/ 361540 w 361540"/>
                      <a:gd name="connsiteY1" fmla="*/ 0 h 144016"/>
                      <a:gd name="connsiteX2" fmla="*/ 361540 w 361540"/>
                      <a:gd name="connsiteY2" fmla="*/ 144016 h 144016"/>
                      <a:gd name="connsiteX3" fmla="*/ 0 w 361540"/>
                      <a:gd name="connsiteY3" fmla="*/ 144016 h 144016"/>
                      <a:gd name="connsiteX4" fmla="*/ 0 w 361540"/>
                      <a:gd name="connsiteY4" fmla="*/ 0 h 144016"/>
                      <a:gd name="connsiteX0-1" fmla="*/ 397669 w 759209"/>
                      <a:gd name="connsiteY0-2" fmla="*/ 0 h 205929"/>
                      <a:gd name="connsiteX1-3" fmla="*/ 759209 w 759209"/>
                      <a:gd name="connsiteY1-4" fmla="*/ 0 h 205929"/>
                      <a:gd name="connsiteX2-5" fmla="*/ 759209 w 759209"/>
                      <a:gd name="connsiteY2-6" fmla="*/ 144016 h 205929"/>
                      <a:gd name="connsiteX3-7" fmla="*/ 0 w 759209"/>
                      <a:gd name="connsiteY3-8" fmla="*/ 205929 h 205929"/>
                      <a:gd name="connsiteX4-9" fmla="*/ 397669 w 759209"/>
                      <a:gd name="connsiteY4-10" fmla="*/ 0 h 205929"/>
                      <a:gd name="connsiteX0-11" fmla="*/ 178594 w 759209"/>
                      <a:gd name="connsiteY0-12" fmla="*/ 16668 h 205929"/>
                      <a:gd name="connsiteX1-13" fmla="*/ 759209 w 759209"/>
                      <a:gd name="connsiteY1-14" fmla="*/ 0 h 205929"/>
                      <a:gd name="connsiteX2-15" fmla="*/ 759209 w 759209"/>
                      <a:gd name="connsiteY2-16" fmla="*/ 144016 h 205929"/>
                      <a:gd name="connsiteX3-17" fmla="*/ 0 w 759209"/>
                      <a:gd name="connsiteY3-18" fmla="*/ 205929 h 205929"/>
                      <a:gd name="connsiteX4-19" fmla="*/ 178594 w 759209"/>
                      <a:gd name="connsiteY4-20" fmla="*/ 16668 h 205929"/>
                      <a:gd name="connsiteX0-21" fmla="*/ 178594 w 759209"/>
                      <a:gd name="connsiteY0-22" fmla="*/ 52387 h 241648"/>
                      <a:gd name="connsiteX1-23" fmla="*/ 440121 w 759209"/>
                      <a:gd name="connsiteY1-24" fmla="*/ 0 h 241648"/>
                      <a:gd name="connsiteX2-25" fmla="*/ 759209 w 759209"/>
                      <a:gd name="connsiteY2-26" fmla="*/ 179735 h 241648"/>
                      <a:gd name="connsiteX3-27" fmla="*/ 0 w 759209"/>
                      <a:gd name="connsiteY3-28" fmla="*/ 241648 h 241648"/>
                      <a:gd name="connsiteX4-29" fmla="*/ 178594 w 759209"/>
                      <a:gd name="connsiteY4-30" fmla="*/ 52387 h 241648"/>
                      <a:gd name="connsiteX0-31" fmla="*/ 178594 w 440121"/>
                      <a:gd name="connsiteY0-32" fmla="*/ 52387 h 241648"/>
                      <a:gd name="connsiteX1-33" fmla="*/ 440121 w 440121"/>
                      <a:gd name="connsiteY1-34" fmla="*/ 0 h 241648"/>
                      <a:gd name="connsiteX2-35" fmla="*/ 235334 w 440121"/>
                      <a:gd name="connsiteY2-36" fmla="*/ 182116 h 241648"/>
                      <a:gd name="connsiteX3-37" fmla="*/ 0 w 440121"/>
                      <a:gd name="connsiteY3-38" fmla="*/ 241648 h 241648"/>
                      <a:gd name="connsiteX4-39" fmla="*/ 178594 w 440121"/>
                      <a:gd name="connsiteY4-40" fmla="*/ 52387 h 241648"/>
                      <a:gd name="connsiteX0-41" fmla="*/ 178594 w 440121"/>
                      <a:gd name="connsiteY0-42" fmla="*/ 52387 h 241648"/>
                      <a:gd name="connsiteX1-43" fmla="*/ 440121 w 440121"/>
                      <a:gd name="connsiteY1-44" fmla="*/ 0 h 241648"/>
                      <a:gd name="connsiteX2-45" fmla="*/ 256765 w 440121"/>
                      <a:gd name="connsiteY2-46" fmla="*/ 186878 h 241648"/>
                      <a:gd name="connsiteX3-47" fmla="*/ 0 w 440121"/>
                      <a:gd name="connsiteY3-48" fmla="*/ 241648 h 241648"/>
                      <a:gd name="connsiteX4-49" fmla="*/ 178594 w 440121"/>
                      <a:gd name="connsiteY4-50" fmla="*/ 52387 h 241648"/>
                      <a:gd name="connsiteX0-51" fmla="*/ 0 w 590140"/>
                      <a:gd name="connsiteY0-52" fmla="*/ 4762 h 241648"/>
                      <a:gd name="connsiteX1-53" fmla="*/ 590140 w 590140"/>
                      <a:gd name="connsiteY1-54" fmla="*/ 0 h 241648"/>
                      <a:gd name="connsiteX2-55" fmla="*/ 406784 w 590140"/>
                      <a:gd name="connsiteY2-56" fmla="*/ 186878 h 241648"/>
                      <a:gd name="connsiteX3-57" fmla="*/ 150019 w 590140"/>
                      <a:gd name="connsiteY3-58" fmla="*/ 241648 h 241648"/>
                      <a:gd name="connsiteX4-59" fmla="*/ 0 w 590140"/>
                      <a:gd name="connsiteY4-60" fmla="*/ 4762 h 241648"/>
                      <a:gd name="connsiteX0-61" fmla="*/ 0 w 406784"/>
                      <a:gd name="connsiteY0-62" fmla="*/ 59531 h 296417"/>
                      <a:gd name="connsiteX1-63" fmla="*/ 223428 w 406784"/>
                      <a:gd name="connsiteY1-64" fmla="*/ 0 h 296417"/>
                      <a:gd name="connsiteX2-65" fmla="*/ 406784 w 406784"/>
                      <a:gd name="connsiteY2-66" fmla="*/ 241647 h 296417"/>
                      <a:gd name="connsiteX3-67" fmla="*/ 150019 w 406784"/>
                      <a:gd name="connsiteY3-68" fmla="*/ 296417 h 296417"/>
                      <a:gd name="connsiteX4-69" fmla="*/ 0 w 406784"/>
                      <a:gd name="connsiteY4-70" fmla="*/ 59531 h 296417"/>
                      <a:gd name="connsiteX0-71" fmla="*/ 0 w 406784"/>
                      <a:gd name="connsiteY0-72" fmla="*/ 50006 h 286892"/>
                      <a:gd name="connsiteX1-73" fmla="*/ 228191 w 406784"/>
                      <a:gd name="connsiteY1-74" fmla="*/ 0 h 286892"/>
                      <a:gd name="connsiteX2-75" fmla="*/ 406784 w 406784"/>
                      <a:gd name="connsiteY2-76" fmla="*/ 232122 h 286892"/>
                      <a:gd name="connsiteX3-77" fmla="*/ 150019 w 406784"/>
                      <a:gd name="connsiteY3-78" fmla="*/ 286892 h 286892"/>
                      <a:gd name="connsiteX4-79" fmla="*/ 0 w 406784"/>
                      <a:gd name="connsiteY4-80" fmla="*/ 50006 h 286892"/>
                      <a:gd name="connsiteX0-81" fmla="*/ 0 w 411547"/>
                      <a:gd name="connsiteY0-82" fmla="*/ 50006 h 286892"/>
                      <a:gd name="connsiteX1-83" fmla="*/ 228191 w 411547"/>
                      <a:gd name="connsiteY1-84" fmla="*/ 0 h 286892"/>
                      <a:gd name="connsiteX2-85" fmla="*/ 411547 w 411547"/>
                      <a:gd name="connsiteY2-86" fmla="*/ 236884 h 286892"/>
                      <a:gd name="connsiteX3-87" fmla="*/ 150019 w 411547"/>
                      <a:gd name="connsiteY3-88" fmla="*/ 286892 h 286892"/>
                      <a:gd name="connsiteX4-89" fmla="*/ 0 w 411547"/>
                      <a:gd name="connsiteY4-90" fmla="*/ 50006 h 286892"/>
                      <a:gd name="connsiteX0-91" fmla="*/ 0 w 411547"/>
                      <a:gd name="connsiteY0-92" fmla="*/ 50006 h 289273"/>
                      <a:gd name="connsiteX1-93" fmla="*/ 228191 w 411547"/>
                      <a:gd name="connsiteY1-94" fmla="*/ 0 h 289273"/>
                      <a:gd name="connsiteX2-95" fmla="*/ 411547 w 411547"/>
                      <a:gd name="connsiteY2-96" fmla="*/ 236884 h 289273"/>
                      <a:gd name="connsiteX3-97" fmla="*/ 152400 w 411547"/>
                      <a:gd name="connsiteY3-98" fmla="*/ 289273 h 289273"/>
                      <a:gd name="connsiteX4-99" fmla="*/ 0 w 411547"/>
                      <a:gd name="connsiteY4-100" fmla="*/ 50006 h 28927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11547" h="289273">
                        <a:moveTo>
                          <a:pt x="0" y="50006"/>
                        </a:moveTo>
                        <a:lnTo>
                          <a:pt x="228191" y="0"/>
                        </a:lnTo>
                        <a:lnTo>
                          <a:pt x="411547" y="236884"/>
                        </a:lnTo>
                        <a:lnTo>
                          <a:pt x="152400" y="289273"/>
                        </a:lnTo>
                        <a:lnTo>
                          <a:pt x="0" y="50006"/>
                        </a:lnTo>
                        <a:close/>
                      </a:path>
                    </a:pathLst>
                  </a:custGeom>
                  <a:solidFill>
                    <a:schemeClr val="bg2"/>
                  </a:solidFill>
                  <a:ln w="381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225"/>
                  <p:cNvSpPr/>
                  <p:nvPr/>
                </p:nvSpPr>
                <p:spPr bwMode="auto">
                  <a:xfrm>
                    <a:off x="1847502" y="2110557"/>
                    <a:ext cx="1565895" cy="170880"/>
                  </a:xfrm>
                  <a:custGeom>
                    <a:avLst/>
                    <a:gdLst>
                      <a:gd name="connsiteX0" fmla="*/ 0 w 1080120"/>
                      <a:gd name="connsiteY0" fmla="*/ 0 h 158973"/>
                      <a:gd name="connsiteX1" fmla="*/ 1080120 w 1080120"/>
                      <a:gd name="connsiteY1" fmla="*/ 0 h 158973"/>
                      <a:gd name="connsiteX2" fmla="*/ 1080120 w 1080120"/>
                      <a:gd name="connsiteY2" fmla="*/ 158973 h 158973"/>
                      <a:gd name="connsiteX3" fmla="*/ 0 w 1080120"/>
                      <a:gd name="connsiteY3" fmla="*/ 158973 h 158973"/>
                      <a:gd name="connsiteX4" fmla="*/ 0 w 1080120"/>
                      <a:gd name="connsiteY4" fmla="*/ 0 h 158973"/>
                      <a:gd name="connsiteX0-1" fmla="*/ 266700 w 1346820"/>
                      <a:gd name="connsiteY0-2" fmla="*/ 0 h 158973"/>
                      <a:gd name="connsiteX1-3" fmla="*/ 1346820 w 1346820"/>
                      <a:gd name="connsiteY1-4" fmla="*/ 0 h 158973"/>
                      <a:gd name="connsiteX2-5" fmla="*/ 1346820 w 1346820"/>
                      <a:gd name="connsiteY2-6" fmla="*/ 158973 h 158973"/>
                      <a:gd name="connsiteX3-7" fmla="*/ 0 w 1346820"/>
                      <a:gd name="connsiteY3-8" fmla="*/ 80392 h 158973"/>
                      <a:gd name="connsiteX4-9" fmla="*/ 266700 w 1346820"/>
                      <a:gd name="connsiteY4-10" fmla="*/ 0 h 158973"/>
                      <a:gd name="connsiteX0-11" fmla="*/ 266700 w 1346820"/>
                      <a:gd name="connsiteY0-12" fmla="*/ 0 h 213742"/>
                      <a:gd name="connsiteX1-13" fmla="*/ 1346820 w 1346820"/>
                      <a:gd name="connsiteY1-14" fmla="*/ 0 h 213742"/>
                      <a:gd name="connsiteX2-15" fmla="*/ 1327770 w 1346820"/>
                      <a:gd name="connsiteY2-16" fmla="*/ 213742 h 213742"/>
                      <a:gd name="connsiteX3-17" fmla="*/ 0 w 1346820"/>
                      <a:gd name="connsiteY3-18" fmla="*/ 80392 h 213742"/>
                      <a:gd name="connsiteX4-19" fmla="*/ 266700 w 1346820"/>
                      <a:gd name="connsiteY4-20" fmla="*/ 0 h 213742"/>
                      <a:gd name="connsiteX0-21" fmla="*/ 266700 w 1556370"/>
                      <a:gd name="connsiteY0-22" fmla="*/ 0 h 213742"/>
                      <a:gd name="connsiteX1-23" fmla="*/ 1556370 w 1556370"/>
                      <a:gd name="connsiteY1-24" fmla="*/ 161925 h 213742"/>
                      <a:gd name="connsiteX2-25" fmla="*/ 1327770 w 1556370"/>
                      <a:gd name="connsiteY2-26" fmla="*/ 213742 h 213742"/>
                      <a:gd name="connsiteX3-27" fmla="*/ 0 w 1556370"/>
                      <a:gd name="connsiteY3-28" fmla="*/ 80392 h 213742"/>
                      <a:gd name="connsiteX4-29" fmla="*/ 266700 w 1556370"/>
                      <a:gd name="connsiteY4-30" fmla="*/ 0 h 213742"/>
                      <a:gd name="connsiteX0-31" fmla="*/ 285750 w 1556370"/>
                      <a:gd name="connsiteY0-32" fmla="*/ 0 h 170880"/>
                      <a:gd name="connsiteX1-33" fmla="*/ 1556370 w 1556370"/>
                      <a:gd name="connsiteY1-34" fmla="*/ 119063 h 170880"/>
                      <a:gd name="connsiteX2-35" fmla="*/ 1327770 w 1556370"/>
                      <a:gd name="connsiteY2-36" fmla="*/ 170880 h 170880"/>
                      <a:gd name="connsiteX3-37" fmla="*/ 0 w 1556370"/>
                      <a:gd name="connsiteY3-38" fmla="*/ 37530 h 170880"/>
                      <a:gd name="connsiteX4-39" fmla="*/ 285750 w 1556370"/>
                      <a:gd name="connsiteY4-40" fmla="*/ 0 h 170880"/>
                      <a:gd name="connsiteX0-41" fmla="*/ 295275 w 1565895"/>
                      <a:gd name="connsiteY0-42" fmla="*/ 0 h 170880"/>
                      <a:gd name="connsiteX1-43" fmla="*/ 1565895 w 1565895"/>
                      <a:gd name="connsiteY1-44" fmla="*/ 119063 h 170880"/>
                      <a:gd name="connsiteX2-45" fmla="*/ 1337295 w 1565895"/>
                      <a:gd name="connsiteY2-46" fmla="*/ 170880 h 170880"/>
                      <a:gd name="connsiteX3-47" fmla="*/ 0 w 1565895"/>
                      <a:gd name="connsiteY3-48" fmla="*/ 35148 h 170880"/>
                      <a:gd name="connsiteX4-49" fmla="*/ 295275 w 1565895"/>
                      <a:gd name="connsiteY4-50" fmla="*/ 0 h 17088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565895" h="170880">
                        <a:moveTo>
                          <a:pt x="295275" y="0"/>
                        </a:moveTo>
                        <a:lnTo>
                          <a:pt x="1565895" y="119063"/>
                        </a:lnTo>
                        <a:lnTo>
                          <a:pt x="1337295" y="170880"/>
                        </a:lnTo>
                        <a:lnTo>
                          <a:pt x="0" y="35148"/>
                        </a:lnTo>
                        <a:lnTo>
                          <a:pt x="295275" y="0"/>
                        </a:lnTo>
                        <a:close/>
                      </a:path>
                    </a:pathLst>
                  </a:custGeom>
                  <a:solidFill>
                    <a:schemeClr val="bg2"/>
                  </a:solidFill>
                  <a:ln w="381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30" name="矩形 223"/>
                <p:cNvSpPr/>
                <p:nvPr/>
              </p:nvSpPr>
              <p:spPr bwMode="auto">
                <a:xfrm>
                  <a:off x="1946273" y="2176477"/>
                  <a:ext cx="1352706" cy="500501"/>
                </a:xfrm>
                <a:custGeom>
                  <a:avLst/>
                  <a:gdLst/>
                  <a:ahLst/>
                  <a:cxnLst/>
                  <a:rect l="l" t="t" r="r" b="b"/>
                  <a:pathLst>
                    <a:path w="1352706" h="500501">
                      <a:moveTo>
                        <a:pt x="11906" y="0"/>
                      </a:moveTo>
                      <a:lnTo>
                        <a:pt x="1344538" y="135731"/>
                      </a:lnTo>
                      <a:lnTo>
                        <a:pt x="1352706" y="148354"/>
                      </a:lnTo>
                      <a:cubicBezTo>
                        <a:pt x="1151555" y="235101"/>
                        <a:pt x="976750" y="355269"/>
                        <a:pt x="841278" y="500501"/>
                      </a:cubicBezTo>
                      <a:lnTo>
                        <a:pt x="0" y="392807"/>
                      </a:lnTo>
                      <a:close/>
                    </a:path>
                  </a:pathLst>
                </a:custGeom>
                <a:gradFill>
                  <a:gsLst>
                    <a:gs pos="100000">
                      <a:sysClr val="window" lastClr="FFFFFF">
                        <a:alpha val="17000"/>
                      </a:sysClr>
                    </a:gs>
                    <a:gs pos="0">
                      <a:sysClr val="window" lastClr="FFFFFF">
                        <a:alpha val="19000"/>
                      </a:sysClr>
                    </a:gs>
                  </a:gsLst>
                  <a:lin ang="7200000" scaled="0"/>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26" name="矩形 21"/>
              <p:cNvSpPr/>
              <p:nvPr/>
            </p:nvSpPr>
            <p:spPr>
              <a:xfrm rot="356151">
                <a:off x="518323" y="1423411"/>
                <a:ext cx="1102192" cy="570903"/>
              </a:xfrm>
              <a:prstGeom prst="rect">
                <a:avLst/>
              </a:prstGeom>
            </p:spPr>
            <p:txBody>
              <a:bodyPr wrap="square">
                <a:spAutoFit/>
              </a:bodyPr>
              <a:lstStyle/>
              <a:p>
                <a:r>
                  <a:rPr lang="en-US" altLang="zh-CN" sz="2400" b="1" dirty="0">
                    <a:solidFill>
                      <a:schemeClr val="bg1"/>
                    </a:solidFill>
                    <a:latin typeface="黑体" panose="02010609060101010101" pitchFamily="49" charset="-122"/>
                    <a:ea typeface="黑体" panose="02010609060101010101" pitchFamily="49" charset="-122"/>
                  </a:rPr>
                  <a:t>1</a:t>
                </a:r>
                <a:endParaRPr lang="zh-CN" altLang="en-US" sz="2400" b="1" dirty="0">
                  <a:solidFill>
                    <a:schemeClr val="bg1"/>
                  </a:solidFill>
                  <a:latin typeface="黑体" panose="02010609060101010101" pitchFamily="49" charset="-122"/>
                  <a:ea typeface="黑体" panose="02010609060101010101" pitchFamily="49" charset="-122"/>
                </a:endParaRPr>
              </a:p>
            </p:txBody>
          </p:sp>
          <p:sp>
            <p:nvSpPr>
              <p:cNvPr id="27" name="矩形 22"/>
              <p:cNvSpPr/>
              <p:nvPr/>
            </p:nvSpPr>
            <p:spPr>
              <a:xfrm rot="356151">
                <a:off x="812073" y="2440894"/>
                <a:ext cx="1804509" cy="570903"/>
              </a:xfrm>
              <a:prstGeom prst="rect">
                <a:avLst/>
              </a:prstGeom>
            </p:spPr>
            <p:txBody>
              <a:bodyPr wrap="square">
                <a:spAutoFit/>
              </a:bodyPr>
              <a:lstStyle/>
              <a:p>
                <a:r>
                  <a:rPr lang="en-US" altLang="zh-CN" sz="2400" b="1" dirty="0">
                    <a:solidFill>
                      <a:schemeClr val="bg1"/>
                    </a:solidFill>
                    <a:latin typeface="黑体" panose="02010609060101010101" pitchFamily="49" charset="-122"/>
                    <a:ea typeface="黑体" panose="02010609060101010101" pitchFamily="49" charset="-122"/>
                  </a:rPr>
                  <a:t>2</a:t>
                </a:r>
                <a:endParaRPr lang="zh-CN" altLang="en-US" sz="2400" b="1" dirty="0">
                  <a:solidFill>
                    <a:schemeClr val="bg1"/>
                  </a:solidFill>
                  <a:latin typeface="黑体" panose="02010609060101010101" pitchFamily="49" charset="-122"/>
                  <a:ea typeface="黑体" panose="02010609060101010101" pitchFamily="49" charset="-122"/>
                </a:endParaRPr>
              </a:p>
            </p:txBody>
          </p:sp>
          <p:sp>
            <p:nvSpPr>
              <p:cNvPr id="28" name="矩形 23"/>
              <p:cNvSpPr/>
              <p:nvPr/>
            </p:nvSpPr>
            <p:spPr>
              <a:xfrm rot="839845">
                <a:off x="1173746" y="3487446"/>
                <a:ext cx="1723152" cy="570903"/>
              </a:xfrm>
              <a:prstGeom prst="rect">
                <a:avLst/>
              </a:prstGeom>
            </p:spPr>
            <p:txBody>
              <a:bodyPr wrap="square">
                <a:spAutoFit/>
              </a:bodyPr>
              <a:lstStyle/>
              <a:p>
                <a:r>
                  <a:rPr lang="en-US" altLang="zh-CN" sz="2400" b="1" dirty="0">
                    <a:solidFill>
                      <a:schemeClr val="bg1"/>
                    </a:solidFill>
                    <a:latin typeface="黑体" panose="02010609060101010101" pitchFamily="49" charset="-122"/>
                    <a:ea typeface="黑体" panose="02010609060101010101" pitchFamily="49" charset="-122"/>
                  </a:rPr>
                  <a:t>3</a:t>
                </a:r>
                <a:endParaRPr lang="zh-CN" altLang="en-US" sz="2400" b="1" dirty="0">
                  <a:solidFill>
                    <a:schemeClr val="bg1"/>
                  </a:solidFill>
                  <a:latin typeface="黑体" panose="02010609060101010101" pitchFamily="49" charset="-122"/>
                  <a:ea typeface="黑体" panose="02010609060101010101" pitchFamily="49" charset="-122"/>
                </a:endParaRPr>
              </a:p>
            </p:txBody>
          </p:sp>
        </p:grpSp>
        <p:grpSp>
          <p:nvGrpSpPr>
            <p:cNvPr id="8" name="组合 46"/>
            <p:cNvGrpSpPr/>
            <p:nvPr/>
          </p:nvGrpSpPr>
          <p:grpSpPr>
            <a:xfrm>
              <a:off x="1142976" y="771550"/>
              <a:ext cx="7643866" cy="4299556"/>
              <a:chOff x="2108534" y="771550"/>
              <a:chExt cx="6668588" cy="4299556"/>
            </a:xfrm>
          </p:grpSpPr>
          <p:sp>
            <p:nvSpPr>
              <p:cNvPr id="12" name="圆角矩形 11"/>
              <p:cNvSpPr/>
              <p:nvPr/>
            </p:nvSpPr>
            <p:spPr bwMode="auto">
              <a:xfrm>
                <a:off x="2838511" y="771550"/>
                <a:ext cx="5897206" cy="1172749"/>
              </a:xfrm>
              <a:prstGeom prst="roundRect">
                <a:avLst>
                  <a:gd name="adj" fmla="val 11826"/>
                </a:avLst>
              </a:prstGeom>
              <a:gradFill>
                <a:gsLst>
                  <a:gs pos="0">
                    <a:sysClr val="window" lastClr="FFFFFF">
                      <a:lumMod val="95000"/>
                      <a:alpha val="72000"/>
                    </a:sysClr>
                  </a:gs>
                  <a:gs pos="100000">
                    <a:sysClr val="window" lastClr="FFFFFF">
                      <a:lumMod val="95000"/>
                      <a:alpha val="50000"/>
                    </a:sysClr>
                  </a:gs>
                </a:gsLst>
                <a:lin ang="19200000" scaled="0"/>
              </a:gradFill>
              <a:ln w="1270" cap="flat" cmpd="sng" algn="ctr">
                <a:noFill/>
                <a:prstDash val="dash"/>
              </a:ln>
              <a:effectLst>
                <a:innerShdw blurRad="63500" dir="11340000">
                  <a:prstClr val="black">
                    <a:alpha val="31000"/>
                  </a:prstClr>
                </a:inn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cxnSp>
            <p:nvCxnSpPr>
              <p:cNvPr id="13" name="直接连接符 12"/>
              <p:cNvCxnSpPr/>
              <p:nvPr/>
            </p:nvCxnSpPr>
            <p:spPr>
              <a:xfrm flipV="1">
                <a:off x="2108534" y="1643056"/>
                <a:ext cx="872525" cy="6260"/>
              </a:xfrm>
              <a:prstGeom prst="line">
                <a:avLst/>
              </a:prstGeom>
              <a:noFill/>
              <a:ln w="2540" cap="flat" cmpd="sng" algn="ctr">
                <a:solidFill>
                  <a:sysClr val="windowText" lastClr="000000"/>
                </a:solidFill>
                <a:prstDash val="dash"/>
                <a:headEnd type="oval" w="sm" len="sm"/>
                <a:tailEnd type="oval" w="sm" len="sm"/>
              </a:ln>
              <a:effectLst/>
            </p:spPr>
          </p:cxnSp>
          <p:sp>
            <p:nvSpPr>
              <p:cNvPr id="14" name="圆角矩形 13"/>
              <p:cNvSpPr/>
              <p:nvPr/>
            </p:nvSpPr>
            <p:spPr bwMode="auto">
              <a:xfrm>
                <a:off x="2856413" y="2089087"/>
                <a:ext cx="5897207" cy="1375491"/>
              </a:xfrm>
              <a:prstGeom prst="roundRect">
                <a:avLst>
                  <a:gd name="adj" fmla="val 11826"/>
                </a:avLst>
              </a:prstGeom>
              <a:gradFill>
                <a:gsLst>
                  <a:gs pos="0">
                    <a:sysClr val="window" lastClr="FFFFFF">
                      <a:lumMod val="95000"/>
                      <a:alpha val="72000"/>
                    </a:sysClr>
                  </a:gs>
                  <a:gs pos="100000">
                    <a:sysClr val="window" lastClr="FFFFFF">
                      <a:lumMod val="95000"/>
                      <a:alpha val="50000"/>
                    </a:sysClr>
                  </a:gs>
                </a:gsLst>
                <a:lin ang="19200000" scaled="0"/>
              </a:gradFill>
              <a:ln w="1270" cap="flat" cmpd="sng" algn="ctr">
                <a:noFill/>
                <a:prstDash val="dash"/>
              </a:ln>
              <a:effectLst>
                <a:innerShdw blurRad="63500" dir="11340000">
                  <a:prstClr val="black">
                    <a:alpha val="31000"/>
                  </a:prstClr>
                </a:inn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cxnSp>
            <p:nvCxnSpPr>
              <p:cNvPr id="15" name="直接连接符 14"/>
              <p:cNvCxnSpPr/>
              <p:nvPr/>
            </p:nvCxnSpPr>
            <p:spPr>
              <a:xfrm>
                <a:off x="2295504" y="2714626"/>
                <a:ext cx="685556" cy="0"/>
              </a:xfrm>
              <a:prstGeom prst="line">
                <a:avLst/>
              </a:prstGeom>
              <a:noFill/>
              <a:ln w="2540" cap="flat" cmpd="sng" algn="ctr">
                <a:solidFill>
                  <a:sysClr val="windowText" lastClr="000000"/>
                </a:solidFill>
                <a:prstDash val="dash"/>
                <a:headEnd type="oval" w="sm" len="sm"/>
                <a:tailEnd type="oval" w="sm" len="sm"/>
              </a:ln>
              <a:effectLst/>
            </p:spPr>
          </p:cxnSp>
          <p:sp>
            <p:nvSpPr>
              <p:cNvPr id="16" name="圆角矩形 15"/>
              <p:cNvSpPr/>
              <p:nvPr/>
            </p:nvSpPr>
            <p:spPr bwMode="auto">
              <a:xfrm>
                <a:off x="2918736" y="3609366"/>
                <a:ext cx="5858386" cy="1461740"/>
              </a:xfrm>
              <a:prstGeom prst="roundRect">
                <a:avLst>
                  <a:gd name="adj" fmla="val 11826"/>
                </a:avLst>
              </a:prstGeom>
              <a:gradFill>
                <a:gsLst>
                  <a:gs pos="0">
                    <a:sysClr val="window" lastClr="FFFFFF">
                      <a:lumMod val="95000"/>
                      <a:alpha val="72000"/>
                    </a:sysClr>
                  </a:gs>
                  <a:gs pos="100000">
                    <a:sysClr val="window" lastClr="FFFFFF">
                      <a:lumMod val="95000"/>
                      <a:alpha val="50000"/>
                    </a:sysClr>
                  </a:gs>
                </a:gsLst>
                <a:lin ang="19200000" scaled="0"/>
              </a:gradFill>
              <a:ln w="1270" cap="flat" cmpd="sng" algn="ctr">
                <a:noFill/>
                <a:prstDash val="dash"/>
              </a:ln>
              <a:effectLst>
                <a:innerShdw blurRad="63500" dir="11340000">
                  <a:prstClr val="black">
                    <a:alpha val="31000"/>
                  </a:prstClr>
                </a:inn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cxnSp>
            <p:nvCxnSpPr>
              <p:cNvPr id="18" name="直接连接符 17"/>
              <p:cNvCxnSpPr/>
              <p:nvPr/>
            </p:nvCxnSpPr>
            <p:spPr>
              <a:xfrm>
                <a:off x="2544797" y="3929072"/>
                <a:ext cx="436263" cy="0"/>
              </a:xfrm>
              <a:prstGeom prst="line">
                <a:avLst/>
              </a:prstGeom>
              <a:noFill/>
              <a:ln w="2540" cap="flat" cmpd="sng" algn="ctr">
                <a:solidFill>
                  <a:sysClr val="windowText" lastClr="000000"/>
                </a:solidFill>
                <a:prstDash val="dash"/>
                <a:headEnd type="oval" w="sm" len="sm"/>
                <a:tailEnd type="oval" w="sm" len="sm"/>
              </a:ln>
              <a:effectLst/>
            </p:spPr>
          </p:cxnSp>
          <p:sp>
            <p:nvSpPr>
              <p:cNvPr id="20" name="矩形 19"/>
              <p:cNvSpPr/>
              <p:nvPr/>
            </p:nvSpPr>
            <p:spPr>
              <a:xfrm>
                <a:off x="3174547" y="856833"/>
                <a:ext cx="5453344" cy="483440"/>
              </a:xfrm>
              <a:prstGeom prst="rect">
                <a:avLst/>
              </a:prstGeom>
            </p:spPr>
            <p:txBody>
              <a:bodyPr wrap="square">
                <a:spAutoFit/>
              </a:bodyPr>
              <a:lstStyle/>
              <a:p>
                <a:r>
                  <a:rPr lang="ru-RU" altLang="zh-CN" sz="1250" dirty="0">
                    <a:latin typeface="华文中宋" panose="02010600040101010101" pitchFamily="2" charset="-122"/>
                    <a:ea typeface="华文中宋" panose="02010600040101010101" pitchFamily="2" charset="-122"/>
                    <a:sym typeface="Arial" panose="020B0604020202020204" pitchFamily="34" charset="0"/>
                  </a:rPr>
                  <a:t>Принять меры для содействия эффективному внедрению стандартов.  Издать «Директивы по усилению продвижения и внедрения стандартов».</a:t>
                </a:r>
                <a:endParaRPr lang="en-US" altLang="zh-CN" sz="1250" dirty="0">
                  <a:latin typeface="华文中宋" panose="02010600040101010101" pitchFamily="2" charset="-122"/>
                  <a:ea typeface="华文中宋" panose="02010600040101010101" pitchFamily="2" charset="-122"/>
                </a:endParaRPr>
              </a:p>
            </p:txBody>
          </p:sp>
          <p:sp>
            <p:nvSpPr>
              <p:cNvPr id="21" name="矩形 20"/>
              <p:cNvSpPr/>
              <p:nvPr/>
            </p:nvSpPr>
            <p:spPr>
              <a:xfrm>
                <a:off x="3162593" y="2124242"/>
                <a:ext cx="5391019" cy="654983"/>
              </a:xfrm>
              <a:prstGeom prst="rect">
                <a:avLst/>
              </a:prstGeom>
            </p:spPr>
            <p:txBody>
              <a:bodyPr wrap="square">
                <a:spAutoFit/>
              </a:bodyPr>
              <a:lstStyle/>
              <a:p>
                <a:r>
                  <a:rPr lang="ru-RU" altLang="zh-CN" sz="1200" dirty="0">
                    <a:latin typeface="华文中宋" panose="02010600040101010101" pitchFamily="2" charset="-122"/>
                    <a:ea typeface="华文中宋" panose="02010600040101010101" pitchFamily="2" charset="-122"/>
                    <a:sym typeface="Arial" panose="020B0604020202020204" pitchFamily="34" charset="0"/>
                  </a:rPr>
                  <a:t>Улучшить механизм реализации обратной связи и оценки информации о внедрении стандартов. Изучить и создать систему статистического анализа и отчетности для внедрения обязательных национальных стандартов.</a:t>
                </a:r>
                <a:endParaRPr lang="en-US" altLang="zh-CN" sz="1200" dirty="0">
                  <a:latin typeface="华文中宋" panose="02010600040101010101" pitchFamily="2" charset="-122"/>
                  <a:ea typeface="华文中宋" panose="02010600040101010101" pitchFamily="2" charset="-122"/>
                </a:endParaRPr>
              </a:p>
            </p:txBody>
          </p:sp>
          <p:sp>
            <p:nvSpPr>
              <p:cNvPr id="22" name="矩形 21"/>
              <p:cNvSpPr/>
              <p:nvPr/>
            </p:nvSpPr>
            <p:spPr>
              <a:xfrm>
                <a:off x="3076616" y="3609366"/>
                <a:ext cx="5604950" cy="842120"/>
              </a:xfrm>
              <a:prstGeom prst="rect">
                <a:avLst/>
              </a:prstGeom>
            </p:spPr>
            <p:txBody>
              <a:bodyPr wrap="square">
                <a:spAutoFit/>
              </a:bodyPr>
              <a:lstStyle/>
              <a:p>
                <a:r>
                  <a:rPr lang="ru-RU" altLang="zh-CN" sz="1200" dirty="0">
                    <a:latin typeface="华文中宋" panose="02010600040101010101" pitchFamily="2" charset="-122"/>
                    <a:ea typeface="华文中宋" panose="02010600040101010101" pitchFamily="2" charset="-122"/>
                    <a:sym typeface="Arial" panose="020B0604020202020204" pitchFamily="34" charset="0"/>
                  </a:rPr>
                  <a:t>Создать механизм надзора за процессом разработки стандартов. Создать пилотные проекты по установлению надзора и выборочных проверок стандартов в отдельных районах с высоким социальным воздействием и высокой озабоченностью потребителей</a:t>
                </a:r>
                <a:endParaRPr lang="en-US" altLang="zh-CN" sz="1200" dirty="0">
                  <a:latin typeface="华文中宋" panose="02010600040101010101" pitchFamily="2" charset="-122"/>
                  <a:ea typeface="华文中宋" panose="02010600040101010101" pitchFamily="2" charset="-122"/>
                </a:endParaRPr>
              </a:p>
            </p:txBody>
          </p:sp>
        </p:grpSp>
        <p:sp>
          <p:nvSpPr>
            <p:cNvPr id="9" name="矩形 8"/>
            <p:cNvSpPr/>
            <p:nvPr/>
          </p:nvSpPr>
          <p:spPr>
            <a:xfrm>
              <a:off x="2351191" y="1407494"/>
              <a:ext cx="6408712" cy="467845"/>
            </a:xfrm>
            <a:prstGeom prst="rect">
              <a:avLst/>
            </a:prstGeom>
          </p:spPr>
          <p:txBody>
            <a:bodyPr wrap="square">
              <a:spAutoFit/>
            </a:bodyPr>
            <a:lstStyle/>
            <a:p>
              <a:pPr algn="just"/>
              <a:r>
                <a:rPr lang="en-US" altLang="zh-CN" sz="1200" dirty="0">
                  <a:latin typeface="Arial" pitchFamily="34" charset="0"/>
                  <a:ea typeface="华文中宋" panose="02010600040101010101" pitchFamily="2" charset="-122"/>
                  <a:cs typeface="Arial" pitchFamily="34" charset="0"/>
                </a:rPr>
                <a:t>Promote the effective implementation of standards. Issue the “</a:t>
              </a:r>
              <a:r>
                <a:rPr lang="en-US" altLang="zh-CN" sz="1200" i="1" dirty="0">
                  <a:latin typeface="Arial" pitchFamily="34" charset="0"/>
                  <a:ea typeface="华文中宋" panose="02010600040101010101" pitchFamily="2" charset="-122"/>
                  <a:cs typeface="Arial" pitchFamily="34" charset="0"/>
                </a:rPr>
                <a:t>Directives on Strengthening the Promotion and Implementation of Standards”</a:t>
              </a:r>
              <a:r>
                <a:rPr lang="en-US" altLang="zh-CN" sz="1200" dirty="0">
                  <a:latin typeface="Arial" pitchFamily="34" charset="0"/>
                  <a:ea typeface="华文中宋" panose="02010600040101010101" pitchFamily="2" charset="-122"/>
                  <a:cs typeface="Arial" pitchFamily="34" charset="0"/>
                </a:rPr>
                <a:t>.  </a:t>
              </a:r>
              <a:endParaRPr lang="zh-CN" altLang="en-US" sz="1200" dirty="0">
                <a:latin typeface="Arial" pitchFamily="34" charset="0"/>
                <a:ea typeface="华文中宋" panose="02010600040101010101" pitchFamily="2" charset="-122"/>
                <a:cs typeface="Arial" pitchFamily="34" charset="0"/>
              </a:endParaRPr>
            </a:p>
          </p:txBody>
        </p:sp>
        <p:sp>
          <p:nvSpPr>
            <p:cNvPr id="10" name="矩形 9"/>
            <p:cNvSpPr/>
            <p:nvPr/>
          </p:nvSpPr>
          <p:spPr>
            <a:xfrm>
              <a:off x="2360568" y="2765211"/>
              <a:ext cx="6408712" cy="654983"/>
            </a:xfrm>
            <a:prstGeom prst="rect">
              <a:avLst/>
            </a:prstGeom>
          </p:spPr>
          <p:txBody>
            <a:bodyPr wrap="square">
              <a:spAutoFit/>
            </a:bodyPr>
            <a:lstStyle/>
            <a:p>
              <a:pPr algn="just"/>
              <a:r>
                <a:rPr lang="en-US" altLang="zh-CN" sz="1200" dirty="0">
                  <a:latin typeface="Arial" pitchFamily="34" charset="0"/>
                  <a:ea typeface="华文中宋" panose="02010600040101010101" pitchFamily="2" charset="-122"/>
                  <a:cs typeface="Arial" pitchFamily="34" charset="0"/>
                </a:rPr>
                <a:t>Improve the standards implementation information feedback and evaluation mechanism. Research and establish a statistical analysis and reporting system for the implementation of mandatory national standards.</a:t>
              </a:r>
              <a:endParaRPr lang="zh-CN" altLang="en-US" sz="1200" dirty="0">
                <a:latin typeface="Arial" pitchFamily="34" charset="0"/>
                <a:ea typeface="华文中宋" panose="02010600040101010101" pitchFamily="2" charset="-122"/>
                <a:cs typeface="Arial" pitchFamily="34" charset="0"/>
              </a:endParaRPr>
            </a:p>
          </p:txBody>
        </p:sp>
        <p:sp>
          <p:nvSpPr>
            <p:cNvPr id="11" name="矩形 10"/>
            <p:cNvSpPr/>
            <p:nvPr/>
          </p:nvSpPr>
          <p:spPr>
            <a:xfrm>
              <a:off x="2249151" y="4371831"/>
              <a:ext cx="6408712" cy="654983"/>
            </a:xfrm>
            <a:prstGeom prst="rect">
              <a:avLst/>
            </a:prstGeom>
          </p:spPr>
          <p:txBody>
            <a:bodyPr wrap="square">
              <a:spAutoFit/>
            </a:bodyPr>
            <a:lstStyle/>
            <a:p>
              <a:pPr algn="just"/>
              <a:r>
                <a:rPr lang="en-US" altLang="zh-CN" sz="1200" dirty="0">
                  <a:latin typeface="Arial" pitchFamily="34" charset="0"/>
                  <a:ea typeface="华文中宋" panose="02010600040101010101" pitchFamily="2" charset="-122"/>
                  <a:cs typeface="Arial" pitchFamily="34" charset="0"/>
                </a:rPr>
                <a:t>Establish a supervision mechanism for the standard development process. Set up pilot projects of supervision and random inspection on standards in selected areas with high social impact and high consumer concern.</a:t>
              </a:r>
              <a:endParaRPr lang="zh-CN" altLang="en-US" sz="1200" dirty="0">
                <a:latin typeface="Arial" pitchFamily="34" charset="0"/>
                <a:ea typeface="华文中宋" panose="02010600040101010101" pitchFamily="2" charset="-122"/>
                <a:cs typeface="Arial" pitchFamily="34" charset="0"/>
              </a:endParaRPr>
            </a:p>
          </p:txBody>
        </p:sp>
      </p:grpSp>
      <p:sp>
        <p:nvSpPr>
          <p:cNvPr id="47" name="矩形 46"/>
          <p:cNvSpPr/>
          <p:nvPr/>
        </p:nvSpPr>
        <p:spPr>
          <a:xfrm>
            <a:off x="1415258" y="243977"/>
            <a:ext cx="7929618" cy="276999"/>
          </a:xfrm>
          <a:prstGeom prst="rect">
            <a:avLst/>
          </a:prstGeom>
        </p:spPr>
        <p:txBody>
          <a:bodyPr wrap="square">
            <a:spAutoFit/>
          </a:bodyPr>
          <a:lstStyle/>
          <a:p>
            <a:r>
              <a:rPr lang="en-US" altLang="zh-CN" sz="1200" b="1" dirty="0">
                <a:solidFill>
                  <a:schemeClr val="bg2"/>
                </a:solidFill>
                <a:latin typeface="Arial" pitchFamily="34" charset="0"/>
                <a:cs typeface="Arial" pitchFamily="34" charset="0"/>
                <a:sym typeface="微软雅黑" panose="020B0503020204020204" pitchFamily="34" charset="-122"/>
              </a:rPr>
              <a:t>Strengthen the standards implementation and its supervision, and build a more efficient standard system</a:t>
            </a:r>
            <a:endParaRPr lang="zh-CN" altLang="en-US" sz="1200" b="1" dirty="0">
              <a:solidFill>
                <a:schemeClr val="bg2"/>
              </a:solidFill>
              <a:latin typeface="Arial" pitchFamily="34" charset="0"/>
              <a:cs typeface="Arial"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defTabSz="685800" fontAlgn="base">
              <a:spcAft>
                <a:spcPct val="0"/>
              </a:spcAft>
            </a:pPr>
            <a:r>
              <a:rPr lang="ru-RU" altLang="zh-CN" sz="1200" dirty="0">
                <a:sym typeface="微软雅黑" panose="020B0503020204020204" pitchFamily="34" charset="-122"/>
              </a:rPr>
              <a:t>Активное продвижение международной работы по стандартизации и создание более открытой и совместимой системы стандартов</a:t>
            </a:r>
            <a:r>
              <a:rPr lang="en-US" altLang="zh-CN" sz="1600" dirty="0">
                <a:sym typeface="微软雅黑" panose="020B0503020204020204" pitchFamily="34" charset="-122"/>
              </a:rPr>
              <a:t/>
            </a:r>
            <a:br>
              <a:rPr lang="en-US" altLang="zh-CN" sz="1600" dirty="0">
                <a:sym typeface="微软雅黑" panose="020B0503020204020204" pitchFamily="34" charset="-122"/>
              </a:rPr>
            </a:br>
            <a:r>
              <a:rPr lang="en-US" altLang="zh-CN" sz="1000" dirty="0">
                <a:latin typeface="Arial" pitchFamily="34" charset="0"/>
                <a:cs typeface="Arial" pitchFamily="34" charset="0"/>
                <a:sym typeface="微软雅黑" panose="020B0503020204020204" pitchFamily="34" charset="-122"/>
              </a:rPr>
              <a:t>Promote international work and build a more open and compatible standard system</a:t>
            </a:r>
            <a:endParaRPr lang="zh-CN" altLang="en-US" sz="1000" dirty="0">
              <a:solidFill>
                <a:srgbClr val="FF0000"/>
              </a:solidFill>
              <a:sym typeface="微软雅黑" panose="020B0503020204020204" pitchFamily="34" charset="-122"/>
            </a:endParaRPr>
          </a:p>
        </p:txBody>
      </p:sp>
      <p:sp>
        <p:nvSpPr>
          <p:cNvPr id="17" name="TextBox 16"/>
          <p:cNvSpPr txBox="1"/>
          <p:nvPr/>
        </p:nvSpPr>
        <p:spPr>
          <a:xfrm>
            <a:off x="395536" y="0"/>
            <a:ext cx="367408" cy="523220"/>
          </a:xfrm>
          <a:prstGeom prst="rect">
            <a:avLst/>
          </a:prstGeom>
          <a:noFill/>
        </p:spPr>
        <p:txBody>
          <a:bodyPr wrap="none" rtlCol="0">
            <a:spAutoFit/>
          </a:bodyPr>
          <a:lstStyle/>
          <a:p>
            <a:r>
              <a:rPr lang="en-US" altLang="zh-CN" sz="2800" dirty="0">
                <a:solidFill>
                  <a:schemeClr val="bg1"/>
                </a:solidFill>
              </a:rPr>
              <a:t>4</a:t>
            </a:r>
            <a:endParaRPr lang="zh-CN" altLang="en-US" sz="2800" dirty="0">
              <a:solidFill>
                <a:schemeClr val="bg1"/>
              </a:solidFill>
            </a:endParaRPr>
          </a:p>
        </p:txBody>
      </p:sp>
      <p:sp>
        <p:nvSpPr>
          <p:cNvPr id="98" name="TextBox 97"/>
          <p:cNvSpPr txBox="1"/>
          <p:nvPr/>
        </p:nvSpPr>
        <p:spPr>
          <a:xfrm>
            <a:off x="3286116" y="1000114"/>
            <a:ext cx="2500330" cy="652486"/>
          </a:xfrm>
          <a:prstGeom prst="rect">
            <a:avLst/>
          </a:prstGeom>
          <a:noFill/>
        </p:spPr>
        <p:txBody>
          <a:bodyPr wrap="square" rtlCol="0">
            <a:spAutoFit/>
          </a:bodyPr>
          <a:lstStyle/>
          <a:p>
            <a:pPr lvl="0">
              <a:lnSpc>
                <a:spcPct val="130000"/>
              </a:lnSpc>
              <a:defRPr/>
            </a:pPr>
            <a:r>
              <a:rPr lang="zh-CN" altLang="en-US" sz="1400" kern="0" dirty="0">
                <a:solidFill>
                  <a:sysClr val="window" lastClr="FFFFFF"/>
                </a:solidFill>
                <a:latin typeface="华文中宋" panose="02010600040101010101" pitchFamily="2" charset="-122"/>
                <a:ea typeface="华文中宋" panose="02010600040101010101" pitchFamily="2" charset="-122"/>
              </a:rPr>
              <a:t>大力实施标准联通共建“一带一路”行动计划</a:t>
            </a:r>
            <a:endParaRPr kumimoji="0" lang="zh-CN" altLang="en-US" sz="1400" i="0" u="none" strike="noStrike" kern="0" cap="none" spc="0" normalizeH="0" baseline="0" noProof="0" dirty="0">
              <a:ln>
                <a:noFill/>
              </a:ln>
              <a:solidFill>
                <a:sysClr val="window" lastClr="FFFFFF"/>
              </a:solidFill>
              <a:effectLst/>
              <a:uLnTx/>
              <a:uFillTx/>
              <a:latin typeface="华文中宋" panose="02010600040101010101" pitchFamily="2" charset="-122"/>
              <a:ea typeface="华文中宋" panose="02010600040101010101" pitchFamily="2" charset="-122"/>
            </a:endParaRPr>
          </a:p>
        </p:txBody>
      </p:sp>
      <p:sp>
        <p:nvSpPr>
          <p:cNvPr id="99" name="TextBox 98"/>
          <p:cNvSpPr txBox="1"/>
          <p:nvPr/>
        </p:nvSpPr>
        <p:spPr>
          <a:xfrm>
            <a:off x="6273617" y="1007124"/>
            <a:ext cx="2560267" cy="345031"/>
          </a:xfrm>
          <a:prstGeom prst="rect">
            <a:avLst/>
          </a:prstGeom>
          <a:noFill/>
        </p:spPr>
        <p:txBody>
          <a:bodyPr wrap="square" rtlCol="0">
            <a:spAutoFit/>
          </a:bodyPr>
          <a:lstStyle/>
          <a:p>
            <a:pPr lvl="0">
              <a:lnSpc>
                <a:spcPct val="130000"/>
              </a:lnSpc>
              <a:defRPr/>
            </a:pPr>
            <a:r>
              <a:rPr lang="zh-CN" altLang="en-US" sz="1400" kern="0" dirty="0">
                <a:solidFill>
                  <a:sysClr val="window" lastClr="FFFFFF"/>
                </a:solidFill>
                <a:latin typeface="华文中宋" panose="02010600040101010101" pitchFamily="2" charset="-122"/>
                <a:ea typeface="华文中宋" panose="02010600040101010101" pitchFamily="2" charset="-122"/>
              </a:rPr>
              <a:t>全力办好第</a:t>
            </a:r>
            <a:r>
              <a:rPr lang="en-US" altLang="zh-CN" sz="1400" kern="0" dirty="0">
                <a:solidFill>
                  <a:sysClr val="window" lastClr="FFFFFF"/>
                </a:solidFill>
                <a:latin typeface="华文中宋" panose="02010600040101010101" pitchFamily="2" charset="-122"/>
                <a:ea typeface="华文中宋" panose="02010600040101010101" pitchFamily="2" charset="-122"/>
              </a:rPr>
              <a:t>83</a:t>
            </a:r>
            <a:r>
              <a:rPr lang="zh-CN" altLang="en-US" sz="1400" kern="0" dirty="0">
                <a:solidFill>
                  <a:sysClr val="window" lastClr="FFFFFF"/>
                </a:solidFill>
                <a:latin typeface="华文中宋" panose="02010600040101010101" pitchFamily="2" charset="-122"/>
                <a:ea typeface="华文中宋" panose="02010600040101010101" pitchFamily="2" charset="-122"/>
              </a:rPr>
              <a:t>届</a:t>
            </a:r>
            <a:r>
              <a:rPr lang="en-US" altLang="zh-CN" sz="1400" kern="0" dirty="0">
                <a:solidFill>
                  <a:sysClr val="window" lastClr="FFFFFF"/>
                </a:solidFill>
                <a:latin typeface="华文中宋" panose="02010600040101010101" pitchFamily="2" charset="-122"/>
                <a:ea typeface="华文中宋" panose="02010600040101010101" pitchFamily="2" charset="-122"/>
              </a:rPr>
              <a:t>IEC</a:t>
            </a:r>
            <a:r>
              <a:rPr lang="zh-CN" altLang="en-US" sz="1400" kern="0" dirty="0">
                <a:solidFill>
                  <a:sysClr val="window" lastClr="FFFFFF"/>
                </a:solidFill>
                <a:latin typeface="华文中宋" panose="02010600040101010101" pitchFamily="2" charset="-122"/>
                <a:ea typeface="华文中宋" panose="02010600040101010101" pitchFamily="2" charset="-122"/>
              </a:rPr>
              <a:t>大会</a:t>
            </a:r>
            <a:endParaRPr kumimoji="0" lang="zh-CN" altLang="en-US" sz="1400" i="0" u="none" strike="noStrike" kern="0" cap="none" spc="0" normalizeH="0" baseline="0" noProof="0" dirty="0">
              <a:ln>
                <a:noFill/>
              </a:ln>
              <a:solidFill>
                <a:sysClr val="window" lastClr="FFFFFF"/>
              </a:solidFill>
              <a:effectLst/>
              <a:uLnTx/>
              <a:uFillTx/>
              <a:latin typeface="华文中宋" panose="02010600040101010101" pitchFamily="2" charset="-122"/>
              <a:ea typeface="华文中宋" panose="02010600040101010101" pitchFamily="2" charset="-122"/>
            </a:endParaRPr>
          </a:p>
        </p:txBody>
      </p:sp>
      <p:sp>
        <p:nvSpPr>
          <p:cNvPr id="103" name="矩形 102"/>
          <p:cNvSpPr/>
          <p:nvPr/>
        </p:nvSpPr>
        <p:spPr>
          <a:xfrm>
            <a:off x="3286116" y="1643056"/>
            <a:ext cx="2643206" cy="954107"/>
          </a:xfrm>
          <a:prstGeom prst="rect">
            <a:avLst/>
          </a:prstGeom>
        </p:spPr>
        <p:txBody>
          <a:bodyPr wrap="square">
            <a:spAutoFit/>
          </a:bodyPr>
          <a:lstStyle/>
          <a:p>
            <a:r>
              <a:rPr lang="en-US" altLang="zh-CN" sz="1400" dirty="0">
                <a:solidFill>
                  <a:schemeClr val="bg1"/>
                </a:solidFill>
              </a:rPr>
              <a:t>Implement the </a:t>
            </a:r>
            <a:r>
              <a:rPr lang="en-US" altLang="zh-CN" sz="1400" dirty="0">
                <a:solidFill>
                  <a:schemeClr val="bg1"/>
                </a:solidFill>
                <a:sym typeface="微软雅黑" panose="020B0503020204020204" pitchFamily="34" charset="-122"/>
              </a:rPr>
              <a:t>Action Plan for Connectivity of  Standards on Joint Efforts to Build the Belt and Road Initiative </a:t>
            </a:r>
            <a:endParaRPr lang="zh-CN" altLang="en-US" sz="1400" dirty="0">
              <a:solidFill>
                <a:schemeClr val="bg1"/>
              </a:solidFill>
            </a:endParaRPr>
          </a:p>
        </p:txBody>
      </p:sp>
      <p:sp>
        <p:nvSpPr>
          <p:cNvPr id="106" name="矩形 105"/>
          <p:cNvSpPr/>
          <p:nvPr/>
        </p:nvSpPr>
        <p:spPr>
          <a:xfrm>
            <a:off x="714348" y="1500180"/>
            <a:ext cx="2357454" cy="738664"/>
          </a:xfrm>
          <a:prstGeom prst="rect">
            <a:avLst/>
          </a:prstGeom>
        </p:spPr>
        <p:txBody>
          <a:bodyPr wrap="square">
            <a:spAutoFit/>
          </a:bodyPr>
          <a:lstStyle/>
          <a:p>
            <a:r>
              <a:rPr lang="en-US" altLang="zh-CN" sz="1400" dirty="0">
                <a:solidFill>
                  <a:schemeClr val="bg1"/>
                </a:solidFill>
                <a:sym typeface="微软雅黑" panose="020B0503020204020204" pitchFamily="34" charset="-122"/>
              </a:rPr>
              <a:t>Participation in international standardization governance deeply</a:t>
            </a:r>
            <a:endParaRPr lang="zh-CN" altLang="en-US" sz="1400" dirty="0">
              <a:solidFill>
                <a:schemeClr val="bg1"/>
              </a:solidFill>
            </a:endParaRPr>
          </a:p>
        </p:txBody>
      </p:sp>
      <p:grpSp>
        <p:nvGrpSpPr>
          <p:cNvPr id="101" name="组合 100"/>
          <p:cNvGrpSpPr/>
          <p:nvPr/>
        </p:nvGrpSpPr>
        <p:grpSpPr>
          <a:xfrm>
            <a:off x="579240" y="628714"/>
            <a:ext cx="6510349" cy="1432862"/>
            <a:chOff x="437914" y="1371708"/>
            <a:chExt cx="6510349" cy="1432862"/>
          </a:xfrm>
        </p:grpSpPr>
        <p:sp>
          <p:nvSpPr>
            <p:cNvPr id="102" name="平行四边形 101"/>
            <p:cNvSpPr/>
            <p:nvPr/>
          </p:nvSpPr>
          <p:spPr bwMode="auto">
            <a:xfrm>
              <a:off x="1091028" y="1917662"/>
              <a:ext cx="5857235" cy="645193"/>
            </a:xfrm>
            <a:prstGeom prst="parallelogram">
              <a:avLst>
                <a:gd name="adj" fmla="val 73448"/>
              </a:avLst>
            </a:prstGeom>
            <a:solidFill>
              <a:srgbClr val="0073C4">
                <a:alpha val="46000"/>
              </a:srgbClr>
            </a:solidFill>
            <a:ln w="12700" cap="flat" cmpd="sng" algn="ctr">
              <a:solidFill>
                <a:sysClr val="window" lastClr="FFFFFF">
                  <a:lumMod val="95000"/>
                </a:sys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4" name="Freeform 7"/>
            <p:cNvSpPr/>
            <p:nvPr/>
          </p:nvSpPr>
          <p:spPr bwMode="auto">
            <a:xfrm>
              <a:off x="565492" y="1993221"/>
              <a:ext cx="1833405" cy="811349"/>
            </a:xfrm>
            <a:custGeom>
              <a:avLst/>
              <a:gdLst>
                <a:gd name="T0" fmla="*/ 1516 w 1673"/>
                <a:gd name="T1" fmla="*/ 645 h 1044"/>
                <a:gd name="T2" fmla="*/ 1534 w 1673"/>
                <a:gd name="T3" fmla="*/ 624 h 1044"/>
                <a:gd name="T4" fmla="*/ 1560 w 1673"/>
                <a:gd name="T5" fmla="*/ 588 h 1044"/>
                <a:gd name="T6" fmla="*/ 1573 w 1673"/>
                <a:gd name="T7" fmla="*/ 568 h 1044"/>
                <a:gd name="T8" fmla="*/ 1592 w 1673"/>
                <a:gd name="T9" fmla="*/ 535 h 1044"/>
                <a:gd name="T10" fmla="*/ 1604 w 1673"/>
                <a:gd name="T11" fmla="*/ 512 h 1044"/>
                <a:gd name="T12" fmla="*/ 1618 w 1673"/>
                <a:gd name="T13" fmla="*/ 484 h 1044"/>
                <a:gd name="T14" fmla="*/ 1631 w 1673"/>
                <a:gd name="T15" fmla="*/ 452 h 1044"/>
                <a:gd name="T16" fmla="*/ 1641 w 1673"/>
                <a:gd name="T17" fmla="*/ 424 h 1044"/>
                <a:gd name="T18" fmla="*/ 1653 w 1673"/>
                <a:gd name="T19" fmla="*/ 384 h 1044"/>
                <a:gd name="T20" fmla="*/ 1660 w 1673"/>
                <a:gd name="T21" fmla="*/ 355 h 1044"/>
                <a:gd name="T22" fmla="*/ 1666 w 1673"/>
                <a:gd name="T23" fmla="*/ 321 h 1044"/>
                <a:gd name="T24" fmla="*/ 1669 w 1673"/>
                <a:gd name="T25" fmla="*/ 291 h 1044"/>
                <a:gd name="T26" fmla="*/ 1672 w 1673"/>
                <a:gd name="T27" fmla="*/ 256 h 1044"/>
                <a:gd name="T28" fmla="*/ 1672 w 1673"/>
                <a:gd name="T29" fmla="*/ 0 h 1044"/>
                <a:gd name="T30" fmla="*/ 1671 w 1673"/>
                <a:gd name="T31" fmla="*/ 43 h 1044"/>
                <a:gd name="T32" fmla="*/ 1668 w 1673"/>
                <a:gd name="T33" fmla="*/ 72 h 1044"/>
                <a:gd name="T34" fmla="*/ 1663 w 1673"/>
                <a:gd name="T35" fmla="*/ 106 h 1044"/>
                <a:gd name="T36" fmla="*/ 1658 w 1673"/>
                <a:gd name="T37" fmla="*/ 135 h 1044"/>
                <a:gd name="T38" fmla="*/ 1648 w 1673"/>
                <a:gd name="T39" fmla="*/ 171 h 1044"/>
                <a:gd name="T40" fmla="*/ 1639 w 1673"/>
                <a:gd name="T41" fmla="*/ 200 h 1044"/>
                <a:gd name="T42" fmla="*/ 1626 w 1673"/>
                <a:gd name="T43" fmla="*/ 237 h 1044"/>
                <a:gd name="T44" fmla="*/ 1614 w 1673"/>
                <a:gd name="T45" fmla="*/ 264 h 1044"/>
                <a:gd name="T46" fmla="*/ 1598 w 1673"/>
                <a:gd name="T47" fmla="*/ 296 h 1044"/>
                <a:gd name="T48" fmla="*/ 1584 w 1673"/>
                <a:gd name="T49" fmla="*/ 322 h 1044"/>
                <a:gd name="T50" fmla="*/ 1548 w 1673"/>
                <a:gd name="T51" fmla="*/ 377 h 1044"/>
                <a:gd name="T52" fmla="*/ 1531 w 1673"/>
                <a:gd name="T53" fmla="*/ 399 h 1044"/>
                <a:gd name="T54" fmla="*/ 1502 w 1673"/>
                <a:gd name="T55" fmla="*/ 434 h 1044"/>
                <a:gd name="T56" fmla="*/ 1485 w 1673"/>
                <a:gd name="T57" fmla="*/ 452 h 1044"/>
                <a:gd name="T58" fmla="*/ 1452 w 1673"/>
                <a:gd name="T59" fmla="*/ 485 h 1044"/>
                <a:gd name="T60" fmla="*/ 1431 w 1673"/>
                <a:gd name="T61" fmla="*/ 504 h 1044"/>
                <a:gd name="T62" fmla="*/ 1394 w 1673"/>
                <a:gd name="T63" fmla="*/ 534 h 1044"/>
                <a:gd name="T64" fmla="*/ 1372 w 1673"/>
                <a:gd name="T65" fmla="*/ 550 h 1044"/>
                <a:gd name="T66" fmla="*/ 1331 w 1673"/>
                <a:gd name="T67" fmla="*/ 578 h 1044"/>
                <a:gd name="T68" fmla="*/ 1306 w 1673"/>
                <a:gd name="T69" fmla="*/ 593 h 1044"/>
                <a:gd name="T70" fmla="*/ 0 w 1673"/>
                <a:gd name="T71" fmla="*/ 3 h 1044"/>
                <a:gd name="T72" fmla="*/ 1284 w 1673"/>
                <a:gd name="T73" fmla="*/ 833 h 1044"/>
                <a:gd name="T74" fmla="*/ 1328 w 1673"/>
                <a:gd name="T75" fmla="*/ 807 h 1044"/>
                <a:gd name="T76" fmla="*/ 1354 w 1673"/>
                <a:gd name="T77" fmla="*/ 791 h 1044"/>
                <a:gd name="T78" fmla="*/ 1393 w 1673"/>
                <a:gd name="T79" fmla="*/ 763 h 1044"/>
                <a:gd name="T80" fmla="*/ 1414 w 1673"/>
                <a:gd name="T81" fmla="*/ 746 h 1044"/>
                <a:gd name="T82" fmla="*/ 1450 w 1673"/>
                <a:gd name="T83" fmla="*/ 715 h 1044"/>
                <a:gd name="T84" fmla="*/ 1470 w 1673"/>
                <a:gd name="T85" fmla="*/ 696 h 1044"/>
                <a:gd name="T86" fmla="*/ 1502 w 1673"/>
                <a:gd name="T87" fmla="*/ 663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73" h="1044">
                  <a:moveTo>
                    <a:pt x="1502" y="663"/>
                  </a:moveTo>
                  <a:cubicBezTo>
                    <a:pt x="1502" y="663"/>
                    <a:pt x="1502" y="662"/>
                    <a:pt x="1502" y="662"/>
                  </a:cubicBezTo>
                  <a:cubicBezTo>
                    <a:pt x="1507" y="657"/>
                    <a:pt x="1512" y="651"/>
                    <a:pt x="1516" y="645"/>
                  </a:cubicBezTo>
                  <a:cubicBezTo>
                    <a:pt x="1517" y="645"/>
                    <a:pt x="1518" y="644"/>
                    <a:pt x="1518" y="643"/>
                  </a:cubicBezTo>
                  <a:cubicBezTo>
                    <a:pt x="1523" y="638"/>
                    <a:pt x="1527" y="633"/>
                    <a:pt x="1531" y="627"/>
                  </a:cubicBezTo>
                  <a:cubicBezTo>
                    <a:pt x="1532" y="626"/>
                    <a:pt x="1533" y="625"/>
                    <a:pt x="1534" y="624"/>
                  </a:cubicBezTo>
                  <a:cubicBezTo>
                    <a:pt x="1538" y="619"/>
                    <a:pt x="1542" y="613"/>
                    <a:pt x="1546" y="608"/>
                  </a:cubicBezTo>
                  <a:cubicBezTo>
                    <a:pt x="1546" y="607"/>
                    <a:pt x="1547" y="606"/>
                    <a:pt x="1548" y="605"/>
                  </a:cubicBezTo>
                  <a:cubicBezTo>
                    <a:pt x="1552" y="600"/>
                    <a:pt x="1556" y="594"/>
                    <a:pt x="1560" y="588"/>
                  </a:cubicBezTo>
                  <a:cubicBezTo>
                    <a:pt x="1560" y="588"/>
                    <a:pt x="1561" y="587"/>
                    <a:pt x="1561" y="586"/>
                  </a:cubicBezTo>
                  <a:cubicBezTo>
                    <a:pt x="1565" y="580"/>
                    <a:pt x="1569" y="575"/>
                    <a:pt x="1572" y="569"/>
                  </a:cubicBezTo>
                  <a:cubicBezTo>
                    <a:pt x="1573" y="568"/>
                    <a:pt x="1573" y="568"/>
                    <a:pt x="1573" y="568"/>
                  </a:cubicBezTo>
                  <a:cubicBezTo>
                    <a:pt x="1577" y="562"/>
                    <a:pt x="1580" y="556"/>
                    <a:pt x="1584" y="550"/>
                  </a:cubicBezTo>
                  <a:cubicBezTo>
                    <a:pt x="1584" y="549"/>
                    <a:pt x="1585" y="548"/>
                    <a:pt x="1585" y="548"/>
                  </a:cubicBezTo>
                  <a:cubicBezTo>
                    <a:pt x="1588" y="543"/>
                    <a:pt x="1590" y="539"/>
                    <a:pt x="1592" y="535"/>
                  </a:cubicBezTo>
                  <a:cubicBezTo>
                    <a:pt x="1593" y="534"/>
                    <a:pt x="1593" y="533"/>
                    <a:pt x="1594" y="532"/>
                  </a:cubicBezTo>
                  <a:cubicBezTo>
                    <a:pt x="1596" y="529"/>
                    <a:pt x="1597" y="526"/>
                    <a:pt x="1599" y="523"/>
                  </a:cubicBezTo>
                  <a:cubicBezTo>
                    <a:pt x="1600" y="520"/>
                    <a:pt x="1602" y="516"/>
                    <a:pt x="1604" y="512"/>
                  </a:cubicBezTo>
                  <a:cubicBezTo>
                    <a:pt x="1606" y="509"/>
                    <a:pt x="1607" y="507"/>
                    <a:pt x="1608" y="504"/>
                  </a:cubicBezTo>
                  <a:cubicBezTo>
                    <a:pt x="1610" y="500"/>
                    <a:pt x="1612" y="496"/>
                    <a:pt x="1614" y="493"/>
                  </a:cubicBezTo>
                  <a:cubicBezTo>
                    <a:pt x="1615" y="490"/>
                    <a:pt x="1616" y="487"/>
                    <a:pt x="1618" y="484"/>
                  </a:cubicBezTo>
                  <a:cubicBezTo>
                    <a:pt x="1619" y="480"/>
                    <a:pt x="1621" y="476"/>
                    <a:pt x="1623" y="473"/>
                  </a:cubicBezTo>
                  <a:cubicBezTo>
                    <a:pt x="1624" y="470"/>
                    <a:pt x="1625" y="467"/>
                    <a:pt x="1626" y="464"/>
                  </a:cubicBezTo>
                  <a:cubicBezTo>
                    <a:pt x="1628" y="460"/>
                    <a:pt x="1629" y="456"/>
                    <a:pt x="1631" y="452"/>
                  </a:cubicBezTo>
                  <a:cubicBezTo>
                    <a:pt x="1632" y="449"/>
                    <a:pt x="1633" y="447"/>
                    <a:pt x="1634" y="444"/>
                  </a:cubicBezTo>
                  <a:cubicBezTo>
                    <a:pt x="1636" y="439"/>
                    <a:pt x="1638" y="434"/>
                    <a:pt x="1639" y="429"/>
                  </a:cubicBezTo>
                  <a:cubicBezTo>
                    <a:pt x="1640" y="427"/>
                    <a:pt x="1640" y="426"/>
                    <a:pt x="1641" y="424"/>
                  </a:cubicBezTo>
                  <a:cubicBezTo>
                    <a:pt x="1643" y="418"/>
                    <a:pt x="1645" y="411"/>
                    <a:pt x="1647" y="404"/>
                  </a:cubicBezTo>
                  <a:cubicBezTo>
                    <a:pt x="1648" y="402"/>
                    <a:pt x="1648" y="400"/>
                    <a:pt x="1649" y="398"/>
                  </a:cubicBezTo>
                  <a:cubicBezTo>
                    <a:pt x="1650" y="394"/>
                    <a:pt x="1651" y="389"/>
                    <a:pt x="1653" y="384"/>
                  </a:cubicBezTo>
                  <a:cubicBezTo>
                    <a:pt x="1653" y="381"/>
                    <a:pt x="1654" y="378"/>
                    <a:pt x="1655" y="376"/>
                  </a:cubicBezTo>
                  <a:cubicBezTo>
                    <a:pt x="1656" y="372"/>
                    <a:pt x="1657" y="367"/>
                    <a:pt x="1658" y="363"/>
                  </a:cubicBezTo>
                  <a:cubicBezTo>
                    <a:pt x="1658" y="360"/>
                    <a:pt x="1659" y="357"/>
                    <a:pt x="1660" y="355"/>
                  </a:cubicBezTo>
                  <a:cubicBezTo>
                    <a:pt x="1660" y="350"/>
                    <a:pt x="1661" y="346"/>
                    <a:pt x="1662" y="342"/>
                  </a:cubicBezTo>
                  <a:cubicBezTo>
                    <a:pt x="1663" y="339"/>
                    <a:pt x="1663" y="336"/>
                    <a:pt x="1664" y="334"/>
                  </a:cubicBezTo>
                  <a:cubicBezTo>
                    <a:pt x="1664" y="329"/>
                    <a:pt x="1665" y="325"/>
                    <a:pt x="1666" y="321"/>
                  </a:cubicBezTo>
                  <a:cubicBezTo>
                    <a:pt x="1666" y="318"/>
                    <a:pt x="1666" y="315"/>
                    <a:pt x="1667" y="312"/>
                  </a:cubicBezTo>
                  <a:cubicBezTo>
                    <a:pt x="1667" y="308"/>
                    <a:pt x="1668" y="304"/>
                    <a:pt x="1668" y="300"/>
                  </a:cubicBezTo>
                  <a:cubicBezTo>
                    <a:pt x="1669" y="297"/>
                    <a:pt x="1669" y="294"/>
                    <a:pt x="1669" y="291"/>
                  </a:cubicBezTo>
                  <a:cubicBezTo>
                    <a:pt x="1670" y="287"/>
                    <a:pt x="1670" y="283"/>
                    <a:pt x="1671" y="278"/>
                  </a:cubicBezTo>
                  <a:cubicBezTo>
                    <a:pt x="1671" y="276"/>
                    <a:pt x="1671" y="273"/>
                    <a:pt x="1671" y="270"/>
                  </a:cubicBezTo>
                  <a:cubicBezTo>
                    <a:pt x="1671" y="266"/>
                    <a:pt x="1672" y="261"/>
                    <a:pt x="1672" y="256"/>
                  </a:cubicBezTo>
                  <a:cubicBezTo>
                    <a:pt x="1672" y="254"/>
                    <a:pt x="1672" y="252"/>
                    <a:pt x="1672" y="249"/>
                  </a:cubicBezTo>
                  <a:cubicBezTo>
                    <a:pt x="1672" y="242"/>
                    <a:pt x="1673" y="235"/>
                    <a:pt x="1673" y="228"/>
                  </a:cubicBezTo>
                  <a:cubicBezTo>
                    <a:pt x="1673" y="152"/>
                    <a:pt x="1673" y="76"/>
                    <a:pt x="1672" y="0"/>
                  </a:cubicBezTo>
                  <a:cubicBezTo>
                    <a:pt x="1672" y="7"/>
                    <a:pt x="1672" y="14"/>
                    <a:pt x="1672" y="21"/>
                  </a:cubicBezTo>
                  <a:cubicBezTo>
                    <a:pt x="1672" y="24"/>
                    <a:pt x="1672" y="26"/>
                    <a:pt x="1672" y="28"/>
                  </a:cubicBezTo>
                  <a:cubicBezTo>
                    <a:pt x="1672" y="33"/>
                    <a:pt x="1671" y="38"/>
                    <a:pt x="1671" y="43"/>
                  </a:cubicBezTo>
                  <a:cubicBezTo>
                    <a:pt x="1671" y="45"/>
                    <a:pt x="1671" y="48"/>
                    <a:pt x="1670" y="51"/>
                  </a:cubicBezTo>
                  <a:cubicBezTo>
                    <a:pt x="1670" y="55"/>
                    <a:pt x="1670" y="59"/>
                    <a:pt x="1669" y="64"/>
                  </a:cubicBezTo>
                  <a:cubicBezTo>
                    <a:pt x="1669" y="66"/>
                    <a:pt x="1669" y="69"/>
                    <a:pt x="1668" y="72"/>
                  </a:cubicBezTo>
                  <a:cubicBezTo>
                    <a:pt x="1668" y="76"/>
                    <a:pt x="1667" y="80"/>
                    <a:pt x="1667" y="85"/>
                  </a:cubicBezTo>
                  <a:cubicBezTo>
                    <a:pt x="1666" y="88"/>
                    <a:pt x="1666" y="90"/>
                    <a:pt x="1665" y="93"/>
                  </a:cubicBezTo>
                  <a:cubicBezTo>
                    <a:pt x="1665" y="97"/>
                    <a:pt x="1664" y="102"/>
                    <a:pt x="1663" y="106"/>
                  </a:cubicBezTo>
                  <a:cubicBezTo>
                    <a:pt x="1663" y="109"/>
                    <a:pt x="1662" y="111"/>
                    <a:pt x="1662" y="114"/>
                  </a:cubicBezTo>
                  <a:cubicBezTo>
                    <a:pt x="1661" y="118"/>
                    <a:pt x="1660" y="123"/>
                    <a:pt x="1659" y="127"/>
                  </a:cubicBezTo>
                  <a:cubicBezTo>
                    <a:pt x="1659" y="130"/>
                    <a:pt x="1658" y="132"/>
                    <a:pt x="1658" y="135"/>
                  </a:cubicBezTo>
                  <a:cubicBezTo>
                    <a:pt x="1657" y="139"/>
                    <a:pt x="1656" y="144"/>
                    <a:pt x="1654" y="148"/>
                  </a:cubicBezTo>
                  <a:cubicBezTo>
                    <a:pt x="1654" y="151"/>
                    <a:pt x="1653" y="153"/>
                    <a:pt x="1653" y="156"/>
                  </a:cubicBezTo>
                  <a:cubicBezTo>
                    <a:pt x="1651" y="161"/>
                    <a:pt x="1650" y="166"/>
                    <a:pt x="1648" y="171"/>
                  </a:cubicBezTo>
                  <a:cubicBezTo>
                    <a:pt x="1648" y="173"/>
                    <a:pt x="1648" y="174"/>
                    <a:pt x="1647" y="176"/>
                  </a:cubicBezTo>
                  <a:cubicBezTo>
                    <a:pt x="1645" y="183"/>
                    <a:pt x="1643" y="190"/>
                    <a:pt x="1641" y="197"/>
                  </a:cubicBezTo>
                  <a:cubicBezTo>
                    <a:pt x="1640" y="198"/>
                    <a:pt x="1640" y="199"/>
                    <a:pt x="1639" y="200"/>
                  </a:cubicBezTo>
                  <a:cubicBezTo>
                    <a:pt x="1637" y="206"/>
                    <a:pt x="1636" y="211"/>
                    <a:pt x="1634" y="217"/>
                  </a:cubicBezTo>
                  <a:cubicBezTo>
                    <a:pt x="1633" y="219"/>
                    <a:pt x="1632" y="221"/>
                    <a:pt x="1631" y="224"/>
                  </a:cubicBezTo>
                  <a:cubicBezTo>
                    <a:pt x="1629" y="228"/>
                    <a:pt x="1628" y="232"/>
                    <a:pt x="1626" y="237"/>
                  </a:cubicBezTo>
                  <a:cubicBezTo>
                    <a:pt x="1625" y="239"/>
                    <a:pt x="1624" y="242"/>
                    <a:pt x="1623" y="244"/>
                  </a:cubicBezTo>
                  <a:cubicBezTo>
                    <a:pt x="1621" y="248"/>
                    <a:pt x="1619" y="252"/>
                    <a:pt x="1617" y="257"/>
                  </a:cubicBezTo>
                  <a:cubicBezTo>
                    <a:pt x="1616" y="259"/>
                    <a:pt x="1615" y="262"/>
                    <a:pt x="1614" y="264"/>
                  </a:cubicBezTo>
                  <a:cubicBezTo>
                    <a:pt x="1612" y="268"/>
                    <a:pt x="1610" y="272"/>
                    <a:pt x="1608" y="276"/>
                  </a:cubicBezTo>
                  <a:cubicBezTo>
                    <a:pt x="1607" y="279"/>
                    <a:pt x="1606" y="282"/>
                    <a:pt x="1604" y="284"/>
                  </a:cubicBezTo>
                  <a:cubicBezTo>
                    <a:pt x="1602" y="288"/>
                    <a:pt x="1600" y="292"/>
                    <a:pt x="1598" y="296"/>
                  </a:cubicBezTo>
                  <a:cubicBezTo>
                    <a:pt x="1597" y="298"/>
                    <a:pt x="1595" y="301"/>
                    <a:pt x="1594" y="304"/>
                  </a:cubicBezTo>
                  <a:cubicBezTo>
                    <a:pt x="1591" y="309"/>
                    <a:pt x="1588" y="315"/>
                    <a:pt x="1585" y="320"/>
                  </a:cubicBezTo>
                  <a:cubicBezTo>
                    <a:pt x="1585" y="321"/>
                    <a:pt x="1584" y="321"/>
                    <a:pt x="1584" y="322"/>
                  </a:cubicBezTo>
                  <a:cubicBezTo>
                    <a:pt x="1577" y="334"/>
                    <a:pt x="1569" y="347"/>
                    <a:pt x="1561" y="359"/>
                  </a:cubicBezTo>
                  <a:cubicBezTo>
                    <a:pt x="1560" y="359"/>
                    <a:pt x="1560" y="360"/>
                    <a:pt x="1560" y="360"/>
                  </a:cubicBezTo>
                  <a:cubicBezTo>
                    <a:pt x="1556" y="366"/>
                    <a:pt x="1552" y="372"/>
                    <a:pt x="1548" y="377"/>
                  </a:cubicBezTo>
                  <a:cubicBezTo>
                    <a:pt x="1547" y="378"/>
                    <a:pt x="1546" y="379"/>
                    <a:pt x="1546" y="380"/>
                  </a:cubicBezTo>
                  <a:cubicBezTo>
                    <a:pt x="1542" y="386"/>
                    <a:pt x="1537" y="391"/>
                    <a:pt x="1533" y="396"/>
                  </a:cubicBezTo>
                  <a:cubicBezTo>
                    <a:pt x="1533" y="397"/>
                    <a:pt x="1532" y="398"/>
                    <a:pt x="1531" y="399"/>
                  </a:cubicBezTo>
                  <a:cubicBezTo>
                    <a:pt x="1527" y="405"/>
                    <a:pt x="1523" y="410"/>
                    <a:pt x="1518" y="415"/>
                  </a:cubicBezTo>
                  <a:cubicBezTo>
                    <a:pt x="1518" y="416"/>
                    <a:pt x="1517" y="417"/>
                    <a:pt x="1516" y="418"/>
                  </a:cubicBezTo>
                  <a:cubicBezTo>
                    <a:pt x="1512" y="423"/>
                    <a:pt x="1507" y="429"/>
                    <a:pt x="1502" y="434"/>
                  </a:cubicBezTo>
                  <a:cubicBezTo>
                    <a:pt x="1502" y="434"/>
                    <a:pt x="1502" y="435"/>
                    <a:pt x="1501" y="435"/>
                  </a:cubicBezTo>
                  <a:cubicBezTo>
                    <a:pt x="1496" y="440"/>
                    <a:pt x="1491" y="446"/>
                    <a:pt x="1486" y="451"/>
                  </a:cubicBezTo>
                  <a:cubicBezTo>
                    <a:pt x="1486" y="452"/>
                    <a:pt x="1486" y="452"/>
                    <a:pt x="1485" y="452"/>
                  </a:cubicBezTo>
                  <a:cubicBezTo>
                    <a:pt x="1480" y="458"/>
                    <a:pt x="1475" y="463"/>
                    <a:pt x="1470" y="468"/>
                  </a:cubicBezTo>
                  <a:cubicBezTo>
                    <a:pt x="1469" y="469"/>
                    <a:pt x="1468" y="470"/>
                    <a:pt x="1468" y="470"/>
                  </a:cubicBezTo>
                  <a:cubicBezTo>
                    <a:pt x="1463" y="475"/>
                    <a:pt x="1457" y="480"/>
                    <a:pt x="1452" y="485"/>
                  </a:cubicBezTo>
                  <a:cubicBezTo>
                    <a:pt x="1451" y="486"/>
                    <a:pt x="1450" y="487"/>
                    <a:pt x="1450" y="488"/>
                  </a:cubicBezTo>
                  <a:cubicBezTo>
                    <a:pt x="1444" y="492"/>
                    <a:pt x="1439" y="497"/>
                    <a:pt x="1433" y="502"/>
                  </a:cubicBezTo>
                  <a:cubicBezTo>
                    <a:pt x="1433" y="503"/>
                    <a:pt x="1432" y="503"/>
                    <a:pt x="1431" y="504"/>
                  </a:cubicBezTo>
                  <a:cubicBezTo>
                    <a:pt x="1425" y="509"/>
                    <a:pt x="1420" y="514"/>
                    <a:pt x="1414" y="519"/>
                  </a:cubicBezTo>
                  <a:cubicBezTo>
                    <a:pt x="1413" y="519"/>
                    <a:pt x="1413" y="519"/>
                    <a:pt x="1412" y="520"/>
                  </a:cubicBezTo>
                  <a:cubicBezTo>
                    <a:pt x="1406" y="525"/>
                    <a:pt x="1400" y="529"/>
                    <a:pt x="1394" y="534"/>
                  </a:cubicBezTo>
                  <a:cubicBezTo>
                    <a:pt x="1394" y="534"/>
                    <a:pt x="1394" y="534"/>
                    <a:pt x="1393" y="535"/>
                  </a:cubicBezTo>
                  <a:cubicBezTo>
                    <a:pt x="1387" y="539"/>
                    <a:pt x="1381" y="544"/>
                    <a:pt x="1375" y="548"/>
                  </a:cubicBezTo>
                  <a:cubicBezTo>
                    <a:pt x="1374" y="549"/>
                    <a:pt x="1373" y="550"/>
                    <a:pt x="1372" y="550"/>
                  </a:cubicBezTo>
                  <a:cubicBezTo>
                    <a:pt x="1366" y="555"/>
                    <a:pt x="1360" y="559"/>
                    <a:pt x="1353" y="563"/>
                  </a:cubicBezTo>
                  <a:cubicBezTo>
                    <a:pt x="1352" y="564"/>
                    <a:pt x="1351" y="565"/>
                    <a:pt x="1350" y="565"/>
                  </a:cubicBezTo>
                  <a:cubicBezTo>
                    <a:pt x="1344" y="569"/>
                    <a:pt x="1338" y="573"/>
                    <a:pt x="1331" y="578"/>
                  </a:cubicBezTo>
                  <a:cubicBezTo>
                    <a:pt x="1330" y="578"/>
                    <a:pt x="1329" y="579"/>
                    <a:pt x="1328" y="580"/>
                  </a:cubicBezTo>
                  <a:cubicBezTo>
                    <a:pt x="1322" y="584"/>
                    <a:pt x="1315" y="588"/>
                    <a:pt x="1308" y="592"/>
                  </a:cubicBezTo>
                  <a:cubicBezTo>
                    <a:pt x="1307" y="592"/>
                    <a:pt x="1307" y="592"/>
                    <a:pt x="1306" y="593"/>
                  </a:cubicBezTo>
                  <a:cubicBezTo>
                    <a:pt x="1299" y="597"/>
                    <a:pt x="1291" y="601"/>
                    <a:pt x="1284" y="605"/>
                  </a:cubicBezTo>
                  <a:cubicBezTo>
                    <a:pt x="894" y="817"/>
                    <a:pt x="378" y="718"/>
                    <a:pt x="130" y="385"/>
                  </a:cubicBezTo>
                  <a:cubicBezTo>
                    <a:pt x="42" y="266"/>
                    <a:pt x="0" y="134"/>
                    <a:pt x="0" y="3"/>
                  </a:cubicBezTo>
                  <a:cubicBezTo>
                    <a:pt x="0" y="79"/>
                    <a:pt x="0" y="155"/>
                    <a:pt x="0" y="231"/>
                  </a:cubicBezTo>
                  <a:cubicBezTo>
                    <a:pt x="0" y="362"/>
                    <a:pt x="42" y="494"/>
                    <a:pt x="130" y="613"/>
                  </a:cubicBezTo>
                  <a:cubicBezTo>
                    <a:pt x="378" y="946"/>
                    <a:pt x="894" y="1044"/>
                    <a:pt x="1284" y="833"/>
                  </a:cubicBezTo>
                  <a:cubicBezTo>
                    <a:pt x="1292" y="829"/>
                    <a:pt x="1299" y="825"/>
                    <a:pt x="1306" y="821"/>
                  </a:cubicBezTo>
                  <a:cubicBezTo>
                    <a:pt x="1307" y="820"/>
                    <a:pt x="1308" y="820"/>
                    <a:pt x="1308" y="819"/>
                  </a:cubicBezTo>
                  <a:cubicBezTo>
                    <a:pt x="1315" y="815"/>
                    <a:pt x="1322" y="811"/>
                    <a:pt x="1328" y="807"/>
                  </a:cubicBezTo>
                  <a:cubicBezTo>
                    <a:pt x="1329" y="807"/>
                    <a:pt x="1330" y="806"/>
                    <a:pt x="1331" y="805"/>
                  </a:cubicBezTo>
                  <a:cubicBezTo>
                    <a:pt x="1338" y="801"/>
                    <a:pt x="1344" y="797"/>
                    <a:pt x="1350" y="793"/>
                  </a:cubicBezTo>
                  <a:cubicBezTo>
                    <a:pt x="1352" y="792"/>
                    <a:pt x="1353" y="792"/>
                    <a:pt x="1354" y="791"/>
                  </a:cubicBezTo>
                  <a:cubicBezTo>
                    <a:pt x="1360" y="787"/>
                    <a:pt x="1366" y="782"/>
                    <a:pt x="1372" y="778"/>
                  </a:cubicBezTo>
                  <a:cubicBezTo>
                    <a:pt x="1373" y="778"/>
                    <a:pt x="1374" y="777"/>
                    <a:pt x="1375" y="776"/>
                  </a:cubicBezTo>
                  <a:cubicBezTo>
                    <a:pt x="1381" y="772"/>
                    <a:pt x="1387" y="767"/>
                    <a:pt x="1393" y="763"/>
                  </a:cubicBezTo>
                  <a:cubicBezTo>
                    <a:pt x="1394" y="762"/>
                    <a:pt x="1394" y="762"/>
                    <a:pt x="1394" y="762"/>
                  </a:cubicBezTo>
                  <a:cubicBezTo>
                    <a:pt x="1400" y="757"/>
                    <a:pt x="1406" y="752"/>
                    <a:pt x="1412" y="748"/>
                  </a:cubicBezTo>
                  <a:cubicBezTo>
                    <a:pt x="1413" y="747"/>
                    <a:pt x="1413" y="747"/>
                    <a:pt x="1414" y="746"/>
                  </a:cubicBezTo>
                  <a:cubicBezTo>
                    <a:pt x="1420" y="742"/>
                    <a:pt x="1425" y="737"/>
                    <a:pt x="1431" y="732"/>
                  </a:cubicBezTo>
                  <a:cubicBezTo>
                    <a:pt x="1432" y="731"/>
                    <a:pt x="1433" y="731"/>
                    <a:pt x="1434" y="730"/>
                  </a:cubicBezTo>
                  <a:cubicBezTo>
                    <a:pt x="1439" y="725"/>
                    <a:pt x="1444" y="720"/>
                    <a:pt x="1450" y="715"/>
                  </a:cubicBezTo>
                  <a:cubicBezTo>
                    <a:pt x="1451" y="715"/>
                    <a:pt x="1451" y="714"/>
                    <a:pt x="1452" y="713"/>
                  </a:cubicBezTo>
                  <a:cubicBezTo>
                    <a:pt x="1458" y="708"/>
                    <a:pt x="1463" y="703"/>
                    <a:pt x="1468" y="698"/>
                  </a:cubicBezTo>
                  <a:cubicBezTo>
                    <a:pt x="1469" y="697"/>
                    <a:pt x="1469" y="697"/>
                    <a:pt x="1470" y="696"/>
                  </a:cubicBezTo>
                  <a:cubicBezTo>
                    <a:pt x="1475" y="691"/>
                    <a:pt x="1480" y="686"/>
                    <a:pt x="1485" y="680"/>
                  </a:cubicBezTo>
                  <a:cubicBezTo>
                    <a:pt x="1486" y="680"/>
                    <a:pt x="1486" y="679"/>
                    <a:pt x="1487" y="679"/>
                  </a:cubicBezTo>
                  <a:cubicBezTo>
                    <a:pt x="1492" y="674"/>
                    <a:pt x="1497" y="668"/>
                    <a:pt x="1502" y="663"/>
                  </a:cubicBezTo>
                  <a:close/>
                </a:path>
              </a:pathLst>
            </a:custGeom>
            <a:gradFill>
              <a:gsLst>
                <a:gs pos="100000">
                  <a:srgbClr val="00AFF0"/>
                </a:gs>
                <a:gs pos="0">
                  <a:srgbClr val="0073C4"/>
                </a:gs>
              </a:gsLst>
              <a:lin ang="21594000" scaled="0"/>
            </a:gradFill>
            <a:ln w="381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5" name="Freeform 8"/>
            <p:cNvSpPr/>
            <p:nvPr/>
          </p:nvSpPr>
          <p:spPr bwMode="auto">
            <a:xfrm>
              <a:off x="437914" y="1371708"/>
              <a:ext cx="2092758" cy="1266706"/>
            </a:xfrm>
            <a:custGeom>
              <a:avLst/>
              <a:gdLst>
                <a:gd name="T0" fmla="*/ 247 w 1906"/>
                <a:gd name="T1" fmla="*/ 1198 h 1630"/>
                <a:gd name="T2" fmla="*/ 505 w 1906"/>
                <a:gd name="T3" fmla="*/ 212 h 1630"/>
                <a:gd name="T4" fmla="*/ 1659 w 1906"/>
                <a:gd name="T5" fmla="*/ 432 h 1630"/>
                <a:gd name="T6" fmla="*/ 1401 w 1906"/>
                <a:gd name="T7" fmla="*/ 1419 h 1630"/>
                <a:gd name="T8" fmla="*/ 247 w 1906"/>
                <a:gd name="T9" fmla="*/ 1198 h 1630"/>
              </a:gdLst>
              <a:ahLst/>
              <a:cxnLst>
                <a:cxn ang="0">
                  <a:pos x="T0" y="T1"/>
                </a:cxn>
                <a:cxn ang="0">
                  <a:pos x="T2" y="T3"/>
                </a:cxn>
                <a:cxn ang="0">
                  <a:pos x="T4" y="T5"/>
                </a:cxn>
                <a:cxn ang="0">
                  <a:pos x="T6" y="T7"/>
                </a:cxn>
                <a:cxn ang="0">
                  <a:pos x="T8" y="T9"/>
                </a:cxn>
              </a:cxnLst>
              <a:rect l="0" t="0" r="r" b="b"/>
              <a:pathLst>
                <a:path w="1906" h="1630">
                  <a:moveTo>
                    <a:pt x="247" y="1198"/>
                  </a:moveTo>
                  <a:cubicBezTo>
                    <a:pt x="0" y="865"/>
                    <a:pt x="115" y="423"/>
                    <a:pt x="505" y="212"/>
                  </a:cubicBezTo>
                  <a:cubicBezTo>
                    <a:pt x="895" y="0"/>
                    <a:pt x="1412" y="99"/>
                    <a:pt x="1659" y="432"/>
                  </a:cubicBezTo>
                  <a:cubicBezTo>
                    <a:pt x="1906" y="765"/>
                    <a:pt x="1791" y="1207"/>
                    <a:pt x="1401" y="1419"/>
                  </a:cubicBezTo>
                  <a:cubicBezTo>
                    <a:pt x="1011" y="1630"/>
                    <a:pt x="494" y="1532"/>
                    <a:pt x="247" y="1198"/>
                  </a:cubicBezTo>
                  <a:close/>
                </a:path>
              </a:pathLst>
            </a:custGeom>
            <a:gradFill>
              <a:gsLst>
                <a:gs pos="0">
                  <a:srgbClr val="00AFF0"/>
                </a:gs>
                <a:gs pos="75000">
                  <a:srgbClr val="0073C4"/>
                </a:gs>
              </a:gsLst>
              <a:lin ang="21594000" scaled="0"/>
            </a:gradFill>
            <a:ln w="381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7" name="矩形 106"/>
            <p:cNvSpPr/>
            <p:nvPr/>
          </p:nvSpPr>
          <p:spPr>
            <a:xfrm>
              <a:off x="704830" y="1621994"/>
              <a:ext cx="1554727" cy="777329"/>
            </a:xfrm>
            <a:prstGeom prst="rect">
              <a:avLst/>
            </a:prstGeom>
          </p:spPr>
          <p:txBody>
            <a:bodyPr wrap="square">
              <a:spAutoFit/>
            </a:bodyPr>
            <a:lstStyle/>
            <a:p>
              <a:pPr lvl="0" algn="ctr">
                <a:lnSpc>
                  <a:spcPct val="130000"/>
                </a:lnSpc>
                <a:defRPr/>
              </a:pPr>
              <a:r>
                <a:rPr lang="zh-CN" altLang="en-US" kern="0" dirty="0">
                  <a:solidFill>
                    <a:sysClr val="window" lastClr="FFFFFF"/>
                  </a:solidFill>
                  <a:latin typeface="华文中宋" panose="02010600040101010101" pitchFamily="2" charset="-122"/>
                  <a:ea typeface="华文中宋" panose="02010600040101010101" pitchFamily="2" charset="-122"/>
                </a:rPr>
                <a:t>深度参与国际标准化活动</a:t>
              </a:r>
            </a:p>
          </p:txBody>
        </p:sp>
        <p:sp>
          <p:nvSpPr>
            <p:cNvPr id="108" name="矩形 107"/>
            <p:cNvSpPr/>
            <p:nvPr/>
          </p:nvSpPr>
          <p:spPr>
            <a:xfrm>
              <a:off x="2356469" y="1925419"/>
              <a:ext cx="4572000" cy="645160"/>
            </a:xfrm>
            <a:prstGeom prst="rect">
              <a:avLst/>
            </a:prstGeom>
          </p:spPr>
          <p:txBody>
            <a:bodyPr>
              <a:spAutoFit/>
            </a:bodyPr>
            <a:lstStyle/>
            <a:p>
              <a:r>
                <a:rPr lang="en-US" altLang="zh-CN" dirty="0">
                  <a:sym typeface="微软雅黑" panose="020B0503020204020204" pitchFamily="34" charset="-122"/>
                </a:rPr>
                <a:t>Actively participate in international standardization activities</a:t>
              </a:r>
              <a:endParaRPr lang="zh-CN" altLang="en-US" dirty="0"/>
            </a:p>
          </p:txBody>
        </p:sp>
      </p:grpSp>
      <p:grpSp>
        <p:nvGrpSpPr>
          <p:cNvPr id="109" name="组合 108"/>
          <p:cNvGrpSpPr/>
          <p:nvPr/>
        </p:nvGrpSpPr>
        <p:grpSpPr>
          <a:xfrm>
            <a:off x="1259632" y="1948268"/>
            <a:ext cx="6840760" cy="1436415"/>
            <a:chOff x="1979712" y="2306583"/>
            <a:chExt cx="6840760" cy="1436415"/>
          </a:xfrm>
        </p:grpSpPr>
        <p:sp>
          <p:nvSpPr>
            <p:cNvPr id="110" name="平行四边形 109"/>
            <p:cNvSpPr/>
            <p:nvPr/>
          </p:nvSpPr>
          <p:spPr bwMode="auto">
            <a:xfrm>
              <a:off x="2632827" y="2795418"/>
              <a:ext cx="6187645" cy="777870"/>
            </a:xfrm>
            <a:prstGeom prst="parallelogram">
              <a:avLst>
                <a:gd name="adj" fmla="val 73448"/>
              </a:avLst>
            </a:prstGeom>
            <a:solidFill>
              <a:srgbClr val="0073C4">
                <a:alpha val="46000"/>
              </a:srgbClr>
            </a:solidFill>
            <a:ln w="12700" cap="flat" cmpd="sng" algn="ctr">
              <a:solidFill>
                <a:sysClr val="window" lastClr="FFFFFF">
                  <a:lumMod val="95000"/>
                </a:sys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11" name="组合 110"/>
            <p:cNvGrpSpPr/>
            <p:nvPr/>
          </p:nvGrpSpPr>
          <p:grpSpPr>
            <a:xfrm>
              <a:off x="1979712" y="2306583"/>
              <a:ext cx="6527970" cy="1436415"/>
              <a:chOff x="1979712" y="2306583"/>
              <a:chExt cx="6527970" cy="1436415"/>
            </a:xfrm>
          </p:grpSpPr>
          <p:sp>
            <p:nvSpPr>
              <p:cNvPr id="112" name="Freeform 7"/>
              <p:cNvSpPr/>
              <p:nvPr/>
            </p:nvSpPr>
            <p:spPr bwMode="auto">
              <a:xfrm>
                <a:off x="2112302" y="2931649"/>
                <a:ext cx="1828395" cy="811349"/>
              </a:xfrm>
              <a:custGeom>
                <a:avLst/>
                <a:gdLst>
                  <a:gd name="T0" fmla="*/ 1516 w 1673"/>
                  <a:gd name="T1" fmla="*/ 645 h 1044"/>
                  <a:gd name="T2" fmla="*/ 1534 w 1673"/>
                  <a:gd name="T3" fmla="*/ 624 h 1044"/>
                  <a:gd name="T4" fmla="*/ 1560 w 1673"/>
                  <a:gd name="T5" fmla="*/ 588 h 1044"/>
                  <a:gd name="T6" fmla="*/ 1573 w 1673"/>
                  <a:gd name="T7" fmla="*/ 568 h 1044"/>
                  <a:gd name="T8" fmla="*/ 1592 w 1673"/>
                  <a:gd name="T9" fmla="*/ 535 h 1044"/>
                  <a:gd name="T10" fmla="*/ 1604 w 1673"/>
                  <a:gd name="T11" fmla="*/ 512 h 1044"/>
                  <a:gd name="T12" fmla="*/ 1618 w 1673"/>
                  <a:gd name="T13" fmla="*/ 484 h 1044"/>
                  <a:gd name="T14" fmla="*/ 1631 w 1673"/>
                  <a:gd name="T15" fmla="*/ 452 h 1044"/>
                  <a:gd name="T16" fmla="*/ 1641 w 1673"/>
                  <a:gd name="T17" fmla="*/ 424 h 1044"/>
                  <a:gd name="T18" fmla="*/ 1653 w 1673"/>
                  <a:gd name="T19" fmla="*/ 384 h 1044"/>
                  <a:gd name="T20" fmla="*/ 1660 w 1673"/>
                  <a:gd name="T21" fmla="*/ 355 h 1044"/>
                  <a:gd name="T22" fmla="*/ 1666 w 1673"/>
                  <a:gd name="T23" fmla="*/ 321 h 1044"/>
                  <a:gd name="T24" fmla="*/ 1669 w 1673"/>
                  <a:gd name="T25" fmla="*/ 291 h 1044"/>
                  <a:gd name="T26" fmla="*/ 1672 w 1673"/>
                  <a:gd name="T27" fmla="*/ 256 h 1044"/>
                  <a:gd name="T28" fmla="*/ 1672 w 1673"/>
                  <a:gd name="T29" fmla="*/ 0 h 1044"/>
                  <a:gd name="T30" fmla="*/ 1671 w 1673"/>
                  <a:gd name="T31" fmla="*/ 43 h 1044"/>
                  <a:gd name="T32" fmla="*/ 1668 w 1673"/>
                  <a:gd name="T33" fmla="*/ 72 h 1044"/>
                  <a:gd name="T34" fmla="*/ 1663 w 1673"/>
                  <a:gd name="T35" fmla="*/ 106 h 1044"/>
                  <a:gd name="T36" fmla="*/ 1658 w 1673"/>
                  <a:gd name="T37" fmla="*/ 135 h 1044"/>
                  <a:gd name="T38" fmla="*/ 1648 w 1673"/>
                  <a:gd name="T39" fmla="*/ 171 h 1044"/>
                  <a:gd name="T40" fmla="*/ 1639 w 1673"/>
                  <a:gd name="T41" fmla="*/ 200 h 1044"/>
                  <a:gd name="T42" fmla="*/ 1626 w 1673"/>
                  <a:gd name="T43" fmla="*/ 237 h 1044"/>
                  <a:gd name="T44" fmla="*/ 1614 w 1673"/>
                  <a:gd name="T45" fmla="*/ 264 h 1044"/>
                  <a:gd name="T46" fmla="*/ 1598 w 1673"/>
                  <a:gd name="T47" fmla="*/ 296 h 1044"/>
                  <a:gd name="T48" fmla="*/ 1584 w 1673"/>
                  <a:gd name="T49" fmla="*/ 322 h 1044"/>
                  <a:gd name="T50" fmla="*/ 1548 w 1673"/>
                  <a:gd name="T51" fmla="*/ 377 h 1044"/>
                  <a:gd name="T52" fmla="*/ 1531 w 1673"/>
                  <a:gd name="T53" fmla="*/ 399 h 1044"/>
                  <a:gd name="T54" fmla="*/ 1502 w 1673"/>
                  <a:gd name="T55" fmla="*/ 434 h 1044"/>
                  <a:gd name="T56" fmla="*/ 1485 w 1673"/>
                  <a:gd name="T57" fmla="*/ 452 h 1044"/>
                  <a:gd name="T58" fmla="*/ 1452 w 1673"/>
                  <a:gd name="T59" fmla="*/ 485 h 1044"/>
                  <a:gd name="T60" fmla="*/ 1431 w 1673"/>
                  <a:gd name="T61" fmla="*/ 504 h 1044"/>
                  <a:gd name="T62" fmla="*/ 1394 w 1673"/>
                  <a:gd name="T63" fmla="*/ 534 h 1044"/>
                  <a:gd name="T64" fmla="*/ 1372 w 1673"/>
                  <a:gd name="T65" fmla="*/ 550 h 1044"/>
                  <a:gd name="T66" fmla="*/ 1331 w 1673"/>
                  <a:gd name="T67" fmla="*/ 578 h 1044"/>
                  <a:gd name="T68" fmla="*/ 1306 w 1673"/>
                  <a:gd name="T69" fmla="*/ 593 h 1044"/>
                  <a:gd name="T70" fmla="*/ 0 w 1673"/>
                  <a:gd name="T71" fmla="*/ 3 h 1044"/>
                  <a:gd name="T72" fmla="*/ 1284 w 1673"/>
                  <a:gd name="T73" fmla="*/ 833 h 1044"/>
                  <a:gd name="T74" fmla="*/ 1328 w 1673"/>
                  <a:gd name="T75" fmla="*/ 807 h 1044"/>
                  <a:gd name="T76" fmla="*/ 1354 w 1673"/>
                  <a:gd name="T77" fmla="*/ 791 h 1044"/>
                  <a:gd name="T78" fmla="*/ 1393 w 1673"/>
                  <a:gd name="T79" fmla="*/ 763 h 1044"/>
                  <a:gd name="T80" fmla="*/ 1414 w 1673"/>
                  <a:gd name="T81" fmla="*/ 746 h 1044"/>
                  <a:gd name="T82" fmla="*/ 1450 w 1673"/>
                  <a:gd name="T83" fmla="*/ 715 h 1044"/>
                  <a:gd name="T84" fmla="*/ 1470 w 1673"/>
                  <a:gd name="T85" fmla="*/ 696 h 1044"/>
                  <a:gd name="T86" fmla="*/ 1502 w 1673"/>
                  <a:gd name="T87" fmla="*/ 663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73" h="1044">
                    <a:moveTo>
                      <a:pt x="1502" y="663"/>
                    </a:moveTo>
                    <a:cubicBezTo>
                      <a:pt x="1502" y="663"/>
                      <a:pt x="1502" y="662"/>
                      <a:pt x="1502" y="662"/>
                    </a:cubicBezTo>
                    <a:cubicBezTo>
                      <a:pt x="1507" y="657"/>
                      <a:pt x="1512" y="651"/>
                      <a:pt x="1516" y="645"/>
                    </a:cubicBezTo>
                    <a:cubicBezTo>
                      <a:pt x="1517" y="645"/>
                      <a:pt x="1518" y="644"/>
                      <a:pt x="1518" y="643"/>
                    </a:cubicBezTo>
                    <a:cubicBezTo>
                      <a:pt x="1523" y="638"/>
                      <a:pt x="1527" y="633"/>
                      <a:pt x="1531" y="627"/>
                    </a:cubicBezTo>
                    <a:cubicBezTo>
                      <a:pt x="1532" y="626"/>
                      <a:pt x="1533" y="625"/>
                      <a:pt x="1534" y="624"/>
                    </a:cubicBezTo>
                    <a:cubicBezTo>
                      <a:pt x="1538" y="619"/>
                      <a:pt x="1542" y="613"/>
                      <a:pt x="1546" y="608"/>
                    </a:cubicBezTo>
                    <a:cubicBezTo>
                      <a:pt x="1546" y="607"/>
                      <a:pt x="1547" y="606"/>
                      <a:pt x="1548" y="605"/>
                    </a:cubicBezTo>
                    <a:cubicBezTo>
                      <a:pt x="1552" y="600"/>
                      <a:pt x="1556" y="594"/>
                      <a:pt x="1560" y="588"/>
                    </a:cubicBezTo>
                    <a:cubicBezTo>
                      <a:pt x="1560" y="588"/>
                      <a:pt x="1561" y="587"/>
                      <a:pt x="1561" y="586"/>
                    </a:cubicBezTo>
                    <a:cubicBezTo>
                      <a:pt x="1565" y="580"/>
                      <a:pt x="1569" y="575"/>
                      <a:pt x="1572" y="569"/>
                    </a:cubicBezTo>
                    <a:cubicBezTo>
                      <a:pt x="1573" y="568"/>
                      <a:pt x="1573" y="568"/>
                      <a:pt x="1573" y="568"/>
                    </a:cubicBezTo>
                    <a:cubicBezTo>
                      <a:pt x="1577" y="562"/>
                      <a:pt x="1580" y="556"/>
                      <a:pt x="1584" y="550"/>
                    </a:cubicBezTo>
                    <a:cubicBezTo>
                      <a:pt x="1584" y="549"/>
                      <a:pt x="1585" y="548"/>
                      <a:pt x="1585" y="548"/>
                    </a:cubicBezTo>
                    <a:cubicBezTo>
                      <a:pt x="1588" y="543"/>
                      <a:pt x="1590" y="539"/>
                      <a:pt x="1592" y="535"/>
                    </a:cubicBezTo>
                    <a:cubicBezTo>
                      <a:pt x="1593" y="534"/>
                      <a:pt x="1593" y="533"/>
                      <a:pt x="1594" y="532"/>
                    </a:cubicBezTo>
                    <a:cubicBezTo>
                      <a:pt x="1596" y="529"/>
                      <a:pt x="1597" y="526"/>
                      <a:pt x="1599" y="523"/>
                    </a:cubicBezTo>
                    <a:cubicBezTo>
                      <a:pt x="1600" y="520"/>
                      <a:pt x="1602" y="516"/>
                      <a:pt x="1604" y="512"/>
                    </a:cubicBezTo>
                    <a:cubicBezTo>
                      <a:pt x="1606" y="509"/>
                      <a:pt x="1607" y="507"/>
                      <a:pt x="1608" y="504"/>
                    </a:cubicBezTo>
                    <a:cubicBezTo>
                      <a:pt x="1610" y="500"/>
                      <a:pt x="1612" y="496"/>
                      <a:pt x="1614" y="493"/>
                    </a:cubicBezTo>
                    <a:cubicBezTo>
                      <a:pt x="1615" y="490"/>
                      <a:pt x="1616" y="487"/>
                      <a:pt x="1618" y="484"/>
                    </a:cubicBezTo>
                    <a:cubicBezTo>
                      <a:pt x="1619" y="480"/>
                      <a:pt x="1621" y="476"/>
                      <a:pt x="1623" y="473"/>
                    </a:cubicBezTo>
                    <a:cubicBezTo>
                      <a:pt x="1624" y="470"/>
                      <a:pt x="1625" y="467"/>
                      <a:pt x="1626" y="464"/>
                    </a:cubicBezTo>
                    <a:cubicBezTo>
                      <a:pt x="1628" y="460"/>
                      <a:pt x="1629" y="456"/>
                      <a:pt x="1631" y="452"/>
                    </a:cubicBezTo>
                    <a:cubicBezTo>
                      <a:pt x="1632" y="449"/>
                      <a:pt x="1633" y="447"/>
                      <a:pt x="1634" y="444"/>
                    </a:cubicBezTo>
                    <a:cubicBezTo>
                      <a:pt x="1636" y="439"/>
                      <a:pt x="1638" y="434"/>
                      <a:pt x="1639" y="429"/>
                    </a:cubicBezTo>
                    <a:cubicBezTo>
                      <a:pt x="1640" y="427"/>
                      <a:pt x="1640" y="426"/>
                      <a:pt x="1641" y="424"/>
                    </a:cubicBezTo>
                    <a:cubicBezTo>
                      <a:pt x="1643" y="418"/>
                      <a:pt x="1645" y="411"/>
                      <a:pt x="1647" y="404"/>
                    </a:cubicBezTo>
                    <a:cubicBezTo>
                      <a:pt x="1648" y="402"/>
                      <a:pt x="1648" y="400"/>
                      <a:pt x="1649" y="398"/>
                    </a:cubicBezTo>
                    <a:cubicBezTo>
                      <a:pt x="1650" y="394"/>
                      <a:pt x="1651" y="389"/>
                      <a:pt x="1653" y="384"/>
                    </a:cubicBezTo>
                    <a:cubicBezTo>
                      <a:pt x="1653" y="381"/>
                      <a:pt x="1654" y="378"/>
                      <a:pt x="1655" y="376"/>
                    </a:cubicBezTo>
                    <a:cubicBezTo>
                      <a:pt x="1656" y="372"/>
                      <a:pt x="1657" y="367"/>
                      <a:pt x="1658" y="363"/>
                    </a:cubicBezTo>
                    <a:cubicBezTo>
                      <a:pt x="1658" y="360"/>
                      <a:pt x="1659" y="357"/>
                      <a:pt x="1660" y="355"/>
                    </a:cubicBezTo>
                    <a:cubicBezTo>
                      <a:pt x="1660" y="350"/>
                      <a:pt x="1661" y="346"/>
                      <a:pt x="1662" y="342"/>
                    </a:cubicBezTo>
                    <a:cubicBezTo>
                      <a:pt x="1663" y="339"/>
                      <a:pt x="1663" y="336"/>
                      <a:pt x="1664" y="334"/>
                    </a:cubicBezTo>
                    <a:cubicBezTo>
                      <a:pt x="1664" y="329"/>
                      <a:pt x="1665" y="325"/>
                      <a:pt x="1666" y="321"/>
                    </a:cubicBezTo>
                    <a:cubicBezTo>
                      <a:pt x="1666" y="318"/>
                      <a:pt x="1666" y="315"/>
                      <a:pt x="1667" y="312"/>
                    </a:cubicBezTo>
                    <a:cubicBezTo>
                      <a:pt x="1667" y="308"/>
                      <a:pt x="1668" y="304"/>
                      <a:pt x="1668" y="300"/>
                    </a:cubicBezTo>
                    <a:cubicBezTo>
                      <a:pt x="1669" y="297"/>
                      <a:pt x="1669" y="294"/>
                      <a:pt x="1669" y="291"/>
                    </a:cubicBezTo>
                    <a:cubicBezTo>
                      <a:pt x="1670" y="287"/>
                      <a:pt x="1670" y="283"/>
                      <a:pt x="1671" y="278"/>
                    </a:cubicBezTo>
                    <a:cubicBezTo>
                      <a:pt x="1671" y="276"/>
                      <a:pt x="1671" y="273"/>
                      <a:pt x="1671" y="270"/>
                    </a:cubicBezTo>
                    <a:cubicBezTo>
                      <a:pt x="1671" y="266"/>
                      <a:pt x="1672" y="261"/>
                      <a:pt x="1672" y="256"/>
                    </a:cubicBezTo>
                    <a:cubicBezTo>
                      <a:pt x="1672" y="254"/>
                      <a:pt x="1672" y="252"/>
                      <a:pt x="1672" y="249"/>
                    </a:cubicBezTo>
                    <a:cubicBezTo>
                      <a:pt x="1672" y="242"/>
                      <a:pt x="1673" y="235"/>
                      <a:pt x="1673" y="228"/>
                    </a:cubicBezTo>
                    <a:cubicBezTo>
                      <a:pt x="1673" y="152"/>
                      <a:pt x="1673" y="76"/>
                      <a:pt x="1672" y="0"/>
                    </a:cubicBezTo>
                    <a:cubicBezTo>
                      <a:pt x="1672" y="7"/>
                      <a:pt x="1672" y="14"/>
                      <a:pt x="1672" y="21"/>
                    </a:cubicBezTo>
                    <a:cubicBezTo>
                      <a:pt x="1672" y="24"/>
                      <a:pt x="1672" y="26"/>
                      <a:pt x="1672" y="28"/>
                    </a:cubicBezTo>
                    <a:cubicBezTo>
                      <a:pt x="1672" y="33"/>
                      <a:pt x="1671" y="38"/>
                      <a:pt x="1671" y="43"/>
                    </a:cubicBezTo>
                    <a:cubicBezTo>
                      <a:pt x="1671" y="45"/>
                      <a:pt x="1671" y="48"/>
                      <a:pt x="1670" y="51"/>
                    </a:cubicBezTo>
                    <a:cubicBezTo>
                      <a:pt x="1670" y="55"/>
                      <a:pt x="1670" y="59"/>
                      <a:pt x="1669" y="64"/>
                    </a:cubicBezTo>
                    <a:cubicBezTo>
                      <a:pt x="1669" y="66"/>
                      <a:pt x="1669" y="69"/>
                      <a:pt x="1668" y="72"/>
                    </a:cubicBezTo>
                    <a:cubicBezTo>
                      <a:pt x="1668" y="76"/>
                      <a:pt x="1667" y="80"/>
                      <a:pt x="1667" y="85"/>
                    </a:cubicBezTo>
                    <a:cubicBezTo>
                      <a:pt x="1666" y="88"/>
                      <a:pt x="1666" y="90"/>
                      <a:pt x="1665" y="93"/>
                    </a:cubicBezTo>
                    <a:cubicBezTo>
                      <a:pt x="1665" y="97"/>
                      <a:pt x="1664" y="102"/>
                      <a:pt x="1663" y="106"/>
                    </a:cubicBezTo>
                    <a:cubicBezTo>
                      <a:pt x="1663" y="109"/>
                      <a:pt x="1662" y="111"/>
                      <a:pt x="1662" y="114"/>
                    </a:cubicBezTo>
                    <a:cubicBezTo>
                      <a:pt x="1661" y="118"/>
                      <a:pt x="1660" y="123"/>
                      <a:pt x="1659" y="127"/>
                    </a:cubicBezTo>
                    <a:cubicBezTo>
                      <a:pt x="1659" y="130"/>
                      <a:pt x="1658" y="132"/>
                      <a:pt x="1658" y="135"/>
                    </a:cubicBezTo>
                    <a:cubicBezTo>
                      <a:pt x="1657" y="139"/>
                      <a:pt x="1656" y="144"/>
                      <a:pt x="1654" y="148"/>
                    </a:cubicBezTo>
                    <a:cubicBezTo>
                      <a:pt x="1654" y="151"/>
                      <a:pt x="1653" y="153"/>
                      <a:pt x="1653" y="156"/>
                    </a:cubicBezTo>
                    <a:cubicBezTo>
                      <a:pt x="1651" y="161"/>
                      <a:pt x="1650" y="166"/>
                      <a:pt x="1648" y="171"/>
                    </a:cubicBezTo>
                    <a:cubicBezTo>
                      <a:pt x="1648" y="173"/>
                      <a:pt x="1648" y="174"/>
                      <a:pt x="1647" y="176"/>
                    </a:cubicBezTo>
                    <a:cubicBezTo>
                      <a:pt x="1645" y="183"/>
                      <a:pt x="1643" y="190"/>
                      <a:pt x="1641" y="197"/>
                    </a:cubicBezTo>
                    <a:cubicBezTo>
                      <a:pt x="1640" y="198"/>
                      <a:pt x="1640" y="199"/>
                      <a:pt x="1639" y="200"/>
                    </a:cubicBezTo>
                    <a:cubicBezTo>
                      <a:pt x="1637" y="206"/>
                      <a:pt x="1636" y="211"/>
                      <a:pt x="1634" y="217"/>
                    </a:cubicBezTo>
                    <a:cubicBezTo>
                      <a:pt x="1633" y="219"/>
                      <a:pt x="1632" y="221"/>
                      <a:pt x="1631" y="224"/>
                    </a:cubicBezTo>
                    <a:cubicBezTo>
                      <a:pt x="1629" y="228"/>
                      <a:pt x="1628" y="232"/>
                      <a:pt x="1626" y="237"/>
                    </a:cubicBezTo>
                    <a:cubicBezTo>
                      <a:pt x="1625" y="239"/>
                      <a:pt x="1624" y="242"/>
                      <a:pt x="1623" y="244"/>
                    </a:cubicBezTo>
                    <a:cubicBezTo>
                      <a:pt x="1621" y="248"/>
                      <a:pt x="1619" y="252"/>
                      <a:pt x="1617" y="257"/>
                    </a:cubicBezTo>
                    <a:cubicBezTo>
                      <a:pt x="1616" y="259"/>
                      <a:pt x="1615" y="262"/>
                      <a:pt x="1614" y="264"/>
                    </a:cubicBezTo>
                    <a:cubicBezTo>
                      <a:pt x="1612" y="268"/>
                      <a:pt x="1610" y="272"/>
                      <a:pt x="1608" y="276"/>
                    </a:cubicBezTo>
                    <a:cubicBezTo>
                      <a:pt x="1607" y="279"/>
                      <a:pt x="1606" y="282"/>
                      <a:pt x="1604" y="284"/>
                    </a:cubicBezTo>
                    <a:cubicBezTo>
                      <a:pt x="1602" y="288"/>
                      <a:pt x="1600" y="292"/>
                      <a:pt x="1598" y="296"/>
                    </a:cubicBezTo>
                    <a:cubicBezTo>
                      <a:pt x="1597" y="298"/>
                      <a:pt x="1595" y="301"/>
                      <a:pt x="1594" y="304"/>
                    </a:cubicBezTo>
                    <a:cubicBezTo>
                      <a:pt x="1591" y="309"/>
                      <a:pt x="1588" y="315"/>
                      <a:pt x="1585" y="320"/>
                    </a:cubicBezTo>
                    <a:cubicBezTo>
                      <a:pt x="1585" y="321"/>
                      <a:pt x="1584" y="321"/>
                      <a:pt x="1584" y="322"/>
                    </a:cubicBezTo>
                    <a:cubicBezTo>
                      <a:pt x="1577" y="334"/>
                      <a:pt x="1569" y="347"/>
                      <a:pt x="1561" y="359"/>
                    </a:cubicBezTo>
                    <a:cubicBezTo>
                      <a:pt x="1560" y="359"/>
                      <a:pt x="1560" y="360"/>
                      <a:pt x="1560" y="360"/>
                    </a:cubicBezTo>
                    <a:cubicBezTo>
                      <a:pt x="1556" y="366"/>
                      <a:pt x="1552" y="372"/>
                      <a:pt x="1548" y="377"/>
                    </a:cubicBezTo>
                    <a:cubicBezTo>
                      <a:pt x="1547" y="378"/>
                      <a:pt x="1546" y="379"/>
                      <a:pt x="1546" y="380"/>
                    </a:cubicBezTo>
                    <a:cubicBezTo>
                      <a:pt x="1542" y="386"/>
                      <a:pt x="1537" y="391"/>
                      <a:pt x="1533" y="396"/>
                    </a:cubicBezTo>
                    <a:cubicBezTo>
                      <a:pt x="1533" y="397"/>
                      <a:pt x="1532" y="398"/>
                      <a:pt x="1531" y="399"/>
                    </a:cubicBezTo>
                    <a:cubicBezTo>
                      <a:pt x="1527" y="405"/>
                      <a:pt x="1523" y="410"/>
                      <a:pt x="1518" y="415"/>
                    </a:cubicBezTo>
                    <a:cubicBezTo>
                      <a:pt x="1518" y="416"/>
                      <a:pt x="1517" y="417"/>
                      <a:pt x="1516" y="418"/>
                    </a:cubicBezTo>
                    <a:cubicBezTo>
                      <a:pt x="1512" y="423"/>
                      <a:pt x="1507" y="429"/>
                      <a:pt x="1502" y="434"/>
                    </a:cubicBezTo>
                    <a:cubicBezTo>
                      <a:pt x="1502" y="434"/>
                      <a:pt x="1502" y="435"/>
                      <a:pt x="1501" y="435"/>
                    </a:cubicBezTo>
                    <a:cubicBezTo>
                      <a:pt x="1496" y="440"/>
                      <a:pt x="1491" y="446"/>
                      <a:pt x="1486" y="451"/>
                    </a:cubicBezTo>
                    <a:cubicBezTo>
                      <a:pt x="1486" y="452"/>
                      <a:pt x="1486" y="452"/>
                      <a:pt x="1485" y="452"/>
                    </a:cubicBezTo>
                    <a:cubicBezTo>
                      <a:pt x="1480" y="458"/>
                      <a:pt x="1475" y="463"/>
                      <a:pt x="1470" y="468"/>
                    </a:cubicBezTo>
                    <a:cubicBezTo>
                      <a:pt x="1469" y="469"/>
                      <a:pt x="1468" y="470"/>
                      <a:pt x="1468" y="470"/>
                    </a:cubicBezTo>
                    <a:cubicBezTo>
                      <a:pt x="1463" y="475"/>
                      <a:pt x="1457" y="480"/>
                      <a:pt x="1452" y="485"/>
                    </a:cubicBezTo>
                    <a:cubicBezTo>
                      <a:pt x="1451" y="486"/>
                      <a:pt x="1450" y="487"/>
                      <a:pt x="1450" y="488"/>
                    </a:cubicBezTo>
                    <a:cubicBezTo>
                      <a:pt x="1444" y="492"/>
                      <a:pt x="1439" y="497"/>
                      <a:pt x="1433" y="502"/>
                    </a:cubicBezTo>
                    <a:cubicBezTo>
                      <a:pt x="1433" y="503"/>
                      <a:pt x="1432" y="503"/>
                      <a:pt x="1431" y="504"/>
                    </a:cubicBezTo>
                    <a:cubicBezTo>
                      <a:pt x="1425" y="509"/>
                      <a:pt x="1420" y="514"/>
                      <a:pt x="1414" y="519"/>
                    </a:cubicBezTo>
                    <a:cubicBezTo>
                      <a:pt x="1413" y="519"/>
                      <a:pt x="1413" y="519"/>
                      <a:pt x="1412" y="520"/>
                    </a:cubicBezTo>
                    <a:cubicBezTo>
                      <a:pt x="1406" y="525"/>
                      <a:pt x="1400" y="529"/>
                      <a:pt x="1394" y="534"/>
                    </a:cubicBezTo>
                    <a:cubicBezTo>
                      <a:pt x="1394" y="534"/>
                      <a:pt x="1394" y="534"/>
                      <a:pt x="1393" y="535"/>
                    </a:cubicBezTo>
                    <a:cubicBezTo>
                      <a:pt x="1387" y="539"/>
                      <a:pt x="1381" y="544"/>
                      <a:pt x="1375" y="548"/>
                    </a:cubicBezTo>
                    <a:cubicBezTo>
                      <a:pt x="1374" y="549"/>
                      <a:pt x="1373" y="550"/>
                      <a:pt x="1372" y="550"/>
                    </a:cubicBezTo>
                    <a:cubicBezTo>
                      <a:pt x="1366" y="555"/>
                      <a:pt x="1360" y="559"/>
                      <a:pt x="1353" y="563"/>
                    </a:cubicBezTo>
                    <a:cubicBezTo>
                      <a:pt x="1352" y="564"/>
                      <a:pt x="1351" y="565"/>
                      <a:pt x="1350" y="565"/>
                    </a:cubicBezTo>
                    <a:cubicBezTo>
                      <a:pt x="1344" y="569"/>
                      <a:pt x="1338" y="573"/>
                      <a:pt x="1331" y="578"/>
                    </a:cubicBezTo>
                    <a:cubicBezTo>
                      <a:pt x="1330" y="578"/>
                      <a:pt x="1329" y="579"/>
                      <a:pt x="1328" y="580"/>
                    </a:cubicBezTo>
                    <a:cubicBezTo>
                      <a:pt x="1322" y="584"/>
                      <a:pt x="1315" y="588"/>
                      <a:pt x="1308" y="592"/>
                    </a:cubicBezTo>
                    <a:cubicBezTo>
                      <a:pt x="1307" y="592"/>
                      <a:pt x="1307" y="592"/>
                      <a:pt x="1306" y="593"/>
                    </a:cubicBezTo>
                    <a:cubicBezTo>
                      <a:pt x="1299" y="597"/>
                      <a:pt x="1291" y="601"/>
                      <a:pt x="1284" y="605"/>
                    </a:cubicBezTo>
                    <a:cubicBezTo>
                      <a:pt x="894" y="817"/>
                      <a:pt x="378" y="718"/>
                      <a:pt x="130" y="385"/>
                    </a:cubicBezTo>
                    <a:cubicBezTo>
                      <a:pt x="42" y="266"/>
                      <a:pt x="0" y="134"/>
                      <a:pt x="0" y="3"/>
                    </a:cubicBezTo>
                    <a:cubicBezTo>
                      <a:pt x="0" y="79"/>
                      <a:pt x="0" y="155"/>
                      <a:pt x="0" y="231"/>
                    </a:cubicBezTo>
                    <a:cubicBezTo>
                      <a:pt x="0" y="362"/>
                      <a:pt x="42" y="494"/>
                      <a:pt x="130" y="613"/>
                    </a:cubicBezTo>
                    <a:cubicBezTo>
                      <a:pt x="378" y="946"/>
                      <a:pt x="894" y="1044"/>
                      <a:pt x="1284" y="833"/>
                    </a:cubicBezTo>
                    <a:cubicBezTo>
                      <a:pt x="1292" y="829"/>
                      <a:pt x="1299" y="825"/>
                      <a:pt x="1306" y="821"/>
                    </a:cubicBezTo>
                    <a:cubicBezTo>
                      <a:pt x="1307" y="820"/>
                      <a:pt x="1308" y="820"/>
                      <a:pt x="1308" y="819"/>
                    </a:cubicBezTo>
                    <a:cubicBezTo>
                      <a:pt x="1315" y="815"/>
                      <a:pt x="1322" y="811"/>
                      <a:pt x="1328" y="807"/>
                    </a:cubicBezTo>
                    <a:cubicBezTo>
                      <a:pt x="1329" y="807"/>
                      <a:pt x="1330" y="806"/>
                      <a:pt x="1331" y="805"/>
                    </a:cubicBezTo>
                    <a:cubicBezTo>
                      <a:pt x="1338" y="801"/>
                      <a:pt x="1344" y="797"/>
                      <a:pt x="1350" y="793"/>
                    </a:cubicBezTo>
                    <a:cubicBezTo>
                      <a:pt x="1352" y="792"/>
                      <a:pt x="1353" y="792"/>
                      <a:pt x="1354" y="791"/>
                    </a:cubicBezTo>
                    <a:cubicBezTo>
                      <a:pt x="1360" y="787"/>
                      <a:pt x="1366" y="782"/>
                      <a:pt x="1372" y="778"/>
                    </a:cubicBezTo>
                    <a:cubicBezTo>
                      <a:pt x="1373" y="778"/>
                      <a:pt x="1374" y="777"/>
                      <a:pt x="1375" y="776"/>
                    </a:cubicBezTo>
                    <a:cubicBezTo>
                      <a:pt x="1381" y="772"/>
                      <a:pt x="1387" y="767"/>
                      <a:pt x="1393" y="763"/>
                    </a:cubicBezTo>
                    <a:cubicBezTo>
                      <a:pt x="1394" y="762"/>
                      <a:pt x="1394" y="762"/>
                      <a:pt x="1394" y="762"/>
                    </a:cubicBezTo>
                    <a:cubicBezTo>
                      <a:pt x="1400" y="757"/>
                      <a:pt x="1406" y="752"/>
                      <a:pt x="1412" y="748"/>
                    </a:cubicBezTo>
                    <a:cubicBezTo>
                      <a:pt x="1413" y="747"/>
                      <a:pt x="1413" y="747"/>
                      <a:pt x="1414" y="746"/>
                    </a:cubicBezTo>
                    <a:cubicBezTo>
                      <a:pt x="1420" y="742"/>
                      <a:pt x="1425" y="737"/>
                      <a:pt x="1431" y="732"/>
                    </a:cubicBezTo>
                    <a:cubicBezTo>
                      <a:pt x="1432" y="731"/>
                      <a:pt x="1433" y="731"/>
                      <a:pt x="1434" y="730"/>
                    </a:cubicBezTo>
                    <a:cubicBezTo>
                      <a:pt x="1439" y="725"/>
                      <a:pt x="1444" y="720"/>
                      <a:pt x="1450" y="715"/>
                    </a:cubicBezTo>
                    <a:cubicBezTo>
                      <a:pt x="1451" y="715"/>
                      <a:pt x="1451" y="714"/>
                      <a:pt x="1452" y="713"/>
                    </a:cubicBezTo>
                    <a:cubicBezTo>
                      <a:pt x="1458" y="708"/>
                      <a:pt x="1463" y="703"/>
                      <a:pt x="1468" y="698"/>
                    </a:cubicBezTo>
                    <a:cubicBezTo>
                      <a:pt x="1469" y="697"/>
                      <a:pt x="1469" y="697"/>
                      <a:pt x="1470" y="696"/>
                    </a:cubicBezTo>
                    <a:cubicBezTo>
                      <a:pt x="1475" y="691"/>
                      <a:pt x="1480" y="686"/>
                      <a:pt x="1485" y="680"/>
                    </a:cubicBezTo>
                    <a:cubicBezTo>
                      <a:pt x="1486" y="680"/>
                      <a:pt x="1486" y="679"/>
                      <a:pt x="1487" y="679"/>
                    </a:cubicBezTo>
                    <a:cubicBezTo>
                      <a:pt x="1492" y="674"/>
                      <a:pt x="1497" y="668"/>
                      <a:pt x="1502" y="663"/>
                    </a:cubicBezTo>
                    <a:close/>
                  </a:path>
                </a:pathLst>
              </a:custGeom>
              <a:gradFill>
                <a:gsLst>
                  <a:gs pos="100000">
                    <a:srgbClr val="FFBE00"/>
                  </a:gs>
                  <a:gs pos="0">
                    <a:srgbClr val="EB7D1E"/>
                  </a:gs>
                </a:gsLst>
                <a:lin ang="21594000" scaled="0"/>
              </a:gradFill>
              <a:ln w="381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3" name="Freeform 8"/>
              <p:cNvSpPr/>
              <p:nvPr/>
            </p:nvSpPr>
            <p:spPr bwMode="auto">
              <a:xfrm>
                <a:off x="1979712" y="2306583"/>
                <a:ext cx="2092759" cy="1266705"/>
              </a:xfrm>
              <a:custGeom>
                <a:avLst/>
                <a:gdLst>
                  <a:gd name="T0" fmla="*/ 247 w 1906"/>
                  <a:gd name="T1" fmla="*/ 1198 h 1630"/>
                  <a:gd name="T2" fmla="*/ 505 w 1906"/>
                  <a:gd name="T3" fmla="*/ 212 h 1630"/>
                  <a:gd name="T4" fmla="*/ 1659 w 1906"/>
                  <a:gd name="T5" fmla="*/ 432 h 1630"/>
                  <a:gd name="T6" fmla="*/ 1401 w 1906"/>
                  <a:gd name="T7" fmla="*/ 1419 h 1630"/>
                  <a:gd name="T8" fmla="*/ 247 w 1906"/>
                  <a:gd name="T9" fmla="*/ 1198 h 1630"/>
                </a:gdLst>
                <a:ahLst/>
                <a:cxnLst>
                  <a:cxn ang="0">
                    <a:pos x="T0" y="T1"/>
                  </a:cxn>
                  <a:cxn ang="0">
                    <a:pos x="T2" y="T3"/>
                  </a:cxn>
                  <a:cxn ang="0">
                    <a:pos x="T4" y="T5"/>
                  </a:cxn>
                  <a:cxn ang="0">
                    <a:pos x="T6" y="T7"/>
                  </a:cxn>
                  <a:cxn ang="0">
                    <a:pos x="T8" y="T9"/>
                  </a:cxn>
                </a:cxnLst>
                <a:rect l="0" t="0" r="r" b="b"/>
                <a:pathLst>
                  <a:path w="1906" h="1630">
                    <a:moveTo>
                      <a:pt x="247" y="1198"/>
                    </a:moveTo>
                    <a:cubicBezTo>
                      <a:pt x="0" y="865"/>
                      <a:pt x="115" y="423"/>
                      <a:pt x="505" y="212"/>
                    </a:cubicBezTo>
                    <a:cubicBezTo>
                      <a:pt x="895" y="0"/>
                      <a:pt x="1412" y="99"/>
                      <a:pt x="1659" y="432"/>
                    </a:cubicBezTo>
                    <a:cubicBezTo>
                      <a:pt x="1906" y="765"/>
                      <a:pt x="1791" y="1207"/>
                      <a:pt x="1401" y="1419"/>
                    </a:cubicBezTo>
                    <a:cubicBezTo>
                      <a:pt x="1011" y="1630"/>
                      <a:pt x="494" y="1532"/>
                      <a:pt x="247" y="1198"/>
                    </a:cubicBezTo>
                    <a:close/>
                  </a:path>
                </a:pathLst>
              </a:custGeom>
              <a:gradFill>
                <a:gsLst>
                  <a:gs pos="0">
                    <a:srgbClr val="FFBE00"/>
                  </a:gs>
                  <a:gs pos="75000">
                    <a:srgbClr val="EB7D1E"/>
                  </a:gs>
                </a:gsLst>
                <a:lin ang="21594000" scaled="0"/>
              </a:gradFill>
              <a:ln w="381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4" name="矩形 113"/>
              <p:cNvSpPr/>
              <p:nvPr/>
            </p:nvSpPr>
            <p:spPr>
              <a:xfrm>
                <a:off x="2187766" y="2484824"/>
                <a:ext cx="1736162" cy="1021305"/>
              </a:xfrm>
              <a:prstGeom prst="rect">
                <a:avLst/>
              </a:prstGeom>
            </p:spPr>
            <p:txBody>
              <a:bodyPr wrap="square">
                <a:spAutoFit/>
              </a:bodyPr>
              <a:lstStyle/>
              <a:p>
                <a:pPr lvl="0" algn="ctr">
                  <a:lnSpc>
                    <a:spcPct val="130000"/>
                  </a:lnSpc>
                  <a:defRPr/>
                </a:pPr>
                <a:r>
                  <a:rPr lang="zh-CN" altLang="en-US" sz="1600" kern="0" dirty="0">
                    <a:solidFill>
                      <a:sysClr val="window" lastClr="FFFFFF"/>
                    </a:solidFill>
                    <a:latin typeface="华文中宋" panose="02010600040101010101" pitchFamily="2" charset="-122"/>
                    <a:ea typeface="华文中宋" panose="02010600040101010101" pitchFamily="2" charset="-122"/>
                  </a:rPr>
                  <a:t>大力实施标准联通共建“一带一路”行动计划</a:t>
                </a:r>
              </a:p>
            </p:txBody>
          </p:sp>
          <p:sp>
            <p:nvSpPr>
              <p:cNvPr id="115" name="矩形 114"/>
              <p:cNvSpPr/>
              <p:nvPr/>
            </p:nvSpPr>
            <p:spPr>
              <a:xfrm>
                <a:off x="3935682" y="2763324"/>
                <a:ext cx="4572000" cy="830997"/>
              </a:xfrm>
              <a:prstGeom prst="rect">
                <a:avLst/>
              </a:prstGeom>
            </p:spPr>
            <p:txBody>
              <a:bodyPr>
                <a:spAutoFit/>
              </a:bodyPr>
              <a:lstStyle/>
              <a:p>
                <a:pPr algn="just"/>
                <a:r>
                  <a:rPr lang="en-US" altLang="zh-CN" sz="1600" dirty="0"/>
                  <a:t>Implement </a:t>
                </a:r>
                <a:r>
                  <a:rPr lang="en-US" altLang="zh-CN" sz="1600" i="1" dirty="0">
                    <a:solidFill>
                      <a:srgbClr val="FF0000"/>
                    </a:solidFill>
                  </a:rPr>
                  <a:t>the </a:t>
                </a:r>
                <a:r>
                  <a:rPr lang="en-US" altLang="zh-CN" sz="1600" i="1" dirty="0">
                    <a:solidFill>
                      <a:srgbClr val="FF0000"/>
                    </a:solidFill>
                    <a:sym typeface="微软雅黑" panose="020B0503020204020204" pitchFamily="34" charset="-122"/>
                  </a:rPr>
                  <a:t>Action Plan for Connectivity of  Standards on Joint Efforts to Build the Belt and Road Initiative </a:t>
                </a:r>
                <a:r>
                  <a:rPr lang="en-US" altLang="zh-CN" sz="1600" dirty="0">
                    <a:sym typeface="微软雅黑" panose="020B0503020204020204" pitchFamily="34" charset="-122"/>
                  </a:rPr>
                  <a:t>vigorously</a:t>
                </a:r>
                <a:endParaRPr lang="zh-CN" altLang="en-US" sz="1600" dirty="0"/>
              </a:p>
            </p:txBody>
          </p:sp>
        </p:grpSp>
      </p:grpSp>
      <p:grpSp>
        <p:nvGrpSpPr>
          <p:cNvPr id="116" name="组合 115"/>
          <p:cNvGrpSpPr/>
          <p:nvPr/>
        </p:nvGrpSpPr>
        <p:grpSpPr>
          <a:xfrm>
            <a:off x="1763688" y="3330802"/>
            <a:ext cx="6768751" cy="1432862"/>
            <a:chOff x="1979712" y="3437403"/>
            <a:chExt cx="6768751" cy="1432862"/>
          </a:xfrm>
        </p:grpSpPr>
        <p:sp>
          <p:nvSpPr>
            <p:cNvPr id="117" name="平行四边形 116"/>
            <p:cNvSpPr/>
            <p:nvPr/>
          </p:nvSpPr>
          <p:spPr bwMode="auto">
            <a:xfrm>
              <a:off x="2632826" y="3935779"/>
              <a:ext cx="6115637" cy="692772"/>
            </a:xfrm>
            <a:prstGeom prst="parallelogram">
              <a:avLst>
                <a:gd name="adj" fmla="val 73448"/>
              </a:avLst>
            </a:prstGeom>
            <a:solidFill>
              <a:srgbClr val="0073C4">
                <a:alpha val="46000"/>
              </a:srgbClr>
            </a:solidFill>
            <a:ln w="12700" cap="flat" cmpd="sng" algn="ctr">
              <a:solidFill>
                <a:sysClr val="window" lastClr="FFFFFF">
                  <a:lumMod val="95000"/>
                </a:sys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8" name="Freeform 7"/>
            <p:cNvSpPr/>
            <p:nvPr/>
          </p:nvSpPr>
          <p:spPr bwMode="auto">
            <a:xfrm>
              <a:off x="2107290" y="4058916"/>
              <a:ext cx="1833405" cy="811349"/>
            </a:xfrm>
            <a:custGeom>
              <a:avLst/>
              <a:gdLst>
                <a:gd name="T0" fmla="*/ 1516 w 1673"/>
                <a:gd name="T1" fmla="*/ 645 h 1044"/>
                <a:gd name="T2" fmla="*/ 1534 w 1673"/>
                <a:gd name="T3" fmla="*/ 624 h 1044"/>
                <a:gd name="T4" fmla="*/ 1560 w 1673"/>
                <a:gd name="T5" fmla="*/ 588 h 1044"/>
                <a:gd name="T6" fmla="*/ 1573 w 1673"/>
                <a:gd name="T7" fmla="*/ 568 h 1044"/>
                <a:gd name="T8" fmla="*/ 1592 w 1673"/>
                <a:gd name="T9" fmla="*/ 535 h 1044"/>
                <a:gd name="T10" fmla="*/ 1604 w 1673"/>
                <a:gd name="T11" fmla="*/ 512 h 1044"/>
                <a:gd name="T12" fmla="*/ 1618 w 1673"/>
                <a:gd name="T13" fmla="*/ 484 h 1044"/>
                <a:gd name="T14" fmla="*/ 1631 w 1673"/>
                <a:gd name="T15" fmla="*/ 452 h 1044"/>
                <a:gd name="T16" fmla="*/ 1641 w 1673"/>
                <a:gd name="T17" fmla="*/ 424 h 1044"/>
                <a:gd name="T18" fmla="*/ 1653 w 1673"/>
                <a:gd name="T19" fmla="*/ 384 h 1044"/>
                <a:gd name="T20" fmla="*/ 1660 w 1673"/>
                <a:gd name="T21" fmla="*/ 355 h 1044"/>
                <a:gd name="T22" fmla="*/ 1666 w 1673"/>
                <a:gd name="T23" fmla="*/ 321 h 1044"/>
                <a:gd name="T24" fmla="*/ 1669 w 1673"/>
                <a:gd name="T25" fmla="*/ 291 h 1044"/>
                <a:gd name="T26" fmla="*/ 1672 w 1673"/>
                <a:gd name="T27" fmla="*/ 256 h 1044"/>
                <a:gd name="T28" fmla="*/ 1672 w 1673"/>
                <a:gd name="T29" fmla="*/ 0 h 1044"/>
                <a:gd name="T30" fmla="*/ 1671 w 1673"/>
                <a:gd name="T31" fmla="*/ 43 h 1044"/>
                <a:gd name="T32" fmla="*/ 1668 w 1673"/>
                <a:gd name="T33" fmla="*/ 72 h 1044"/>
                <a:gd name="T34" fmla="*/ 1663 w 1673"/>
                <a:gd name="T35" fmla="*/ 106 h 1044"/>
                <a:gd name="T36" fmla="*/ 1658 w 1673"/>
                <a:gd name="T37" fmla="*/ 135 h 1044"/>
                <a:gd name="T38" fmla="*/ 1648 w 1673"/>
                <a:gd name="T39" fmla="*/ 171 h 1044"/>
                <a:gd name="T40" fmla="*/ 1639 w 1673"/>
                <a:gd name="T41" fmla="*/ 200 h 1044"/>
                <a:gd name="T42" fmla="*/ 1626 w 1673"/>
                <a:gd name="T43" fmla="*/ 237 h 1044"/>
                <a:gd name="T44" fmla="*/ 1614 w 1673"/>
                <a:gd name="T45" fmla="*/ 264 h 1044"/>
                <a:gd name="T46" fmla="*/ 1598 w 1673"/>
                <a:gd name="T47" fmla="*/ 296 h 1044"/>
                <a:gd name="T48" fmla="*/ 1584 w 1673"/>
                <a:gd name="T49" fmla="*/ 322 h 1044"/>
                <a:gd name="T50" fmla="*/ 1548 w 1673"/>
                <a:gd name="T51" fmla="*/ 377 h 1044"/>
                <a:gd name="T52" fmla="*/ 1531 w 1673"/>
                <a:gd name="T53" fmla="*/ 399 h 1044"/>
                <a:gd name="T54" fmla="*/ 1502 w 1673"/>
                <a:gd name="T55" fmla="*/ 434 h 1044"/>
                <a:gd name="T56" fmla="*/ 1485 w 1673"/>
                <a:gd name="T57" fmla="*/ 452 h 1044"/>
                <a:gd name="T58" fmla="*/ 1452 w 1673"/>
                <a:gd name="T59" fmla="*/ 485 h 1044"/>
                <a:gd name="T60" fmla="*/ 1431 w 1673"/>
                <a:gd name="T61" fmla="*/ 504 h 1044"/>
                <a:gd name="T62" fmla="*/ 1394 w 1673"/>
                <a:gd name="T63" fmla="*/ 534 h 1044"/>
                <a:gd name="T64" fmla="*/ 1372 w 1673"/>
                <a:gd name="T65" fmla="*/ 550 h 1044"/>
                <a:gd name="T66" fmla="*/ 1331 w 1673"/>
                <a:gd name="T67" fmla="*/ 578 h 1044"/>
                <a:gd name="T68" fmla="*/ 1306 w 1673"/>
                <a:gd name="T69" fmla="*/ 593 h 1044"/>
                <a:gd name="T70" fmla="*/ 0 w 1673"/>
                <a:gd name="T71" fmla="*/ 3 h 1044"/>
                <a:gd name="T72" fmla="*/ 1284 w 1673"/>
                <a:gd name="T73" fmla="*/ 833 h 1044"/>
                <a:gd name="T74" fmla="*/ 1328 w 1673"/>
                <a:gd name="T75" fmla="*/ 807 h 1044"/>
                <a:gd name="T76" fmla="*/ 1354 w 1673"/>
                <a:gd name="T77" fmla="*/ 791 h 1044"/>
                <a:gd name="T78" fmla="*/ 1393 w 1673"/>
                <a:gd name="T79" fmla="*/ 763 h 1044"/>
                <a:gd name="T80" fmla="*/ 1414 w 1673"/>
                <a:gd name="T81" fmla="*/ 746 h 1044"/>
                <a:gd name="T82" fmla="*/ 1450 w 1673"/>
                <a:gd name="T83" fmla="*/ 715 h 1044"/>
                <a:gd name="T84" fmla="*/ 1470 w 1673"/>
                <a:gd name="T85" fmla="*/ 696 h 1044"/>
                <a:gd name="T86" fmla="*/ 1502 w 1673"/>
                <a:gd name="T87" fmla="*/ 663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73" h="1044">
                  <a:moveTo>
                    <a:pt x="1502" y="663"/>
                  </a:moveTo>
                  <a:cubicBezTo>
                    <a:pt x="1502" y="663"/>
                    <a:pt x="1502" y="662"/>
                    <a:pt x="1502" y="662"/>
                  </a:cubicBezTo>
                  <a:cubicBezTo>
                    <a:pt x="1507" y="657"/>
                    <a:pt x="1512" y="651"/>
                    <a:pt x="1516" y="645"/>
                  </a:cubicBezTo>
                  <a:cubicBezTo>
                    <a:pt x="1517" y="645"/>
                    <a:pt x="1518" y="644"/>
                    <a:pt x="1518" y="643"/>
                  </a:cubicBezTo>
                  <a:cubicBezTo>
                    <a:pt x="1523" y="638"/>
                    <a:pt x="1527" y="633"/>
                    <a:pt x="1531" y="627"/>
                  </a:cubicBezTo>
                  <a:cubicBezTo>
                    <a:pt x="1532" y="626"/>
                    <a:pt x="1533" y="625"/>
                    <a:pt x="1534" y="624"/>
                  </a:cubicBezTo>
                  <a:cubicBezTo>
                    <a:pt x="1538" y="619"/>
                    <a:pt x="1542" y="613"/>
                    <a:pt x="1546" y="608"/>
                  </a:cubicBezTo>
                  <a:cubicBezTo>
                    <a:pt x="1546" y="607"/>
                    <a:pt x="1547" y="606"/>
                    <a:pt x="1548" y="605"/>
                  </a:cubicBezTo>
                  <a:cubicBezTo>
                    <a:pt x="1552" y="600"/>
                    <a:pt x="1556" y="594"/>
                    <a:pt x="1560" y="588"/>
                  </a:cubicBezTo>
                  <a:cubicBezTo>
                    <a:pt x="1560" y="588"/>
                    <a:pt x="1561" y="587"/>
                    <a:pt x="1561" y="586"/>
                  </a:cubicBezTo>
                  <a:cubicBezTo>
                    <a:pt x="1565" y="580"/>
                    <a:pt x="1569" y="575"/>
                    <a:pt x="1572" y="569"/>
                  </a:cubicBezTo>
                  <a:cubicBezTo>
                    <a:pt x="1573" y="568"/>
                    <a:pt x="1573" y="568"/>
                    <a:pt x="1573" y="568"/>
                  </a:cubicBezTo>
                  <a:cubicBezTo>
                    <a:pt x="1577" y="562"/>
                    <a:pt x="1580" y="556"/>
                    <a:pt x="1584" y="550"/>
                  </a:cubicBezTo>
                  <a:cubicBezTo>
                    <a:pt x="1584" y="549"/>
                    <a:pt x="1585" y="548"/>
                    <a:pt x="1585" y="548"/>
                  </a:cubicBezTo>
                  <a:cubicBezTo>
                    <a:pt x="1588" y="543"/>
                    <a:pt x="1590" y="539"/>
                    <a:pt x="1592" y="535"/>
                  </a:cubicBezTo>
                  <a:cubicBezTo>
                    <a:pt x="1593" y="534"/>
                    <a:pt x="1593" y="533"/>
                    <a:pt x="1594" y="532"/>
                  </a:cubicBezTo>
                  <a:cubicBezTo>
                    <a:pt x="1596" y="529"/>
                    <a:pt x="1597" y="526"/>
                    <a:pt x="1599" y="523"/>
                  </a:cubicBezTo>
                  <a:cubicBezTo>
                    <a:pt x="1600" y="520"/>
                    <a:pt x="1602" y="516"/>
                    <a:pt x="1604" y="512"/>
                  </a:cubicBezTo>
                  <a:cubicBezTo>
                    <a:pt x="1606" y="509"/>
                    <a:pt x="1607" y="507"/>
                    <a:pt x="1608" y="504"/>
                  </a:cubicBezTo>
                  <a:cubicBezTo>
                    <a:pt x="1610" y="500"/>
                    <a:pt x="1612" y="496"/>
                    <a:pt x="1614" y="493"/>
                  </a:cubicBezTo>
                  <a:cubicBezTo>
                    <a:pt x="1615" y="490"/>
                    <a:pt x="1616" y="487"/>
                    <a:pt x="1618" y="484"/>
                  </a:cubicBezTo>
                  <a:cubicBezTo>
                    <a:pt x="1619" y="480"/>
                    <a:pt x="1621" y="476"/>
                    <a:pt x="1623" y="473"/>
                  </a:cubicBezTo>
                  <a:cubicBezTo>
                    <a:pt x="1624" y="470"/>
                    <a:pt x="1625" y="467"/>
                    <a:pt x="1626" y="464"/>
                  </a:cubicBezTo>
                  <a:cubicBezTo>
                    <a:pt x="1628" y="460"/>
                    <a:pt x="1629" y="456"/>
                    <a:pt x="1631" y="452"/>
                  </a:cubicBezTo>
                  <a:cubicBezTo>
                    <a:pt x="1632" y="449"/>
                    <a:pt x="1633" y="447"/>
                    <a:pt x="1634" y="444"/>
                  </a:cubicBezTo>
                  <a:cubicBezTo>
                    <a:pt x="1636" y="439"/>
                    <a:pt x="1638" y="434"/>
                    <a:pt x="1639" y="429"/>
                  </a:cubicBezTo>
                  <a:cubicBezTo>
                    <a:pt x="1640" y="427"/>
                    <a:pt x="1640" y="426"/>
                    <a:pt x="1641" y="424"/>
                  </a:cubicBezTo>
                  <a:cubicBezTo>
                    <a:pt x="1643" y="418"/>
                    <a:pt x="1645" y="411"/>
                    <a:pt x="1647" y="404"/>
                  </a:cubicBezTo>
                  <a:cubicBezTo>
                    <a:pt x="1648" y="402"/>
                    <a:pt x="1648" y="400"/>
                    <a:pt x="1649" y="398"/>
                  </a:cubicBezTo>
                  <a:cubicBezTo>
                    <a:pt x="1650" y="394"/>
                    <a:pt x="1651" y="389"/>
                    <a:pt x="1653" y="384"/>
                  </a:cubicBezTo>
                  <a:cubicBezTo>
                    <a:pt x="1653" y="381"/>
                    <a:pt x="1654" y="378"/>
                    <a:pt x="1655" y="376"/>
                  </a:cubicBezTo>
                  <a:cubicBezTo>
                    <a:pt x="1656" y="372"/>
                    <a:pt x="1657" y="367"/>
                    <a:pt x="1658" y="363"/>
                  </a:cubicBezTo>
                  <a:cubicBezTo>
                    <a:pt x="1658" y="360"/>
                    <a:pt x="1659" y="357"/>
                    <a:pt x="1660" y="355"/>
                  </a:cubicBezTo>
                  <a:cubicBezTo>
                    <a:pt x="1660" y="350"/>
                    <a:pt x="1661" y="346"/>
                    <a:pt x="1662" y="342"/>
                  </a:cubicBezTo>
                  <a:cubicBezTo>
                    <a:pt x="1663" y="339"/>
                    <a:pt x="1663" y="336"/>
                    <a:pt x="1664" y="334"/>
                  </a:cubicBezTo>
                  <a:cubicBezTo>
                    <a:pt x="1664" y="329"/>
                    <a:pt x="1665" y="325"/>
                    <a:pt x="1666" y="321"/>
                  </a:cubicBezTo>
                  <a:cubicBezTo>
                    <a:pt x="1666" y="318"/>
                    <a:pt x="1666" y="315"/>
                    <a:pt x="1667" y="312"/>
                  </a:cubicBezTo>
                  <a:cubicBezTo>
                    <a:pt x="1667" y="308"/>
                    <a:pt x="1668" y="304"/>
                    <a:pt x="1668" y="300"/>
                  </a:cubicBezTo>
                  <a:cubicBezTo>
                    <a:pt x="1669" y="297"/>
                    <a:pt x="1669" y="294"/>
                    <a:pt x="1669" y="291"/>
                  </a:cubicBezTo>
                  <a:cubicBezTo>
                    <a:pt x="1670" y="287"/>
                    <a:pt x="1670" y="283"/>
                    <a:pt x="1671" y="278"/>
                  </a:cubicBezTo>
                  <a:cubicBezTo>
                    <a:pt x="1671" y="276"/>
                    <a:pt x="1671" y="273"/>
                    <a:pt x="1671" y="270"/>
                  </a:cubicBezTo>
                  <a:cubicBezTo>
                    <a:pt x="1671" y="266"/>
                    <a:pt x="1672" y="261"/>
                    <a:pt x="1672" y="256"/>
                  </a:cubicBezTo>
                  <a:cubicBezTo>
                    <a:pt x="1672" y="254"/>
                    <a:pt x="1672" y="252"/>
                    <a:pt x="1672" y="249"/>
                  </a:cubicBezTo>
                  <a:cubicBezTo>
                    <a:pt x="1672" y="242"/>
                    <a:pt x="1673" y="235"/>
                    <a:pt x="1673" y="228"/>
                  </a:cubicBezTo>
                  <a:cubicBezTo>
                    <a:pt x="1673" y="152"/>
                    <a:pt x="1673" y="76"/>
                    <a:pt x="1672" y="0"/>
                  </a:cubicBezTo>
                  <a:cubicBezTo>
                    <a:pt x="1672" y="7"/>
                    <a:pt x="1672" y="14"/>
                    <a:pt x="1672" y="21"/>
                  </a:cubicBezTo>
                  <a:cubicBezTo>
                    <a:pt x="1672" y="24"/>
                    <a:pt x="1672" y="26"/>
                    <a:pt x="1672" y="28"/>
                  </a:cubicBezTo>
                  <a:cubicBezTo>
                    <a:pt x="1672" y="33"/>
                    <a:pt x="1671" y="38"/>
                    <a:pt x="1671" y="43"/>
                  </a:cubicBezTo>
                  <a:cubicBezTo>
                    <a:pt x="1671" y="45"/>
                    <a:pt x="1671" y="48"/>
                    <a:pt x="1670" y="51"/>
                  </a:cubicBezTo>
                  <a:cubicBezTo>
                    <a:pt x="1670" y="55"/>
                    <a:pt x="1670" y="59"/>
                    <a:pt x="1669" y="64"/>
                  </a:cubicBezTo>
                  <a:cubicBezTo>
                    <a:pt x="1669" y="66"/>
                    <a:pt x="1669" y="69"/>
                    <a:pt x="1668" y="72"/>
                  </a:cubicBezTo>
                  <a:cubicBezTo>
                    <a:pt x="1668" y="76"/>
                    <a:pt x="1667" y="80"/>
                    <a:pt x="1667" y="85"/>
                  </a:cubicBezTo>
                  <a:cubicBezTo>
                    <a:pt x="1666" y="88"/>
                    <a:pt x="1666" y="90"/>
                    <a:pt x="1665" y="93"/>
                  </a:cubicBezTo>
                  <a:cubicBezTo>
                    <a:pt x="1665" y="97"/>
                    <a:pt x="1664" y="102"/>
                    <a:pt x="1663" y="106"/>
                  </a:cubicBezTo>
                  <a:cubicBezTo>
                    <a:pt x="1663" y="109"/>
                    <a:pt x="1662" y="111"/>
                    <a:pt x="1662" y="114"/>
                  </a:cubicBezTo>
                  <a:cubicBezTo>
                    <a:pt x="1661" y="118"/>
                    <a:pt x="1660" y="123"/>
                    <a:pt x="1659" y="127"/>
                  </a:cubicBezTo>
                  <a:cubicBezTo>
                    <a:pt x="1659" y="130"/>
                    <a:pt x="1658" y="132"/>
                    <a:pt x="1658" y="135"/>
                  </a:cubicBezTo>
                  <a:cubicBezTo>
                    <a:pt x="1657" y="139"/>
                    <a:pt x="1656" y="144"/>
                    <a:pt x="1654" y="148"/>
                  </a:cubicBezTo>
                  <a:cubicBezTo>
                    <a:pt x="1654" y="151"/>
                    <a:pt x="1653" y="153"/>
                    <a:pt x="1653" y="156"/>
                  </a:cubicBezTo>
                  <a:cubicBezTo>
                    <a:pt x="1651" y="161"/>
                    <a:pt x="1650" y="166"/>
                    <a:pt x="1648" y="171"/>
                  </a:cubicBezTo>
                  <a:cubicBezTo>
                    <a:pt x="1648" y="173"/>
                    <a:pt x="1648" y="174"/>
                    <a:pt x="1647" y="176"/>
                  </a:cubicBezTo>
                  <a:cubicBezTo>
                    <a:pt x="1645" y="183"/>
                    <a:pt x="1643" y="190"/>
                    <a:pt x="1641" y="197"/>
                  </a:cubicBezTo>
                  <a:cubicBezTo>
                    <a:pt x="1640" y="198"/>
                    <a:pt x="1640" y="199"/>
                    <a:pt x="1639" y="200"/>
                  </a:cubicBezTo>
                  <a:cubicBezTo>
                    <a:pt x="1637" y="206"/>
                    <a:pt x="1636" y="211"/>
                    <a:pt x="1634" y="217"/>
                  </a:cubicBezTo>
                  <a:cubicBezTo>
                    <a:pt x="1633" y="219"/>
                    <a:pt x="1632" y="221"/>
                    <a:pt x="1631" y="224"/>
                  </a:cubicBezTo>
                  <a:cubicBezTo>
                    <a:pt x="1629" y="228"/>
                    <a:pt x="1628" y="232"/>
                    <a:pt x="1626" y="237"/>
                  </a:cubicBezTo>
                  <a:cubicBezTo>
                    <a:pt x="1625" y="239"/>
                    <a:pt x="1624" y="242"/>
                    <a:pt x="1623" y="244"/>
                  </a:cubicBezTo>
                  <a:cubicBezTo>
                    <a:pt x="1621" y="248"/>
                    <a:pt x="1619" y="252"/>
                    <a:pt x="1617" y="257"/>
                  </a:cubicBezTo>
                  <a:cubicBezTo>
                    <a:pt x="1616" y="259"/>
                    <a:pt x="1615" y="262"/>
                    <a:pt x="1614" y="264"/>
                  </a:cubicBezTo>
                  <a:cubicBezTo>
                    <a:pt x="1612" y="268"/>
                    <a:pt x="1610" y="272"/>
                    <a:pt x="1608" y="276"/>
                  </a:cubicBezTo>
                  <a:cubicBezTo>
                    <a:pt x="1607" y="279"/>
                    <a:pt x="1606" y="282"/>
                    <a:pt x="1604" y="284"/>
                  </a:cubicBezTo>
                  <a:cubicBezTo>
                    <a:pt x="1602" y="288"/>
                    <a:pt x="1600" y="292"/>
                    <a:pt x="1598" y="296"/>
                  </a:cubicBezTo>
                  <a:cubicBezTo>
                    <a:pt x="1597" y="298"/>
                    <a:pt x="1595" y="301"/>
                    <a:pt x="1594" y="304"/>
                  </a:cubicBezTo>
                  <a:cubicBezTo>
                    <a:pt x="1591" y="309"/>
                    <a:pt x="1588" y="315"/>
                    <a:pt x="1585" y="320"/>
                  </a:cubicBezTo>
                  <a:cubicBezTo>
                    <a:pt x="1585" y="321"/>
                    <a:pt x="1584" y="321"/>
                    <a:pt x="1584" y="322"/>
                  </a:cubicBezTo>
                  <a:cubicBezTo>
                    <a:pt x="1577" y="334"/>
                    <a:pt x="1569" y="347"/>
                    <a:pt x="1561" y="359"/>
                  </a:cubicBezTo>
                  <a:cubicBezTo>
                    <a:pt x="1560" y="359"/>
                    <a:pt x="1560" y="360"/>
                    <a:pt x="1560" y="360"/>
                  </a:cubicBezTo>
                  <a:cubicBezTo>
                    <a:pt x="1556" y="366"/>
                    <a:pt x="1552" y="372"/>
                    <a:pt x="1548" y="377"/>
                  </a:cubicBezTo>
                  <a:cubicBezTo>
                    <a:pt x="1547" y="378"/>
                    <a:pt x="1546" y="379"/>
                    <a:pt x="1546" y="380"/>
                  </a:cubicBezTo>
                  <a:cubicBezTo>
                    <a:pt x="1542" y="386"/>
                    <a:pt x="1537" y="391"/>
                    <a:pt x="1533" y="396"/>
                  </a:cubicBezTo>
                  <a:cubicBezTo>
                    <a:pt x="1533" y="397"/>
                    <a:pt x="1532" y="398"/>
                    <a:pt x="1531" y="399"/>
                  </a:cubicBezTo>
                  <a:cubicBezTo>
                    <a:pt x="1527" y="405"/>
                    <a:pt x="1523" y="410"/>
                    <a:pt x="1518" y="415"/>
                  </a:cubicBezTo>
                  <a:cubicBezTo>
                    <a:pt x="1518" y="416"/>
                    <a:pt x="1517" y="417"/>
                    <a:pt x="1516" y="418"/>
                  </a:cubicBezTo>
                  <a:cubicBezTo>
                    <a:pt x="1512" y="423"/>
                    <a:pt x="1507" y="429"/>
                    <a:pt x="1502" y="434"/>
                  </a:cubicBezTo>
                  <a:cubicBezTo>
                    <a:pt x="1502" y="434"/>
                    <a:pt x="1502" y="435"/>
                    <a:pt x="1501" y="435"/>
                  </a:cubicBezTo>
                  <a:cubicBezTo>
                    <a:pt x="1496" y="440"/>
                    <a:pt x="1491" y="446"/>
                    <a:pt x="1486" y="451"/>
                  </a:cubicBezTo>
                  <a:cubicBezTo>
                    <a:pt x="1486" y="452"/>
                    <a:pt x="1486" y="452"/>
                    <a:pt x="1485" y="452"/>
                  </a:cubicBezTo>
                  <a:cubicBezTo>
                    <a:pt x="1480" y="458"/>
                    <a:pt x="1475" y="463"/>
                    <a:pt x="1470" y="468"/>
                  </a:cubicBezTo>
                  <a:cubicBezTo>
                    <a:pt x="1469" y="469"/>
                    <a:pt x="1468" y="470"/>
                    <a:pt x="1468" y="470"/>
                  </a:cubicBezTo>
                  <a:cubicBezTo>
                    <a:pt x="1463" y="475"/>
                    <a:pt x="1457" y="480"/>
                    <a:pt x="1452" y="485"/>
                  </a:cubicBezTo>
                  <a:cubicBezTo>
                    <a:pt x="1451" y="486"/>
                    <a:pt x="1450" y="487"/>
                    <a:pt x="1450" y="488"/>
                  </a:cubicBezTo>
                  <a:cubicBezTo>
                    <a:pt x="1444" y="492"/>
                    <a:pt x="1439" y="497"/>
                    <a:pt x="1433" y="502"/>
                  </a:cubicBezTo>
                  <a:cubicBezTo>
                    <a:pt x="1433" y="503"/>
                    <a:pt x="1432" y="503"/>
                    <a:pt x="1431" y="504"/>
                  </a:cubicBezTo>
                  <a:cubicBezTo>
                    <a:pt x="1425" y="509"/>
                    <a:pt x="1420" y="514"/>
                    <a:pt x="1414" y="519"/>
                  </a:cubicBezTo>
                  <a:cubicBezTo>
                    <a:pt x="1413" y="519"/>
                    <a:pt x="1413" y="519"/>
                    <a:pt x="1412" y="520"/>
                  </a:cubicBezTo>
                  <a:cubicBezTo>
                    <a:pt x="1406" y="525"/>
                    <a:pt x="1400" y="529"/>
                    <a:pt x="1394" y="534"/>
                  </a:cubicBezTo>
                  <a:cubicBezTo>
                    <a:pt x="1394" y="534"/>
                    <a:pt x="1394" y="534"/>
                    <a:pt x="1393" y="535"/>
                  </a:cubicBezTo>
                  <a:cubicBezTo>
                    <a:pt x="1387" y="539"/>
                    <a:pt x="1381" y="544"/>
                    <a:pt x="1375" y="548"/>
                  </a:cubicBezTo>
                  <a:cubicBezTo>
                    <a:pt x="1374" y="549"/>
                    <a:pt x="1373" y="550"/>
                    <a:pt x="1372" y="550"/>
                  </a:cubicBezTo>
                  <a:cubicBezTo>
                    <a:pt x="1366" y="555"/>
                    <a:pt x="1360" y="559"/>
                    <a:pt x="1353" y="563"/>
                  </a:cubicBezTo>
                  <a:cubicBezTo>
                    <a:pt x="1352" y="564"/>
                    <a:pt x="1351" y="565"/>
                    <a:pt x="1350" y="565"/>
                  </a:cubicBezTo>
                  <a:cubicBezTo>
                    <a:pt x="1344" y="569"/>
                    <a:pt x="1338" y="573"/>
                    <a:pt x="1331" y="578"/>
                  </a:cubicBezTo>
                  <a:cubicBezTo>
                    <a:pt x="1330" y="578"/>
                    <a:pt x="1329" y="579"/>
                    <a:pt x="1328" y="580"/>
                  </a:cubicBezTo>
                  <a:cubicBezTo>
                    <a:pt x="1322" y="584"/>
                    <a:pt x="1315" y="588"/>
                    <a:pt x="1308" y="592"/>
                  </a:cubicBezTo>
                  <a:cubicBezTo>
                    <a:pt x="1307" y="592"/>
                    <a:pt x="1307" y="592"/>
                    <a:pt x="1306" y="593"/>
                  </a:cubicBezTo>
                  <a:cubicBezTo>
                    <a:pt x="1299" y="597"/>
                    <a:pt x="1291" y="601"/>
                    <a:pt x="1284" y="605"/>
                  </a:cubicBezTo>
                  <a:cubicBezTo>
                    <a:pt x="894" y="817"/>
                    <a:pt x="378" y="718"/>
                    <a:pt x="130" y="385"/>
                  </a:cubicBezTo>
                  <a:cubicBezTo>
                    <a:pt x="42" y="266"/>
                    <a:pt x="0" y="134"/>
                    <a:pt x="0" y="3"/>
                  </a:cubicBezTo>
                  <a:cubicBezTo>
                    <a:pt x="0" y="79"/>
                    <a:pt x="0" y="155"/>
                    <a:pt x="0" y="231"/>
                  </a:cubicBezTo>
                  <a:cubicBezTo>
                    <a:pt x="0" y="362"/>
                    <a:pt x="42" y="494"/>
                    <a:pt x="130" y="613"/>
                  </a:cubicBezTo>
                  <a:cubicBezTo>
                    <a:pt x="378" y="946"/>
                    <a:pt x="894" y="1044"/>
                    <a:pt x="1284" y="833"/>
                  </a:cubicBezTo>
                  <a:cubicBezTo>
                    <a:pt x="1292" y="829"/>
                    <a:pt x="1299" y="825"/>
                    <a:pt x="1306" y="821"/>
                  </a:cubicBezTo>
                  <a:cubicBezTo>
                    <a:pt x="1307" y="820"/>
                    <a:pt x="1308" y="820"/>
                    <a:pt x="1308" y="819"/>
                  </a:cubicBezTo>
                  <a:cubicBezTo>
                    <a:pt x="1315" y="815"/>
                    <a:pt x="1322" y="811"/>
                    <a:pt x="1328" y="807"/>
                  </a:cubicBezTo>
                  <a:cubicBezTo>
                    <a:pt x="1329" y="807"/>
                    <a:pt x="1330" y="806"/>
                    <a:pt x="1331" y="805"/>
                  </a:cubicBezTo>
                  <a:cubicBezTo>
                    <a:pt x="1338" y="801"/>
                    <a:pt x="1344" y="797"/>
                    <a:pt x="1350" y="793"/>
                  </a:cubicBezTo>
                  <a:cubicBezTo>
                    <a:pt x="1352" y="792"/>
                    <a:pt x="1353" y="792"/>
                    <a:pt x="1354" y="791"/>
                  </a:cubicBezTo>
                  <a:cubicBezTo>
                    <a:pt x="1360" y="787"/>
                    <a:pt x="1366" y="782"/>
                    <a:pt x="1372" y="778"/>
                  </a:cubicBezTo>
                  <a:cubicBezTo>
                    <a:pt x="1373" y="778"/>
                    <a:pt x="1374" y="777"/>
                    <a:pt x="1375" y="776"/>
                  </a:cubicBezTo>
                  <a:cubicBezTo>
                    <a:pt x="1381" y="772"/>
                    <a:pt x="1387" y="767"/>
                    <a:pt x="1393" y="763"/>
                  </a:cubicBezTo>
                  <a:cubicBezTo>
                    <a:pt x="1394" y="762"/>
                    <a:pt x="1394" y="762"/>
                    <a:pt x="1394" y="762"/>
                  </a:cubicBezTo>
                  <a:cubicBezTo>
                    <a:pt x="1400" y="757"/>
                    <a:pt x="1406" y="752"/>
                    <a:pt x="1412" y="748"/>
                  </a:cubicBezTo>
                  <a:cubicBezTo>
                    <a:pt x="1413" y="747"/>
                    <a:pt x="1413" y="747"/>
                    <a:pt x="1414" y="746"/>
                  </a:cubicBezTo>
                  <a:cubicBezTo>
                    <a:pt x="1420" y="742"/>
                    <a:pt x="1425" y="737"/>
                    <a:pt x="1431" y="732"/>
                  </a:cubicBezTo>
                  <a:cubicBezTo>
                    <a:pt x="1432" y="731"/>
                    <a:pt x="1433" y="731"/>
                    <a:pt x="1434" y="730"/>
                  </a:cubicBezTo>
                  <a:cubicBezTo>
                    <a:pt x="1439" y="725"/>
                    <a:pt x="1444" y="720"/>
                    <a:pt x="1450" y="715"/>
                  </a:cubicBezTo>
                  <a:cubicBezTo>
                    <a:pt x="1451" y="715"/>
                    <a:pt x="1451" y="714"/>
                    <a:pt x="1452" y="713"/>
                  </a:cubicBezTo>
                  <a:cubicBezTo>
                    <a:pt x="1458" y="708"/>
                    <a:pt x="1463" y="703"/>
                    <a:pt x="1468" y="698"/>
                  </a:cubicBezTo>
                  <a:cubicBezTo>
                    <a:pt x="1469" y="697"/>
                    <a:pt x="1469" y="697"/>
                    <a:pt x="1470" y="696"/>
                  </a:cubicBezTo>
                  <a:cubicBezTo>
                    <a:pt x="1475" y="691"/>
                    <a:pt x="1480" y="686"/>
                    <a:pt x="1485" y="680"/>
                  </a:cubicBezTo>
                  <a:cubicBezTo>
                    <a:pt x="1486" y="680"/>
                    <a:pt x="1486" y="679"/>
                    <a:pt x="1487" y="679"/>
                  </a:cubicBezTo>
                  <a:cubicBezTo>
                    <a:pt x="1492" y="674"/>
                    <a:pt x="1497" y="668"/>
                    <a:pt x="1502" y="663"/>
                  </a:cubicBezTo>
                  <a:close/>
                </a:path>
              </a:pathLst>
            </a:custGeom>
            <a:gradFill>
              <a:gsLst>
                <a:gs pos="100000">
                  <a:srgbClr val="00AFF0"/>
                </a:gs>
                <a:gs pos="0">
                  <a:srgbClr val="0073C4"/>
                </a:gs>
              </a:gsLst>
              <a:lin ang="21594000" scaled="0"/>
            </a:gradFill>
            <a:ln w="381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9" name="Freeform 8"/>
            <p:cNvSpPr/>
            <p:nvPr/>
          </p:nvSpPr>
          <p:spPr bwMode="auto">
            <a:xfrm>
              <a:off x="1979712" y="3437403"/>
              <a:ext cx="2092758" cy="1266706"/>
            </a:xfrm>
            <a:custGeom>
              <a:avLst/>
              <a:gdLst>
                <a:gd name="T0" fmla="*/ 247 w 1906"/>
                <a:gd name="T1" fmla="*/ 1198 h 1630"/>
                <a:gd name="T2" fmla="*/ 505 w 1906"/>
                <a:gd name="T3" fmla="*/ 212 h 1630"/>
                <a:gd name="T4" fmla="*/ 1659 w 1906"/>
                <a:gd name="T5" fmla="*/ 432 h 1630"/>
                <a:gd name="T6" fmla="*/ 1401 w 1906"/>
                <a:gd name="T7" fmla="*/ 1419 h 1630"/>
                <a:gd name="T8" fmla="*/ 247 w 1906"/>
                <a:gd name="T9" fmla="*/ 1198 h 1630"/>
              </a:gdLst>
              <a:ahLst/>
              <a:cxnLst>
                <a:cxn ang="0">
                  <a:pos x="T0" y="T1"/>
                </a:cxn>
                <a:cxn ang="0">
                  <a:pos x="T2" y="T3"/>
                </a:cxn>
                <a:cxn ang="0">
                  <a:pos x="T4" y="T5"/>
                </a:cxn>
                <a:cxn ang="0">
                  <a:pos x="T6" y="T7"/>
                </a:cxn>
                <a:cxn ang="0">
                  <a:pos x="T8" y="T9"/>
                </a:cxn>
              </a:cxnLst>
              <a:rect l="0" t="0" r="r" b="b"/>
              <a:pathLst>
                <a:path w="1906" h="1630">
                  <a:moveTo>
                    <a:pt x="247" y="1198"/>
                  </a:moveTo>
                  <a:cubicBezTo>
                    <a:pt x="0" y="865"/>
                    <a:pt x="115" y="423"/>
                    <a:pt x="505" y="212"/>
                  </a:cubicBezTo>
                  <a:cubicBezTo>
                    <a:pt x="895" y="0"/>
                    <a:pt x="1412" y="99"/>
                    <a:pt x="1659" y="432"/>
                  </a:cubicBezTo>
                  <a:cubicBezTo>
                    <a:pt x="1906" y="765"/>
                    <a:pt x="1791" y="1207"/>
                    <a:pt x="1401" y="1419"/>
                  </a:cubicBezTo>
                  <a:cubicBezTo>
                    <a:pt x="1011" y="1630"/>
                    <a:pt x="494" y="1532"/>
                    <a:pt x="247" y="1198"/>
                  </a:cubicBezTo>
                  <a:close/>
                </a:path>
              </a:pathLst>
            </a:custGeom>
            <a:gradFill>
              <a:gsLst>
                <a:gs pos="0">
                  <a:srgbClr val="00AFF0"/>
                </a:gs>
                <a:gs pos="75000">
                  <a:srgbClr val="0073C4"/>
                </a:gs>
              </a:gsLst>
              <a:lin ang="21594000" scaled="0"/>
            </a:gradFill>
            <a:ln w="381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0" name="矩形 119"/>
            <p:cNvSpPr/>
            <p:nvPr/>
          </p:nvSpPr>
          <p:spPr>
            <a:xfrm>
              <a:off x="2273888" y="3673038"/>
              <a:ext cx="1580940" cy="777329"/>
            </a:xfrm>
            <a:prstGeom prst="rect">
              <a:avLst/>
            </a:prstGeom>
          </p:spPr>
          <p:txBody>
            <a:bodyPr wrap="square">
              <a:spAutoFit/>
            </a:bodyPr>
            <a:lstStyle/>
            <a:p>
              <a:pPr lvl="0" algn="ctr">
                <a:lnSpc>
                  <a:spcPct val="130000"/>
                </a:lnSpc>
                <a:defRPr/>
              </a:pPr>
              <a:r>
                <a:rPr lang="zh-CN" altLang="en-US" kern="0" dirty="0">
                  <a:solidFill>
                    <a:sysClr val="window" lastClr="FFFFFF"/>
                  </a:solidFill>
                  <a:latin typeface="华文中宋" panose="02010600040101010101" pitchFamily="2" charset="-122"/>
                  <a:ea typeface="华文中宋" panose="02010600040101010101" pitchFamily="2" charset="-122"/>
                </a:rPr>
                <a:t>全力办好第</a:t>
              </a:r>
              <a:r>
                <a:rPr lang="en-US" altLang="zh-CN" kern="0" dirty="0">
                  <a:solidFill>
                    <a:sysClr val="window" lastClr="FFFFFF"/>
                  </a:solidFill>
                  <a:latin typeface="华文中宋" panose="02010600040101010101" pitchFamily="2" charset="-122"/>
                  <a:ea typeface="华文中宋" panose="02010600040101010101" pitchFamily="2" charset="-122"/>
                </a:rPr>
                <a:t>83</a:t>
              </a:r>
              <a:r>
                <a:rPr lang="zh-CN" altLang="en-US" kern="0" dirty="0">
                  <a:solidFill>
                    <a:sysClr val="window" lastClr="FFFFFF"/>
                  </a:solidFill>
                  <a:latin typeface="华文中宋" panose="02010600040101010101" pitchFamily="2" charset="-122"/>
                  <a:ea typeface="华文中宋" panose="02010600040101010101" pitchFamily="2" charset="-122"/>
                </a:rPr>
                <a:t>届</a:t>
              </a:r>
              <a:r>
                <a:rPr lang="en-US" altLang="zh-CN" kern="0" dirty="0">
                  <a:solidFill>
                    <a:sysClr val="window" lastClr="FFFFFF"/>
                  </a:solidFill>
                  <a:latin typeface="华文中宋" panose="02010600040101010101" pitchFamily="2" charset="-122"/>
                  <a:ea typeface="华文中宋" panose="02010600040101010101" pitchFamily="2" charset="-122"/>
                </a:rPr>
                <a:t>IEC</a:t>
              </a:r>
              <a:r>
                <a:rPr lang="zh-CN" altLang="en-US" kern="0" dirty="0">
                  <a:solidFill>
                    <a:sysClr val="window" lastClr="FFFFFF"/>
                  </a:solidFill>
                  <a:latin typeface="华文中宋" panose="02010600040101010101" pitchFamily="2" charset="-122"/>
                  <a:ea typeface="华文中宋" panose="02010600040101010101" pitchFamily="2" charset="-122"/>
                </a:rPr>
                <a:t>大会</a:t>
              </a:r>
            </a:p>
          </p:txBody>
        </p:sp>
        <p:sp>
          <p:nvSpPr>
            <p:cNvPr id="121" name="矩形 120"/>
            <p:cNvSpPr/>
            <p:nvPr/>
          </p:nvSpPr>
          <p:spPr>
            <a:xfrm>
              <a:off x="3993916" y="3940153"/>
              <a:ext cx="4572000" cy="645160"/>
            </a:xfrm>
            <a:prstGeom prst="rect">
              <a:avLst/>
            </a:prstGeom>
          </p:spPr>
          <p:txBody>
            <a:bodyPr>
              <a:spAutoFit/>
            </a:bodyPr>
            <a:lstStyle/>
            <a:p>
              <a:r>
                <a:rPr lang="en-US" altLang="zh-CN" dirty="0">
                  <a:sym typeface="微软雅黑" panose="020B0503020204020204" pitchFamily="34" charset="-122"/>
                </a:rPr>
                <a:t>Make effort to hold </a:t>
              </a:r>
              <a:r>
                <a:rPr lang="en-US" altLang="zh-CN" i="1" dirty="0">
                  <a:solidFill>
                    <a:srgbClr val="FF0000"/>
                  </a:solidFill>
                  <a:sym typeface="微软雅黑" panose="020B0503020204020204" pitchFamily="34" charset="-122"/>
                </a:rPr>
                <a:t>the 83rd IEC General </a:t>
              </a:r>
              <a:r>
                <a:rPr lang="en-US" i="1" dirty="0">
                  <a:solidFill>
                    <a:srgbClr val="FF0000"/>
                  </a:solidFill>
                  <a:sym typeface="微软雅黑" panose="020B0503020204020204" pitchFamily="34" charset="-122"/>
                </a:rPr>
                <a:t>Meeting</a:t>
              </a:r>
              <a:endParaRPr lang="en-US" i="1" dirty="0">
                <a:solidFill>
                  <a:srgbClr val="FF0000"/>
                </a:solidFill>
              </a:endParaRPr>
            </a:p>
          </p:txBody>
        </p:sp>
      </p:grpSp>
      <p:grpSp>
        <p:nvGrpSpPr>
          <p:cNvPr id="3" name="组合 2"/>
          <p:cNvGrpSpPr/>
          <p:nvPr/>
        </p:nvGrpSpPr>
        <p:grpSpPr>
          <a:xfrm>
            <a:off x="531834" y="631459"/>
            <a:ext cx="6531747" cy="1427891"/>
            <a:chOff x="447031" y="1376679"/>
            <a:chExt cx="6531747" cy="1427891"/>
          </a:xfrm>
        </p:grpSpPr>
        <p:sp>
          <p:nvSpPr>
            <p:cNvPr id="4" name="平行四边形 3"/>
            <p:cNvSpPr/>
            <p:nvPr/>
          </p:nvSpPr>
          <p:spPr bwMode="auto">
            <a:xfrm>
              <a:off x="1121543" y="1918907"/>
              <a:ext cx="5857235" cy="637324"/>
            </a:xfrm>
            <a:prstGeom prst="parallelogram">
              <a:avLst>
                <a:gd name="adj" fmla="val 73448"/>
              </a:avLst>
            </a:prstGeom>
            <a:solidFill>
              <a:srgbClr val="0073C4">
                <a:alpha val="46000"/>
              </a:srgbClr>
            </a:solidFill>
            <a:ln w="12700" cap="flat" cmpd="sng" algn="ctr">
              <a:solidFill>
                <a:sysClr val="window" lastClr="FFFFFF">
                  <a:lumMod val="95000"/>
                </a:sys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 name="Freeform 7"/>
            <p:cNvSpPr/>
            <p:nvPr/>
          </p:nvSpPr>
          <p:spPr bwMode="auto">
            <a:xfrm>
              <a:off x="621380" y="1993221"/>
              <a:ext cx="1833405" cy="811349"/>
            </a:xfrm>
            <a:custGeom>
              <a:avLst/>
              <a:gdLst>
                <a:gd name="T0" fmla="*/ 1516 w 1673"/>
                <a:gd name="T1" fmla="*/ 645 h 1044"/>
                <a:gd name="T2" fmla="*/ 1534 w 1673"/>
                <a:gd name="T3" fmla="*/ 624 h 1044"/>
                <a:gd name="T4" fmla="*/ 1560 w 1673"/>
                <a:gd name="T5" fmla="*/ 588 h 1044"/>
                <a:gd name="T6" fmla="*/ 1573 w 1673"/>
                <a:gd name="T7" fmla="*/ 568 h 1044"/>
                <a:gd name="T8" fmla="*/ 1592 w 1673"/>
                <a:gd name="T9" fmla="*/ 535 h 1044"/>
                <a:gd name="T10" fmla="*/ 1604 w 1673"/>
                <a:gd name="T11" fmla="*/ 512 h 1044"/>
                <a:gd name="T12" fmla="*/ 1618 w 1673"/>
                <a:gd name="T13" fmla="*/ 484 h 1044"/>
                <a:gd name="T14" fmla="*/ 1631 w 1673"/>
                <a:gd name="T15" fmla="*/ 452 h 1044"/>
                <a:gd name="T16" fmla="*/ 1641 w 1673"/>
                <a:gd name="T17" fmla="*/ 424 h 1044"/>
                <a:gd name="T18" fmla="*/ 1653 w 1673"/>
                <a:gd name="T19" fmla="*/ 384 h 1044"/>
                <a:gd name="T20" fmla="*/ 1660 w 1673"/>
                <a:gd name="T21" fmla="*/ 355 h 1044"/>
                <a:gd name="T22" fmla="*/ 1666 w 1673"/>
                <a:gd name="T23" fmla="*/ 321 h 1044"/>
                <a:gd name="T24" fmla="*/ 1669 w 1673"/>
                <a:gd name="T25" fmla="*/ 291 h 1044"/>
                <a:gd name="T26" fmla="*/ 1672 w 1673"/>
                <a:gd name="T27" fmla="*/ 256 h 1044"/>
                <a:gd name="T28" fmla="*/ 1672 w 1673"/>
                <a:gd name="T29" fmla="*/ 0 h 1044"/>
                <a:gd name="T30" fmla="*/ 1671 w 1673"/>
                <a:gd name="T31" fmla="*/ 43 h 1044"/>
                <a:gd name="T32" fmla="*/ 1668 w 1673"/>
                <a:gd name="T33" fmla="*/ 72 h 1044"/>
                <a:gd name="T34" fmla="*/ 1663 w 1673"/>
                <a:gd name="T35" fmla="*/ 106 h 1044"/>
                <a:gd name="T36" fmla="*/ 1658 w 1673"/>
                <a:gd name="T37" fmla="*/ 135 h 1044"/>
                <a:gd name="T38" fmla="*/ 1648 w 1673"/>
                <a:gd name="T39" fmla="*/ 171 h 1044"/>
                <a:gd name="T40" fmla="*/ 1639 w 1673"/>
                <a:gd name="T41" fmla="*/ 200 h 1044"/>
                <a:gd name="T42" fmla="*/ 1626 w 1673"/>
                <a:gd name="T43" fmla="*/ 237 h 1044"/>
                <a:gd name="T44" fmla="*/ 1614 w 1673"/>
                <a:gd name="T45" fmla="*/ 264 h 1044"/>
                <a:gd name="T46" fmla="*/ 1598 w 1673"/>
                <a:gd name="T47" fmla="*/ 296 h 1044"/>
                <a:gd name="T48" fmla="*/ 1584 w 1673"/>
                <a:gd name="T49" fmla="*/ 322 h 1044"/>
                <a:gd name="T50" fmla="*/ 1548 w 1673"/>
                <a:gd name="T51" fmla="*/ 377 h 1044"/>
                <a:gd name="T52" fmla="*/ 1531 w 1673"/>
                <a:gd name="T53" fmla="*/ 399 h 1044"/>
                <a:gd name="T54" fmla="*/ 1502 w 1673"/>
                <a:gd name="T55" fmla="*/ 434 h 1044"/>
                <a:gd name="T56" fmla="*/ 1485 w 1673"/>
                <a:gd name="T57" fmla="*/ 452 h 1044"/>
                <a:gd name="T58" fmla="*/ 1452 w 1673"/>
                <a:gd name="T59" fmla="*/ 485 h 1044"/>
                <a:gd name="T60" fmla="*/ 1431 w 1673"/>
                <a:gd name="T61" fmla="*/ 504 h 1044"/>
                <a:gd name="T62" fmla="*/ 1394 w 1673"/>
                <a:gd name="T63" fmla="*/ 534 h 1044"/>
                <a:gd name="T64" fmla="*/ 1372 w 1673"/>
                <a:gd name="T65" fmla="*/ 550 h 1044"/>
                <a:gd name="T66" fmla="*/ 1331 w 1673"/>
                <a:gd name="T67" fmla="*/ 578 h 1044"/>
                <a:gd name="T68" fmla="*/ 1306 w 1673"/>
                <a:gd name="T69" fmla="*/ 593 h 1044"/>
                <a:gd name="T70" fmla="*/ 0 w 1673"/>
                <a:gd name="T71" fmla="*/ 3 h 1044"/>
                <a:gd name="T72" fmla="*/ 1284 w 1673"/>
                <a:gd name="T73" fmla="*/ 833 h 1044"/>
                <a:gd name="T74" fmla="*/ 1328 w 1673"/>
                <a:gd name="T75" fmla="*/ 807 h 1044"/>
                <a:gd name="T76" fmla="*/ 1354 w 1673"/>
                <a:gd name="T77" fmla="*/ 791 h 1044"/>
                <a:gd name="T78" fmla="*/ 1393 w 1673"/>
                <a:gd name="T79" fmla="*/ 763 h 1044"/>
                <a:gd name="T80" fmla="*/ 1414 w 1673"/>
                <a:gd name="T81" fmla="*/ 746 h 1044"/>
                <a:gd name="T82" fmla="*/ 1450 w 1673"/>
                <a:gd name="T83" fmla="*/ 715 h 1044"/>
                <a:gd name="T84" fmla="*/ 1470 w 1673"/>
                <a:gd name="T85" fmla="*/ 696 h 1044"/>
                <a:gd name="T86" fmla="*/ 1502 w 1673"/>
                <a:gd name="T87" fmla="*/ 663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73" h="1044">
                  <a:moveTo>
                    <a:pt x="1502" y="663"/>
                  </a:moveTo>
                  <a:cubicBezTo>
                    <a:pt x="1502" y="663"/>
                    <a:pt x="1502" y="662"/>
                    <a:pt x="1502" y="662"/>
                  </a:cubicBezTo>
                  <a:cubicBezTo>
                    <a:pt x="1507" y="657"/>
                    <a:pt x="1512" y="651"/>
                    <a:pt x="1516" y="645"/>
                  </a:cubicBezTo>
                  <a:cubicBezTo>
                    <a:pt x="1517" y="645"/>
                    <a:pt x="1518" y="644"/>
                    <a:pt x="1518" y="643"/>
                  </a:cubicBezTo>
                  <a:cubicBezTo>
                    <a:pt x="1523" y="638"/>
                    <a:pt x="1527" y="633"/>
                    <a:pt x="1531" y="627"/>
                  </a:cubicBezTo>
                  <a:cubicBezTo>
                    <a:pt x="1532" y="626"/>
                    <a:pt x="1533" y="625"/>
                    <a:pt x="1534" y="624"/>
                  </a:cubicBezTo>
                  <a:cubicBezTo>
                    <a:pt x="1538" y="619"/>
                    <a:pt x="1542" y="613"/>
                    <a:pt x="1546" y="608"/>
                  </a:cubicBezTo>
                  <a:cubicBezTo>
                    <a:pt x="1546" y="607"/>
                    <a:pt x="1547" y="606"/>
                    <a:pt x="1548" y="605"/>
                  </a:cubicBezTo>
                  <a:cubicBezTo>
                    <a:pt x="1552" y="600"/>
                    <a:pt x="1556" y="594"/>
                    <a:pt x="1560" y="588"/>
                  </a:cubicBezTo>
                  <a:cubicBezTo>
                    <a:pt x="1560" y="588"/>
                    <a:pt x="1561" y="587"/>
                    <a:pt x="1561" y="586"/>
                  </a:cubicBezTo>
                  <a:cubicBezTo>
                    <a:pt x="1565" y="580"/>
                    <a:pt x="1569" y="575"/>
                    <a:pt x="1572" y="569"/>
                  </a:cubicBezTo>
                  <a:cubicBezTo>
                    <a:pt x="1573" y="568"/>
                    <a:pt x="1573" y="568"/>
                    <a:pt x="1573" y="568"/>
                  </a:cubicBezTo>
                  <a:cubicBezTo>
                    <a:pt x="1577" y="562"/>
                    <a:pt x="1580" y="556"/>
                    <a:pt x="1584" y="550"/>
                  </a:cubicBezTo>
                  <a:cubicBezTo>
                    <a:pt x="1584" y="549"/>
                    <a:pt x="1585" y="548"/>
                    <a:pt x="1585" y="548"/>
                  </a:cubicBezTo>
                  <a:cubicBezTo>
                    <a:pt x="1588" y="543"/>
                    <a:pt x="1590" y="539"/>
                    <a:pt x="1592" y="535"/>
                  </a:cubicBezTo>
                  <a:cubicBezTo>
                    <a:pt x="1593" y="534"/>
                    <a:pt x="1593" y="533"/>
                    <a:pt x="1594" y="532"/>
                  </a:cubicBezTo>
                  <a:cubicBezTo>
                    <a:pt x="1596" y="529"/>
                    <a:pt x="1597" y="526"/>
                    <a:pt x="1599" y="523"/>
                  </a:cubicBezTo>
                  <a:cubicBezTo>
                    <a:pt x="1600" y="520"/>
                    <a:pt x="1602" y="516"/>
                    <a:pt x="1604" y="512"/>
                  </a:cubicBezTo>
                  <a:cubicBezTo>
                    <a:pt x="1606" y="509"/>
                    <a:pt x="1607" y="507"/>
                    <a:pt x="1608" y="504"/>
                  </a:cubicBezTo>
                  <a:cubicBezTo>
                    <a:pt x="1610" y="500"/>
                    <a:pt x="1612" y="496"/>
                    <a:pt x="1614" y="493"/>
                  </a:cubicBezTo>
                  <a:cubicBezTo>
                    <a:pt x="1615" y="490"/>
                    <a:pt x="1616" y="487"/>
                    <a:pt x="1618" y="484"/>
                  </a:cubicBezTo>
                  <a:cubicBezTo>
                    <a:pt x="1619" y="480"/>
                    <a:pt x="1621" y="476"/>
                    <a:pt x="1623" y="473"/>
                  </a:cubicBezTo>
                  <a:cubicBezTo>
                    <a:pt x="1624" y="470"/>
                    <a:pt x="1625" y="467"/>
                    <a:pt x="1626" y="464"/>
                  </a:cubicBezTo>
                  <a:cubicBezTo>
                    <a:pt x="1628" y="460"/>
                    <a:pt x="1629" y="456"/>
                    <a:pt x="1631" y="452"/>
                  </a:cubicBezTo>
                  <a:cubicBezTo>
                    <a:pt x="1632" y="449"/>
                    <a:pt x="1633" y="447"/>
                    <a:pt x="1634" y="444"/>
                  </a:cubicBezTo>
                  <a:cubicBezTo>
                    <a:pt x="1636" y="439"/>
                    <a:pt x="1638" y="434"/>
                    <a:pt x="1639" y="429"/>
                  </a:cubicBezTo>
                  <a:cubicBezTo>
                    <a:pt x="1640" y="427"/>
                    <a:pt x="1640" y="426"/>
                    <a:pt x="1641" y="424"/>
                  </a:cubicBezTo>
                  <a:cubicBezTo>
                    <a:pt x="1643" y="418"/>
                    <a:pt x="1645" y="411"/>
                    <a:pt x="1647" y="404"/>
                  </a:cubicBezTo>
                  <a:cubicBezTo>
                    <a:pt x="1648" y="402"/>
                    <a:pt x="1648" y="400"/>
                    <a:pt x="1649" y="398"/>
                  </a:cubicBezTo>
                  <a:cubicBezTo>
                    <a:pt x="1650" y="394"/>
                    <a:pt x="1651" y="389"/>
                    <a:pt x="1653" y="384"/>
                  </a:cubicBezTo>
                  <a:cubicBezTo>
                    <a:pt x="1653" y="381"/>
                    <a:pt x="1654" y="378"/>
                    <a:pt x="1655" y="376"/>
                  </a:cubicBezTo>
                  <a:cubicBezTo>
                    <a:pt x="1656" y="372"/>
                    <a:pt x="1657" y="367"/>
                    <a:pt x="1658" y="363"/>
                  </a:cubicBezTo>
                  <a:cubicBezTo>
                    <a:pt x="1658" y="360"/>
                    <a:pt x="1659" y="357"/>
                    <a:pt x="1660" y="355"/>
                  </a:cubicBezTo>
                  <a:cubicBezTo>
                    <a:pt x="1660" y="350"/>
                    <a:pt x="1661" y="346"/>
                    <a:pt x="1662" y="342"/>
                  </a:cubicBezTo>
                  <a:cubicBezTo>
                    <a:pt x="1663" y="339"/>
                    <a:pt x="1663" y="336"/>
                    <a:pt x="1664" y="334"/>
                  </a:cubicBezTo>
                  <a:cubicBezTo>
                    <a:pt x="1664" y="329"/>
                    <a:pt x="1665" y="325"/>
                    <a:pt x="1666" y="321"/>
                  </a:cubicBezTo>
                  <a:cubicBezTo>
                    <a:pt x="1666" y="318"/>
                    <a:pt x="1666" y="315"/>
                    <a:pt x="1667" y="312"/>
                  </a:cubicBezTo>
                  <a:cubicBezTo>
                    <a:pt x="1667" y="308"/>
                    <a:pt x="1668" y="304"/>
                    <a:pt x="1668" y="300"/>
                  </a:cubicBezTo>
                  <a:cubicBezTo>
                    <a:pt x="1669" y="297"/>
                    <a:pt x="1669" y="294"/>
                    <a:pt x="1669" y="291"/>
                  </a:cubicBezTo>
                  <a:cubicBezTo>
                    <a:pt x="1670" y="287"/>
                    <a:pt x="1670" y="283"/>
                    <a:pt x="1671" y="278"/>
                  </a:cubicBezTo>
                  <a:cubicBezTo>
                    <a:pt x="1671" y="276"/>
                    <a:pt x="1671" y="273"/>
                    <a:pt x="1671" y="270"/>
                  </a:cubicBezTo>
                  <a:cubicBezTo>
                    <a:pt x="1671" y="266"/>
                    <a:pt x="1672" y="261"/>
                    <a:pt x="1672" y="256"/>
                  </a:cubicBezTo>
                  <a:cubicBezTo>
                    <a:pt x="1672" y="254"/>
                    <a:pt x="1672" y="252"/>
                    <a:pt x="1672" y="249"/>
                  </a:cubicBezTo>
                  <a:cubicBezTo>
                    <a:pt x="1672" y="242"/>
                    <a:pt x="1673" y="235"/>
                    <a:pt x="1673" y="228"/>
                  </a:cubicBezTo>
                  <a:cubicBezTo>
                    <a:pt x="1673" y="152"/>
                    <a:pt x="1673" y="76"/>
                    <a:pt x="1672" y="0"/>
                  </a:cubicBezTo>
                  <a:cubicBezTo>
                    <a:pt x="1672" y="7"/>
                    <a:pt x="1672" y="14"/>
                    <a:pt x="1672" y="21"/>
                  </a:cubicBezTo>
                  <a:cubicBezTo>
                    <a:pt x="1672" y="24"/>
                    <a:pt x="1672" y="26"/>
                    <a:pt x="1672" y="28"/>
                  </a:cubicBezTo>
                  <a:cubicBezTo>
                    <a:pt x="1672" y="33"/>
                    <a:pt x="1671" y="38"/>
                    <a:pt x="1671" y="43"/>
                  </a:cubicBezTo>
                  <a:cubicBezTo>
                    <a:pt x="1671" y="45"/>
                    <a:pt x="1671" y="48"/>
                    <a:pt x="1670" y="51"/>
                  </a:cubicBezTo>
                  <a:cubicBezTo>
                    <a:pt x="1670" y="55"/>
                    <a:pt x="1670" y="59"/>
                    <a:pt x="1669" y="64"/>
                  </a:cubicBezTo>
                  <a:cubicBezTo>
                    <a:pt x="1669" y="66"/>
                    <a:pt x="1669" y="69"/>
                    <a:pt x="1668" y="72"/>
                  </a:cubicBezTo>
                  <a:cubicBezTo>
                    <a:pt x="1668" y="76"/>
                    <a:pt x="1667" y="80"/>
                    <a:pt x="1667" y="85"/>
                  </a:cubicBezTo>
                  <a:cubicBezTo>
                    <a:pt x="1666" y="88"/>
                    <a:pt x="1666" y="90"/>
                    <a:pt x="1665" y="93"/>
                  </a:cubicBezTo>
                  <a:cubicBezTo>
                    <a:pt x="1665" y="97"/>
                    <a:pt x="1664" y="102"/>
                    <a:pt x="1663" y="106"/>
                  </a:cubicBezTo>
                  <a:cubicBezTo>
                    <a:pt x="1663" y="109"/>
                    <a:pt x="1662" y="111"/>
                    <a:pt x="1662" y="114"/>
                  </a:cubicBezTo>
                  <a:cubicBezTo>
                    <a:pt x="1661" y="118"/>
                    <a:pt x="1660" y="123"/>
                    <a:pt x="1659" y="127"/>
                  </a:cubicBezTo>
                  <a:cubicBezTo>
                    <a:pt x="1659" y="130"/>
                    <a:pt x="1658" y="132"/>
                    <a:pt x="1658" y="135"/>
                  </a:cubicBezTo>
                  <a:cubicBezTo>
                    <a:pt x="1657" y="139"/>
                    <a:pt x="1656" y="144"/>
                    <a:pt x="1654" y="148"/>
                  </a:cubicBezTo>
                  <a:cubicBezTo>
                    <a:pt x="1654" y="151"/>
                    <a:pt x="1653" y="153"/>
                    <a:pt x="1653" y="156"/>
                  </a:cubicBezTo>
                  <a:cubicBezTo>
                    <a:pt x="1651" y="161"/>
                    <a:pt x="1650" y="166"/>
                    <a:pt x="1648" y="171"/>
                  </a:cubicBezTo>
                  <a:cubicBezTo>
                    <a:pt x="1648" y="173"/>
                    <a:pt x="1648" y="174"/>
                    <a:pt x="1647" y="176"/>
                  </a:cubicBezTo>
                  <a:cubicBezTo>
                    <a:pt x="1645" y="183"/>
                    <a:pt x="1643" y="190"/>
                    <a:pt x="1641" y="197"/>
                  </a:cubicBezTo>
                  <a:cubicBezTo>
                    <a:pt x="1640" y="198"/>
                    <a:pt x="1640" y="199"/>
                    <a:pt x="1639" y="200"/>
                  </a:cubicBezTo>
                  <a:cubicBezTo>
                    <a:pt x="1637" y="206"/>
                    <a:pt x="1636" y="211"/>
                    <a:pt x="1634" y="217"/>
                  </a:cubicBezTo>
                  <a:cubicBezTo>
                    <a:pt x="1633" y="219"/>
                    <a:pt x="1632" y="221"/>
                    <a:pt x="1631" y="224"/>
                  </a:cubicBezTo>
                  <a:cubicBezTo>
                    <a:pt x="1629" y="228"/>
                    <a:pt x="1628" y="232"/>
                    <a:pt x="1626" y="237"/>
                  </a:cubicBezTo>
                  <a:cubicBezTo>
                    <a:pt x="1625" y="239"/>
                    <a:pt x="1624" y="242"/>
                    <a:pt x="1623" y="244"/>
                  </a:cubicBezTo>
                  <a:cubicBezTo>
                    <a:pt x="1621" y="248"/>
                    <a:pt x="1619" y="252"/>
                    <a:pt x="1617" y="257"/>
                  </a:cubicBezTo>
                  <a:cubicBezTo>
                    <a:pt x="1616" y="259"/>
                    <a:pt x="1615" y="262"/>
                    <a:pt x="1614" y="264"/>
                  </a:cubicBezTo>
                  <a:cubicBezTo>
                    <a:pt x="1612" y="268"/>
                    <a:pt x="1610" y="272"/>
                    <a:pt x="1608" y="276"/>
                  </a:cubicBezTo>
                  <a:cubicBezTo>
                    <a:pt x="1607" y="279"/>
                    <a:pt x="1606" y="282"/>
                    <a:pt x="1604" y="284"/>
                  </a:cubicBezTo>
                  <a:cubicBezTo>
                    <a:pt x="1602" y="288"/>
                    <a:pt x="1600" y="292"/>
                    <a:pt x="1598" y="296"/>
                  </a:cubicBezTo>
                  <a:cubicBezTo>
                    <a:pt x="1597" y="298"/>
                    <a:pt x="1595" y="301"/>
                    <a:pt x="1594" y="304"/>
                  </a:cubicBezTo>
                  <a:cubicBezTo>
                    <a:pt x="1591" y="309"/>
                    <a:pt x="1588" y="315"/>
                    <a:pt x="1585" y="320"/>
                  </a:cubicBezTo>
                  <a:cubicBezTo>
                    <a:pt x="1585" y="321"/>
                    <a:pt x="1584" y="321"/>
                    <a:pt x="1584" y="322"/>
                  </a:cubicBezTo>
                  <a:cubicBezTo>
                    <a:pt x="1577" y="334"/>
                    <a:pt x="1569" y="347"/>
                    <a:pt x="1561" y="359"/>
                  </a:cubicBezTo>
                  <a:cubicBezTo>
                    <a:pt x="1560" y="359"/>
                    <a:pt x="1560" y="360"/>
                    <a:pt x="1560" y="360"/>
                  </a:cubicBezTo>
                  <a:cubicBezTo>
                    <a:pt x="1556" y="366"/>
                    <a:pt x="1552" y="372"/>
                    <a:pt x="1548" y="377"/>
                  </a:cubicBezTo>
                  <a:cubicBezTo>
                    <a:pt x="1547" y="378"/>
                    <a:pt x="1546" y="379"/>
                    <a:pt x="1546" y="380"/>
                  </a:cubicBezTo>
                  <a:cubicBezTo>
                    <a:pt x="1542" y="386"/>
                    <a:pt x="1537" y="391"/>
                    <a:pt x="1533" y="396"/>
                  </a:cubicBezTo>
                  <a:cubicBezTo>
                    <a:pt x="1533" y="397"/>
                    <a:pt x="1532" y="398"/>
                    <a:pt x="1531" y="399"/>
                  </a:cubicBezTo>
                  <a:cubicBezTo>
                    <a:pt x="1527" y="405"/>
                    <a:pt x="1523" y="410"/>
                    <a:pt x="1518" y="415"/>
                  </a:cubicBezTo>
                  <a:cubicBezTo>
                    <a:pt x="1518" y="416"/>
                    <a:pt x="1517" y="417"/>
                    <a:pt x="1516" y="418"/>
                  </a:cubicBezTo>
                  <a:cubicBezTo>
                    <a:pt x="1512" y="423"/>
                    <a:pt x="1507" y="429"/>
                    <a:pt x="1502" y="434"/>
                  </a:cubicBezTo>
                  <a:cubicBezTo>
                    <a:pt x="1502" y="434"/>
                    <a:pt x="1502" y="435"/>
                    <a:pt x="1501" y="435"/>
                  </a:cubicBezTo>
                  <a:cubicBezTo>
                    <a:pt x="1496" y="440"/>
                    <a:pt x="1491" y="446"/>
                    <a:pt x="1486" y="451"/>
                  </a:cubicBezTo>
                  <a:cubicBezTo>
                    <a:pt x="1486" y="452"/>
                    <a:pt x="1486" y="452"/>
                    <a:pt x="1485" y="452"/>
                  </a:cubicBezTo>
                  <a:cubicBezTo>
                    <a:pt x="1480" y="458"/>
                    <a:pt x="1475" y="463"/>
                    <a:pt x="1470" y="468"/>
                  </a:cubicBezTo>
                  <a:cubicBezTo>
                    <a:pt x="1469" y="469"/>
                    <a:pt x="1468" y="470"/>
                    <a:pt x="1468" y="470"/>
                  </a:cubicBezTo>
                  <a:cubicBezTo>
                    <a:pt x="1463" y="475"/>
                    <a:pt x="1457" y="480"/>
                    <a:pt x="1452" y="485"/>
                  </a:cubicBezTo>
                  <a:cubicBezTo>
                    <a:pt x="1451" y="486"/>
                    <a:pt x="1450" y="487"/>
                    <a:pt x="1450" y="488"/>
                  </a:cubicBezTo>
                  <a:cubicBezTo>
                    <a:pt x="1444" y="492"/>
                    <a:pt x="1439" y="497"/>
                    <a:pt x="1433" y="502"/>
                  </a:cubicBezTo>
                  <a:cubicBezTo>
                    <a:pt x="1433" y="503"/>
                    <a:pt x="1432" y="503"/>
                    <a:pt x="1431" y="504"/>
                  </a:cubicBezTo>
                  <a:cubicBezTo>
                    <a:pt x="1425" y="509"/>
                    <a:pt x="1420" y="514"/>
                    <a:pt x="1414" y="519"/>
                  </a:cubicBezTo>
                  <a:cubicBezTo>
                    <a:pt x="1413" y="519"/>
                    <a:pt x="1413" y="519"/>
                    <a:pt x="1412" y="520"/>
                  </a:cubicBezTo>
                  <a:cubicBezTo>
                    <a:pt x="1406" y="525"/>
                    <a:pt x="1400" y="529"/>
                    <a:pt x="1394" y="534"/>
                  </a:cubicBezTo>
                  <a:cubicBezTo>
                    <a:pt x="1394" y="534"/>
                    <a:pt x="1394" y="534"/>
                    <a:pt x="1393" y="535"/>
                  </a:cubicBezTo>
                  <a:cubicBezTo>
                    <a:pt x="1387" y="539"/>
                    <a:pt x="1381" y="544"/>
                    <a:pt x="1375" y="548"/>
                  </a:cubicBezTo>
                  <a:cubicBezTo>
                    <a:pt x="1374" y="549"/>
                    <a:pt x="1373" y="550"/>
                    <a:pt x="1372" y="550"/>
                  </a:cubicBezTo>
                  <a:cubicBezTo>
                    <a:pt x="1366" y="555"/>
                    <a:pt x="1360" y="559"/>
                    <a:pt x="1353" y="563"/>
                  </a:cubicBezTo>
                  <a:cubicBezTo>
                    <a:pt x="1352" y="564"/>
                    <a:pt x="1351" y="565"/>
                    <a:pt x="1350" y="565"/>
                  </a:cubicBezTo>
                  <a:cubicBezTo>
                    <a:pt x="1344" y="569"/>
                    <a:pt x="1338" y="573"/>
                    <a:pt x="1331" y="578"/>
                  </a:cubicBezTo>
                  <a:cubicBezTo>
                    <a:pt x="1330" y="578"/>
                    <a:pt x="1329" y="579"/>
                    <a:pt x="1328" y="580"/>
                  </a:cubicBezTo>
                  <a:cubicBezTo>
                    <a:pt x="1322" y="584"/>
                    <a:pt x="1315" y="588"/>
                    <a:pt x="1308" y="592"/>
                  </a:cubicBezTo>
                  <a:cubicBezTo>
                    <a:pt x="1307" y="592"/>
                    <a:pt x="1307" y="592"/>
                    <a:pt x="1306" y="593"/>
                  </a:cubicBezTo>
                  <a:cubicBezTo>
                    <a:pt x="1299" y="597"/>
                    <a:pt x="1291" y="601"/>
                    <a:pt x="1284" y="605"/>
                  </a:cubicBezTo>
                  <a:cubicBezTo>
                    <a:pt x="894" y="817"/>
                    <a:pt x="378" y="718"/>
                    <a:pt x="130" y="385"/>
                  </a:cubicBezTo>
                  <a:cubicBezTo>
                    <a:pt x="42" y="266"/>
                    <a:pt x="0" y="134"/>
                    <a:pt x="0" y="3"/>
                  </a:cubicBezTo>
                  <a:cubicBezTo>
                    <a:pt x="0" y="79"/>
                    <a:pt x="0" y="155"/>
                    <a:pt x="0" y="231"/>
                  </a:cubicBezTo>
                  <a:cubicBezTo>
                    <a:pt x="0" y="362"/>
                    <a:pt x="42" y="494"/>
                    <a:pt x="130" y="613"/>
                  </a:cubicBezTo>
                  <a:cubicBezTo>
                    <a:pt x="378" y="946"/>
                    <a:pt x="894" y="1044"/>
                    <a:pt x="1284" y="833"/>
                  </a:cubicBezTo>
                  <a:cubicBezTo>
                    <a:pt x="1292" y="829"/>
                    <a:pt x="1299" y="825"/>
                    <a:pt x="1306" y="821"/>
                  </a:cubicBezTo>
                  <a:cubicBezTo>
                    <a:pt x="1307" y="820"/>
                    <a:pt x="1308" y="820"/>
                    <a:pt x="1308" y="819"/>
                  </a:cubicBezTo>
                  <a:cubicBezTo>
                    <a:pt x="1315" y="815"/>
                    <a:pt x="1322" y="811"/>
                    <a:pt x="1328" y="807"/>
                  </a:cubicBezTo>
                  <a:cubicBezTo>
                    <a:pt x="1329" y="807"/>
                    <a:pt x="1330" y="806"/>
                    <a:pt x="1331" y="805"/>
                  </a:cubicBezTo>
                  <a:cubicBezTo>
                    <a:pt x="1338" y="801"/>
                    <a:pt x="1344" y="797"/>
                    <a:pt x="1350" y="793"/>
                  </a:cubicBezTo>
                  <a:cubicBezTo>
                    <a:pt x="1352" y="792"/>
                    <a:pt x="1353" y="792"/>
                    <a:pt x="1354" y="791"/>
                  </a:cubicBezTo>
                  <a:cubicBezTo>
                    <a:pt x="1360" y="787"/>
                    <a:pt x="1366" y="782"/>
                    <a:pt x="1372" y="778"/>
                  </a:cubicBezTo>
                  <a:cubicBezTo>
                    <a:pt x="1373" y="778"/>
                    <a:pt x="1374" y="777"/>
                    <a:pt x="1375" y="776"/>
                  </a:cubicBezTo>
                  <a:cubicBezTo>
                    <a:pt x="1381" y="772"/>
                    <a:pt x="1387" y="767"/>
                    <a:pt x="1393" y="763"/>
                  </a:cubicBezTo>
                  <a:cubicBezTo>
                    <a:pt x="1394" y="762"/>
                    <a:pt x="1394" y="762"/>
                    <a:pt x="1394" y="762"/>
                  </a:cubicBezTo>
                  <a:cubicBezTo>
                    <a:pt x="1400" y="757"/>
                    <a:pt x="1406" y="752"/>
                    <a:pt x="1412" y="748"/>
                  </a:cubicBezTo>
                  <a:cubicBezTo>
                    <a:pt x="1413" y="747"/>
                    <a:pt x="1413" y="747"/>
                    <a:pt x="1414" y="746"/>
                  </a:cubicBezTo>
                  <a:cubicBezTo>
                    <a:pt x="1420" y="742"/>
                    <a:pt x="1425" y="737"/>
                    <a:pt x="1431" y="732"/>
                  </a:cubicBezTo>
                  <a:cubicBezTo>
                    <a:pt x="1432" y="731"/>
                    <a:pt x="1433" y="731"/>
                    <a:pt x="1434" y="730"/>
                  </a:cubicBezTo>
                  <a:cubicBezTo>
                    <a:pt x="1439" y="725"/>
                    <a:pt x="1444" y="720"/>
                    <a:pt x="1450" y="715"/>
                  </a:cubicBezTo>
                  <a:cubicBezTo>
                    <a:pt x="1451" y="715"/>
                    <a:pt x="1451" y="714"/>
                    <a:pt x="1452" y="713"/>
                  </a:cubicBezTo>
                  <a:cubicBezTo>
                    <a:pt x="1458" y="708"/>
                    <a:pt x="1463" y="703"/>
                    <a:pt x="1468" y="698"/>
                  </a:cubicBezTo>
                  <a:cubicBezTo>
                    <a:pt x="1469" y="697"/>
                    <a:pt x="1469" y="697"/>
                    <a:pt x="1470" y="696"/>
                  </a:cubicBezTo>
                  <a:cubicBezTo>
                    <a:pt x="1475" y="691"/>
                    <a:pt x="1480" y="686"/>
                    <a:pt x="1485" y="680"/>
                  </a:cubicBezTo>
                  <a:cubicBezTo>
                    <a:pt x="1486" y="680"/>
                    <a:pt x="1486" y="679"/>
                    <a:pt x="1487" y="679"/>
                  </a:cubicBezTo>
                  <a:cubicBezTo>
                    <a:pt x="1492" y="674"/>
                    <a:pt x="1497" y="668"/>
                    <a:pt x="1502" y="663"/>
                  </a:cubicBezTo>
                  <a:close/>
                </a:path>
              </a:pathLst>
            </a:custGeom>
            <a:gradFill>
              <a:gsLst>
                <a:gs pos="100000">
                  <a:srgbClr val="00AFF0"/>
                </a:gs>
                <a:gs pos="0">
                  <a:srgbClr val="0073C4"/>
                </a:gs>
              </a:gsLst>
              <a:lin ang="21594000" scaled="0"/>
            </a:gradFill>
            <a:ln w="381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 name="Freeform 8"/>
            <p:cNvSpPr/>
            <p:nvPr/>
          </p:nvSpPr>
          <p:spPr bwMode="auto">
            <a:xfrm>
              <a:off x="447031" y="1377726"/>
              <a:ext cx="2092758" cy="1266706"/>
            </a:xfrm>
            <a:custGeom>
              <a:avLst/>
              <a:gdLst>
                <a:gd name="T0" fmla="*/ 247 w 1906"/>
                <a:gd name="T1" fmla="*/ 1198 h 1630"/>
                <a:gd name="T2" fmla="*/ 505 w 1906"/>
                <a:gd name="T3" fmla="*/ 212 h 1630"/>
                <a:gd name="T4" fmla="*/ 1659 w 1906"/>
                <a:gd name="T5" fmla="*/ 432 h 1630"/>
                <a:gd name="T6" fmla="*/ 1401 w 1906"/>
                <a:gd name="T7" fmla="*/ 1419 h 1630"/>
                <a:gd name="T8" fmla="*/ 247 w 1906"/>
                <a:gd name="T9" fmla="*/ 1198 h 1630"/>
              </a:gdLst>
              <a:ahLst/>
              <a:cxnLst>
                <a:cxn ang="0">
                  <a:pos x="T0" y="T1"/>
                </a:cxn>
                <a:cxn ang="0">
                  <a:pos x="T2" y="T3"/>
                </a:cxn>
                <a:cxn ang="0">
                  <a:pos x="T4" y="T5"/>
                </a:cxn>
                <a:cxn ang="0">
                  <a:pos x="T6" y="T7"/>
                </a:cxn>
                <a:cxn ang="0">
                  <a:pos x="T8" y="T9"/>
                </a:cxn>
              </a:cxnLst>
              <a:rect l="0" t="0" r="r" b="b"/>
              <a:pathLst>
                <a:path w="1906" h="1630">
                  <a:moveTo>
                    <a:pt x="247" y="1198"/>
                  </a:moveTo>
                  <a:cubicBezTo>
                    <a:pt x="0" y="865"/>
                    <a:pt x="115" y="423"/>
                    <a:pt x="505" y="212"/>
                  </a:cubicBezTo>
                  <a:cubicBezTo>
                    <a:pt x="895" y="0"/>
                    <a:pt x="1412" y="99"/>
                    <a:pt x="1659" y="432"/>
                  </a:cubicBezTo>
                  <a:cubicBezTo>
                    <a:pt x="1906" y="765"/>
                    <a:pt x="1791" y="1207"/>
                    <a:pt x="1401" y="1419"/>
                  </a:cubicBezTo>
                  <a:cubicBezTo>
                    <a:pt x="1011" y="1630"/>
                    <a:pt x="494" y="1532"/>
                    <a:pt x="247" y="1198"/>
                  </a:cubicBezTo>
                  <a:close/>
                </a:path>
              </a:pathLst>
            </a:custGeom>
            <a:gradFill>
              <a:gsLst>
                <a:gs pos="0">
                  <a:srgbClr val="00AFF0"/>
                </a:gs>
                <a:gs pos="75000">
                  <a:srgbClr val="0073C4"/>
                </a:gs>
              </a:gsLst>
              <a:lin ang="21594000" scaled="0"/>
            </a:gradFill>
            <a:ln w="381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668697" y="1376679"/>
              <a:ext cx="1694180" cy="1292662"/>
            </a:xfrm>
            <a:prstGeom prst="rect">
              <a:avLst/>
            </a:prstGeom>
          </p:spPr>
          <p:txBody>
            <a:bodyPr wrap="square">
              <a:spAutoFit/>
            </a:bodyPr>
            <a:lstStyle/>
            <a:p>
              <a:pPr lvl="0" algn="ctr">
                <a:lnSpc>
                  <a:spcPct val="130000"/>
                </a:lnSpc>
                <a:defRPr/>
              </a:pPr>
              <a:r>
                <a:rPr lang="ru-RU" altLang="zh-CN" sz="1200" b="1" kern="0" dirty="0" smtClean="0">
                  <a:solidFill>
                    <a:schemeClr val="bg1">
                      <a:lumMod val="95000"/>
                    </a:schemeClr>
                  </a:solidFill>
                  <a:latin typeface="华文宋体" panose="02010600040101010101" charset="-122"/>
                  <a:ea typeface="华文宋体" panose="02010600040101010101" charset="-122"/>
                </a:rPr>
                <a:t>Активно участвовать </a:t>
              </a:r>
              <a:r>
                <a:rPr lang="ru-RU" altLang="zh-CN" sz="1200" b="1" kern="0" dirty="0">
                  <a:solidFill>
                    <a:schemeClr val="bg1">
                      <a:lumMod val="95000"/>
                    </a:schemeClr>
                  </a:solidFill>
                  <a:latin typeface="华文宋体" panose="02010600040101010101" charset="-122"/>
                  <a:ea typeface="华文宋体" panose="02010600040101010101" charset="-122"/>
                </a:rPr>
                <a:t>в международной деятельности по стандартизации</a:t>
              </a:r>
              <a:endParaRPr lang="zh-CN" altLang="en-US" sz="1200" b="1" kern="0" dirty="0">
                <a:solidFill>
                  <a:schemeClr val="bg1">
                    <a:lumMod val="95000"/>
                  </a:schemeClr>
                </a:solidFill>
                <a:latin typeface="华文宋体" panose="02010600040101010101" charset="-122"/>
                <a:ea typeface="华文宋体" panose="02010600040101010101" charset="-122"/>
              </a:endParaRPr>
            </a:p>
          </p:txBody>
        </p:sp>
      </p:grpSp>
      <p:grpSp>
        <p:nvGrpSpPr>
          <p:cNvPr id="9" name="组合 8"/>
          <p:cNvGrpSpPr/>
          <p:nvPr/>
        </p:nvGrpSpPr>
        <p:grpSpPr>
          <a:xfrm>
            <a:off x="1260267" y="1959698"/>
            <a:ext cx="6840124" cy="1436415"/>
            <a:chOff x="1979712" y="2306583"/>
            <a:chExt cx="6840124" cy="1436415"/>
          </a:xfrm>
        </p:grpSpPr>
        <p:sp>
          <p:nvSpPr>
            <p:cNvPr id="10" name="平行四边形 9"/>
            <p:cNvSpPr/>
            <p:nvPr/>
          </p:nvSpPr>
          <p:spPr bwMode="auto">
            <a:xfrm>
              <a:off x="2632191" y="2787000"/>
              <a:ext cx="6187645" cy="777870"/>
            </a:xfrm>
            <a:prstGeom prst="parallelogram">
              <a:avLst>
                <a:gd name="adj" fmla="val 73448"/>
              </a:avLst>
            </a:prstGeom>
            <a:solidFill>
              <a:srgbClr val="0073C4">
                <a:alpha val="46000"/>
              </a:srgbClr>
            </a:solidFill>
            <a:ln w="12700" cap="flat" cmpd="sng" algn="ctr">
              <a:solidFill>
                <a:sysClr val="window" lastClr="FFFFFF">
                  <a:lumMod val="95000"/>
                </a:sys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600" b="0" i="0" u="none" strike="noStrike" kern="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nvGrpSpPr>
            <p:cNvPr id="11" name="组合 10"/>
            <p:cNvGrpSpPr/>
            <p:nvPr/>
          </p:nvGrpSpPr>
          <p:grpSpPr>
            <a:xfrm>
              <a:off x="1979712" y="2306583"/>
              <a:ext cx="2092759" cy="1436415"/>
              <a:chOff x="1979712" y="2306583"/>
              <a:chExt cx="2092759" cy="1436415"/>
            </a:xfrm>
          </p:grpSpPr>
          <p:sp>
            <p:nvSpPr>
              <p:cNvPr id="12" name="Freeform 7"/>
              <p:cNvSpPr/>
              <p:nvPr/>
            </p:nvSpPr>
            <p:spPr bwMode="auto">
              <a:xfrm>
                <a:off x="2112302" y="2931649"/>
                <a:ext cx="1828395" cy="811349"/>
              </a:xfrm>
              <a:custGeom>
                <a:avLst/>
                <a:gdLst>
                  <a:gd name="T0" fmla="*/ 1516 w 1673"/>
                  <a:gd name="T1" fmla="*/ 645 h 1044"/>
                  <a:gd name="T2" fmla="*/ 1534 w 1673"/>
                  <a:gd name="T3" fmla="*/ 624 h 1044"/>
                  <a:gd name="T4" fmla="*/ 1560 w 1673"/>
                  <a:gd name="T5" fmla="*/ 588 h 1044"/>
                  <a:gd name="T6" fmla="*/ 1573 w 1673"/>
                  <a:gd name="T7" fmla="*/ 568 h 1044"/>
                  <a:gd name="T8" fmla="*/ 1592 w 1673"/>
                  <a:gd name="T9" fmla="*/ 535 h 1044"/>
                  <a:gd name="T10" fmla="*/ 1604 w 1673"/>
                  <a:gd name="T11" fmla="*/ 512 h 1044"/>
                  <a:gd name="T12" fmla="*/ 1618 w 1673"/>
                  <a:gd name="T13" fmla="*/ 484 h 1044"/>
                  <a:gd name="T14" fmla="*/ 1631 w 1673"/>
                  <a:gd name="T15" fmla="*/ 452 h 1044"/>
                  <a:gd name="T16" fmla="*/ 1641 w 1673"/>
                  <a:gd name="T17" fmla="*/ 424 h 1044"/>
                  <a:gd name="T18" fmla="*/ 1653 w 1673"/>
                  <a:gd name="T19" fmla="*/ 384 h 1044"/>
                  <a:gd name="T20" fmla="*/ 1660 w 1673"/>
                  <a:gd name="T21" fmla="*/ 355 h 1044"/>
                  <a:gd name="T22" fmla="*/ 1666 w 1673"/>
                  <a:gd name="T23" fmla="*/ 321 h 1044"/>
                  <a:gd name="T24" fmla="*/ 1669 w 1673"/>
                  <a:gd name="T25" fmla="*/ 291 h 1044"/>
                  <a:gd name="T26" fmla="*/ 1672 w 1673"/>
                  <a:gd name="T27" fmla="*/ 256 h 1044"/>
                  <a:gd name="T28" fmla="*/ 1672 w 1673"/>
                  <a:gd name="T29" fmla="*/ 0 h 1044"/>
                  <a:gd name="T30" fmla="*/ 1671 w 1673"/>
                  <a:gd name="T31" fmla="*/ 43 h 1044"/>
                  <a:gd name="T32" fmla="*/ 1668 w 1673"/>
                  <a:gd name="T33" fmla="*/ 72 h 1044"/>
                  <a:gd name="T34" fmla="*/ 1663 w 1673"/>
                  <a:gd name="T35" fmla="*/ 106 h 1044"/>
                  <a:gd name="T36" fmla="*/ 1658 w 1673"/>
                  <a:gd name="T37" fmla="*/ 135 h 1044"/>
                  <a:gd name="T38" fmla="*/ 1648 w 1673"/>
                  <a:gd name="T39" fmla="*/ 171 h 1044"/>
                  <a:gd name="T40" fmla="*/ 1639 w 1673"/>
                  <a:gd name="T41" fmla="*/ 200 h 1044"/>
                  <a:gd name="T42" fmla="*/ 1626 w 1673"/>
                  <a:gd name="T43" fmla="*/ 237 h 1044"/>
                  <a:gd name="T44" fmla="*/ 1614 w 1673"/>
                  <a:gd name="T45" fmla="*/ 264 h 1044"/>
                  <a:gd name="T46" fmla="*/ 1598 w 1673"/>
                  <a:gd name="T47" fmla="*/ 296 h 1044"/>
                  <a:gd name="T48" fmla="*/ 1584 w 1673"/>
                  <a:gd name="T49" fmla="*/ 322 h 1044"/>
                  <a:gd name="T50" fmla="*/ 1548 w 1673"/>
                  <a:gd name="T51" fmla="*/ 377 h 1044"/>
                  <a:gd name="T52" fmla="*/ 1531 w 1673"/>
                  <a:gd name="T53" fmla="*/ 399 h 1044"/>
                  <a:gd name="T54" fmla="*/ 1502 w 1673"/>
                  <a:gd name="T55" fmla="*/ 434 h 1044"/>
                  <a:gd name="T56" fmla="*/ 1485 w 1673"/>
                  <a:gd name="T57" fmla="*/ 452 h 1044"/>
                  <a:gd name="T58" fmla="*/ 1452 w 1673"/>
                  <a:gd name="T59" fmla="*/ 485 h 1044"/>
                  <a:gd name="T60" fmla="*/ 1431 w 1673"/>
                  <a:gd name="T61" fmla="*/ 504 h 1044"/>
                  <a:gd name="T62" fmla="*/ 1394 w 1673"/>
                  <a:gd name="T63" fmla="*/ 534 h 1044"/>
                  <a:gd name="T64" fmla="*/ 1372 w 1673"/>
                  <a:gd name="T65" fmla="*/ 550 h 1044"/>
                  <a:gd name="T66" fmla="*/ 1331 w 1673"/>
                  <a:gd name="T67" fmla="*/ 578 h 1044"/>
                  <a:gd name="T68" fmla="*/ 1306 w 1673"/>
                  <a:gd name="T69" fmla="*/ 593 h 1044"/>
                  <a:gd name="T70" fmla="*/ 0 w 1673"/>
                  <a:gd name="T71" fmla="*/ 3 h 1044"/>
                  <a:gd name="T72" fmla="*/ 1284 w 1673"/>
                  <a:gd name="T73" fmla="*/ 833 h 1044"/>
                  <a:gd name="T74" fmla="*/ 1328 w 1673"/>
                  <a:gd name="T75" fmla="*/ 807 h 1044"/>
                  <a:gd name="T76" fmla="*/ 1354 w 1673"/>
                  <a:gd name="T77" fmla="*/ 791 h 1044"/>
                  <a:gd name="T78" fmla="*/ 1393 w 1673"/>
                  <a:gd name="T79" fmla="*/ 763 h 1044"/>
                  <a:gd name="T80" fmla="*/ 1414 w 1673"/>
                  <a:gd name="T81" fmla="*/ 746 h 1044"/>
                  <a:gd name="T82" fmla="*/ 1450 w 1673"/>
                  <a:gd name="T83" fmla="*/ 715 h 1044"/>
                  <a:gd name="T84" fmla="*/ 1470 w 1673"/>
                  <a:gd name="T85" fmla="*/ 696 h 1044"/>
                  <a:gd name="T86" fmla="*/ 1502 w 1673"/>
                  <a:gd name="T87" fmla="*/ 663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73" h="1044">
                    <a:moveTo>
                      <a:pt x="1502" y="663"/>
                    </a:moveTo>
                    <a:cubicBezTo>
                      <a:pt x="1502" y="663"/>
                      <a:pt x="1502" y="662"/>
                      <a:pt x="1502" y="662"/>
                    </a:cubicBezTo>
                    <a:cubicBezTo>
                      <a:pt x="1507" y="657"/>
                      <a:pt x="1512" y="651"/>
                      <a:pt x="1516" y="645"/>
                    </a:cubicBezTo>
                    <a:cubicBezTo>
                      <a:pt x="1517" y="645"/>
                      <a:pt x="1518" y="644"/>
                      <a:pt x="1518" y="643"/>
                    </a:cubicBezTo>
                    <a:cubicBezTo>
                      <a:pt x="1523" y="638"/>
                      <a:pt x="1527" y="633"/>
                      <a:pt x="1531" y="627"/>
                    </a:cubicBezTo>
                    <a:cubicBezTo>
                      <a:pt x="1532" y="626"/>
                      <a:pt x="1533" y="625"/>
                      <a:pt x="1534" y="624"/>
                    </a:cubicBezTo>
                    <a:cubicBezTo>
                      <a:pt x="1538" y="619"/>
                      <a:pt x="1542" y="613"/>
                      <a:pt x="1546" y="608"/>
                    </a:cubicBezTo>
                    <a:cubicBezTo>
                      <a:pt x="1546" y="607"/>
                      <a:pt x="1547" y="606"/>
                      <a:pt x="1548" y="605"/>
                    </a:cubicBezTo>
                    <a:cubicBezTo>
                      <a:pt x="1552" y="600"/>
                      <a:pt x="1556" y="594"/>
                      <a:pt x="1560" y="588"/>
                    </a:cubicBezTo>
                    <a:cubicBezTo>
                      <a:pt x="1560" y="588"/>
                      <a:pt x="1561" y="587"/>
                      <a:pt x="1561" y="586"/>
                    </a:cubicBezTo>
                    <a:cubicBezTo>
                      <a:pt x="1565" y="580"/>
                      <a:pt x="1569" y="575"/>
                      <a:pt x="1572" y="569"/>
                    </a:cubicBezTo>
                    <a:cubicBezTo>
                      <a:pt x="1573" y="568"/>
                      <a:pt x="1573" y="568"/>
                      <a:pt x="1573" y="568"/>
                    </a:cubicBezTo>
                    <a:cubicBezTo>
                      <a:pt x="1577" y="562"/>
                      <a:pt x="1580" y="556"/>
                      <a:pt x="1584" y="550"/>
                    </a:cubicBezTo>
                    <a:cubicBezTo>
                      <a:pt x="1584" y="549"/>
                      <a:pt x="1585" y="548"/>
                      <a:pt x="1585" y="548"/>
                    </a:cubicBezTo>
                    <a:cubicBezTo>
                      <a:pt x="1588" y="543"/>
                      <a:pt x="1590" y="539"/>
                      <a:pt x="1592" y="535"/>
                    </a:cubicBezTo>
                    <a:cubicBezTo>
                      <a:pt x="1593" y="534"/>
                      <a:pt x="1593" y="533"/>
                      <a:pt x="1594" y="532"/>
                    </a:cubicBezTo>
                    <a:cubicBezTo>
                      <a:pt x="1596" y="529"/>
                      <a:pt x="1597" y="526"/>
                      <a:pt x="1599" y="523"/>
                    </a:cubicBezTo>
                    <a:cubicBezTo>
                      <a:pt x="1600" y="520"/>
                      <a:pt x="1602" y="516"/>
                      <a:pt x="1604" y="512"/>
                    </a:cubicBezTo>
                    <a:cubicBezTo>
                      <a:pt x="1606" y="509"/>
                      <a:pt x="1607" y="507"/>
                      <a:pt x="1608" y="504"/>
                    </a:cubicBezTo>
                    <a:cubicBezTo>
                      <a:pt x="1610" y="500"/>
                      <a:pt x="1612" y="496"/>
                      <a:pt x="1614" y="493"/>
                    </a:cubicBezTo>
                    <a:cubicBezTo>
                      <a:pt x="1615" y="490"/>
                      <a:pt x="1616" y="487"/>
                      <a:pt x="1618" y="484"/>
                    </a:cubicBezTo>
                    <a:cubicBezTo>
                      <a:pt x="1619" y="480"/>
                      <a:pt x="1621" y="476"/>
                      <a:pt x="1623" y="473"/>
                    </a:cubicBezTo>
                    <a:cubicBezTo>
                      <a:pt x="1624" y="470"/>
                      <a:pt x="1625" y="467"/>
                      <a:pt x="1626" y="464"/>
                    </a:cubicBezTo>
                    <a:cubicBezTo>
                      <a:pt x="1628" y="460"/>
                      <a:pt x="1629" y="456"/>
                      <a:pt x="1631" y="452"/>
                    </a:cubicBezTo>
                    <a:cubicBezTo>
                      <a:pt x="1632" y="449"/>
                      <a:pt x="1633" y="447"/>
                      <a:pt x="1634" y="444"/>
                    </a:cubicBezTo>
                    <a:cubicBezTo>
                      <a:pt x="1636" y="439"/>
                      <a:pt x="1638" y="434"/>
                      <a:pt x="1639" y="429"/>
                    </a:cubicBezTo>
                    <a:cubicBezTo>
                      <a:pt x="1640" y="427"/>
                      <a:pt x="1640" y="426"/>
                      <a:pt x="1641" y="424"/>
                    </a:cubicBezTo>
                    <a:cubicBezTo>
                      <a:pt x="1643" y="418"/>
                      <a:pt x="1645" y="411"/>
                      <a:pt x="1647" y="404"/>
                    </a:cubicBezTo>
                    <a:cubicBezTo>
                      <a:pt x="1648" y="402"/>
                      <a:pt x="1648" y="400"/>
                      <a:pt x="1649" y="398"/>
                    </a:cubicBezTo>
                    <a:cubicBezTo>
                      <a:pt x="1650" y="394"/>
                      <a:pt x="1651" y="389"/>
                      <a:pt x="1653" y="384"/>
                    </a:cubicBezTo>
                    <a:cubicBezTo>
                      <a:pt x="1653" y="381"/>
                      <a:pt x="1654" y="378"/>
                      <a:pt x="1655" y="376"/>
                    </a:cubicBezTo>
                    <a:cubicBezTo>
                      <a:pt x="1656" y="372"/>
                      <a:pt x="1657" y="367"/>
                      <a:pt x="1658" y="363"/>
                    </a:cubicBezTo>
                    <a:cubicBezTo>
                      <a:pt x="1658" y="360"/>
                      <a:pt x="1659" y="357"/>
                      <a:pt x="1660" y="355"/>
                    </a:cubicBezTo>
                    <a:cubicBezTo>
                      <a:pt x="1660" y="350"/>
                      <a:pt x="1661" y="346"/>
                      <a:pt x="1662" y="342"/>
                    </a:cubicBezTo>
                    <a:cubicBezTo>
                      <a:pt x="1663" y="339"/>
                      <a:pt x="1663" y="336"/>
                      <a:pt x="1664" y="334"/>
                    </a:cubicBezTo>
                    <a:cubicBezTo>
                      <a:pt x="1664" y="329"/>
                      <a:pt x="1665" y="325"/>
                      <a:pt x="1666" y="321"/>
                    </a:cubicBezTo>
                    <a:cubicBezTo>
                      <a:pt x="1666" y="318"/>
                      <a:pt x="1666" y="315"/>
                      <a:pt x="1667" y="312"/>
                    </a:cubicBezTo>
                    <a:cubicBezTo>
                      <a:pt x="1667" y="308"/>
                      <a:pt x="1668" y="304"/>
                      <a:pt x="1668" y="300"/>
                    </a:cubicBezTo>
                    <a:cubicBezTo>
                      <a:pt x="1669" y="297"/>
                      <a:pt x="1669" y="294"/>
                      <a:pt x="1669" y="291"/>
                    </a:cubicBezTo>
                    <a:cubicBezTo>
                      <a:pt x="1670" y="287"/>
                      <a:pt x="1670" y="283"/>
                      <a:pt x="1671" y="278"/>
                    </a:cubicBezTo>
                    <a:cubicBezTo>
                      <a:pt x="1671" y="276"/>
                      <a:pt x="1671" y="273"/>
                      <a:pt x="1671" y="270"/>
                    </a:cubicBezTo>
                    <a:cubicBezTo>
                      <a:pt x="1671" y="266"/>
                      <a:pt x="1672" y="261"/>
                      <a:pt x="1672" y="256"/>
                    </a:cubicBezTo>
                    <a:cubicBezTo>
                      <a:pt x="1672" y="254"/>
                      <a:pt x="1672" y="252"/>
                      <a:pt x="1672" y="249"/>
                    </a:cubicBezTo>
                    <a:cubicBezTo>
                      <a:pt x="1672" y="242"/>
                      <a:pt x="1673" y="235"/>
                      <a:pt x="1673" y="228"/>
                    </a:cubicBezTo>
                    <a:cubicBezTo>
                      <a:pt x="1673" y="152"/>
                      <a:pt x="1673" y="76"/>
                      <a:pt x="1672" y="0"/>
                    </a:cubicBezTo>
                    <a:cubicBezTo>
                      <a:pt x="1672" y="7"/>
                      <a:pt x="1672" y="14"/>
                      <a:pt x="1672" y="21"/>
                    </a:cubicBezTo>
                    <a:cubicBezTo>
                      <a:pt x="1672" y="24"/>
                      <a:pt x="1672" y="26"/>
                      <a:pt x="1672" y="28"/>
                    </a:cubicBezTo>
                    <a:cubicBezTo>
                      <a:pt x="1672" y="33"/>
                      <a:pt x="1671" y="38"/>
                      <a:pt x="1671" y="43"/>
                    </a:cubicBezTo>
                    <a:cubicBezTo>
                      <a:pt x="1671" y="45"/>
                      <a:pt x="1671" y="48"/>
                      <a:pt x="1670" y="51"/>
                    </a:cubicBezTo>
                    <a:cubicBezTo>
                      <a:pt x="1670" y="55"/>
                      <a:pt x="1670" y="59"/>
                      <a:pt x="1669" y="64"/>
                    </a:cubicBezTo>
                    <a:cubicBezTo>
                      <a:pt x="1669" y="66"/>
                      <a:pt x="1669" y="69"/>
                      <a:pt x="1668" y="72"/>
                    </a:cubicBezTo>
                    <a:cubicBezTo>
                      <a:pt x="1668" y="76"/>
                      <a:pt x="1667" y="80"/>
                      <a:pt x="1667" y="85"/>
                    </a:cubicBezTo>
                    <a:cubicBezTo>
                      <a:pt x="1666" y="88"/>
                      <a:pt x="1666" y="90"/>
                      <a:pt x="1665" y="93"/>
                    </a:cubicBezTo>
                    <a:cubicBezTo>
                      <a:pt x="1665" y="97"/>
                      <a:pt x="1664" y="102"/>
                      <a:pt x="1663" y="106"/>
                    </a:cubicBezTo>
                    <a:cubicBezTo>
                      <a:pt x="1663" y="109"/>
                      <a:pt x="1662" y="111"/>
                      <a:pt x="1662" y="114"/>
                    </a:cubicBezTo>
                    <a:cubicBezTo>
                      <a:pt x="1661" y="118"/>
                      <a:pt x="1660" y="123"/>
                      <a:pt x="1659" y="127"/>
                    </a:cubicBezTo>
                    <a:cubicBezTo>
                      <a:pt x="1659" y="130"/>
                      <a:pt x="1658" y="132"/>
                      <a:pt x="1658" y="135"/>
                    </a:cubicBezTo>
                    <a:cubicBezTo>
                      <a:pt x="1657" y="139"/>
                      <a:pt x="1656" y="144"/>
                      <a:pt x="1654" y="148"/>
                    </a:cubicBezTo>
                    <a:cubicBezTo>
                      <a:pt x="1654" y="151"/>
                      <a:pt x="1653" y="153"/>
                      <a:pt x="1653" y="156"/>
                    </a:cubicBezTo>
                    <a:cubicBezTo>
                      <a:pt x="1651" y="161"/>
                      <a:pt x="1650" y="166"/>
                      <a:pt x="1648" y="171"/>
                    </a:cubicBezTo>
                    <a:cubicBezTo>
                      <a:pt x="1648" y="173"/>
                      <a:pt x="1648" y="174"/>
                      <a:pt x="1647" y="176"/>
                    </a:cubicBezTo>
                    <a:cubicBezTo>
                      <a:pt x="1645" y="183"/>
                      <a:pt x="1643" y="190"/>
                      <a:pt x="1641" y="197"/>
                    </a:cubicBezTo>
                    <a:cubicBezTo>
                      <a:pt x="1640" y="198"/>
                      <a:pt x="1640" y="199"/>
                      <a:pt x="1639" y="200"/>
                    </a:cubicBezTo>
                    <a:cubicBezTo>
                      <a:pt x="1637" y="206"/>
                      <a:pt x="1636" y="211"/>
                      <a:pt x="1634" y="217"/>
                    </a:cubicBezTo>
                    <a:cubicBezTo>
                      <a:pt x="1633" y="219"/>
                      <a:pt x="1632" y="221"/>
                      <a:pt x="1631" y="224"/>
                    </a:cubicBezTo>
                    <a:cubicBezTo>
                      <a:pt x="1629" y="228"/>
                      <a:pt x="1628" y="232"/>
                      <a:pt x="1626" y="237"/>
                    </a:cubicBezTo>
                    <a:cubicBezTo>
                      <a:pt x="1625" y="239"/>
                      <a:pt x="1624" y="242"/>
                      <a:pt x="1623" y="244"/>
                    </a:cubicBezTo>
                    <a:cubicBezTo>
                      <a:pt x="1621" y="248"/>
                      <a:pt x="1619" y="252"/>
                      <a:pt x="1617" y="257"/>
                    </a:cubicBezTo>
                    <a:cubicBezTo>
                      <a:pt x="1616" y="259"/>
                      <a:pt x="1615" y="262"/>
                      <a:pt x="1614" y="264"/>
                    </a:cubicBezTo>
                    <a:cubicBezTo>
                      <a:pt x="1612" y="268"/>
                      <a:pt x="1610" y="272"/>
                      <a:pt x="1608" y="276"/>
                    </a:cubicBezTo>
                    <a:cubicBezTo>
                      <a:pt x="1607" y="279"/>
                      <a:pt x="1606" y="282"/>
                      <a:pt x="1604" y="284"/>
                    </a:cubicBezTo>
                    <a:cubicBezTo>
                      <a:pt x="1602" y="288"/>
                      <a:pt x="1600" y="292"/>
                      <a:pt x="1598" y="296"/>
                    </a:cubicBezTo>
                    <a:cubicBezTo>
                      <a:pt x="1597" y="298"/>
                      <a:pt x="1595" y="301"/>
                      <a:pt x="1594" y="304"/>
                    </a:cubicBezTo>
                    <a:cubicBezTo>
                      <a:pt x="1591" y="309"/>
                      <a:pt x="1588" y="315"/>
                      <a:pt x="1585" y="320"/>
                    </a:cubicBezTo>
                    <a:cubicBezTo>
                      <a:pt x="1585" y="321"/>
                      <a:pt x="1584" y="321"/>
                      <a:pt x="1584" y="322"/>
                    </a:cubicBezTo>
                    <a:cubicBezTo>
                      <a:pt x="1577" y="334"/>
                      <a:pt x="1569" y="347"/>
                      <a:pt x="1561" y="359"/>
                    </a:cubicBezTo>
                    <a:cubicBezTo>
                      <a:pt x="1560" y="359"/>
                      <a:pt x="1560" y="360"/>
                      <a:pt x="1560" y="360"/>
                    </a:cubicBezTo>
                    <a:cubicBezTo>
                      <a:pt x="1556" y="366"/>
                      <a:pt x="1552" y="372"/>
                      <a:pt x="1548" y="377"/>
                    </a:cubicBezTo>
                    <a:cubicBezTo>
                      <a:pt x="1547" y="378"/>
                      <a:pt x="1546" y="379"/>
                      <a:pt x="1546" y="380"/>
                    </a:cubicBezTo>
                    <a:cubicBezTo>
                      <a:pt x="1542" y="386"/>
                      <a:pt x="1537" y="391"/>
                      <a:pt x="1533" y="396"/>
                    </a:cubicBezTo>
                    <a:cubicBezTo>
                      <a:pt x="1533" y="397"/>
                      <a:pt x="1532" y="398"/>
                      <a:pt x="1531" y="399"/>
                    </a:cubicBezTo>
                    <a:cubicBezTo>
                      <a:pt x="1527" y="405"/>
                      <a:pt x="1523" y="410"/>
                      <a:pt x="1518" y="415"/>
                    </a:cubicBezTo>
                    <a:cubicBezTo>
                      <a:pt x="1518" y="416"/>
                      <a:pt x="1517" y="417"/>
                      <a:pt x="1516" y="418"/>
                    </a:cubicBezTo>
                    <a:cubicBezTo>
                      <a:pt x="1512" y="423"/>
                      <a:pt x="1507" y="429"/>
                      <a:pt x="1502" y="434"/>
                    </a:cubicBezTo>
                    <a:cubicBezTo>
                      <a:pt x="1502" y="434"/>
                      <a:pt x="1502" y="435"/>
                      <a:pt x="1501" y="435"/>
                    </a:cubicBezTo>
                    <a:cubicBezTo>
                      <a:pt x="1496" y="440"/>
                      <a:pt x="1491" y="446"/>
                      <a:pt x="1486" y="451"/>
                    </a:cubicBezTo>
                    <a:cubicBezTo>
                      <a:pt x="1486" y="452"/>
                      <a:pt x="1486" y="452"/>
                      <a:pt x="1485" y="452"/>
                    </a:cubicBezTo>
                    <a:cubicBezTo>
                      <a:pt x="1480" y="458"/>
                      <a:pt x="1475" y="463"/>
                      <a:pt x="1470" y="468"/>
                    </a:cubicBezTo>
                    <a:cubicBezTo>
                      <a:pt x="1469" y="469"/>
                      <a:pt x="1468" y="470"/>
                      <a:pt x="1468" y="470"/>
                    </a:cubicBezTo>
                    <a:cubicBezTo>
                      <a:pt x="1463" y="475"/>
                      <a:pt x="1457" y="480"/>
                      <a:pt x="1452" y="485"/>
                    </a:cubicBezTo>
                    <a:cubicBezTo>
                      <a:pt x="1451" y="486"/>
                      <a:pt x="1450" y="487"/>
                      <a:pt x="1450" y="488"/>
                    </a:cubicBezTo>
                    <a:cubicBezTo>
                      <a:pt x="1444" y="492"/>
                      <a:pt x="1439" y="497"/>
                      <a:pt x="1433" y="502"/>
                    </a:cubicBezTo>
                    <a:cubicBezTo>
                      <a:pt x="1433" y="503"/>
                      <a:pt x="1432" y="503"/>
                      <a:pt x="1431" y="504"/>
                    </a:cubicBezTo>
                    <a:cubicBezTo>
                      <a:pt x="1425" y="509"/>
                      <a:pt x="1420" y="514"/>
                      <a:pt x="1414" y="519"/>
                    </a:cubicBezTo>
                    <a:cubicBezTo>
                      <a:pt x="1413" y="519"/>
                      <a:pt x="1413" y="519"/>
                      <a:pt x="1412" y="520"/>
                    </a:cubicBezTo>
                    <a:cubicBezTo>
                      <a:pt x="1406" y="525"/>
                      <a:pt x="1400" y="529"/>
                      <a:pt x="1394" y="534"/>
                    </a:cubicBezTo>
                    <a:cubicBezTo>
                      <a:pt x="1394" y="534"/>
                      <a:pt x="1394" y="534"/>
                      <a:pt x="1393" y="535"/>
                    </a:cubicBezTo>
                    <a:cubicBezTo>
                      <a:pt x="1387" y="539"/>
                      <a:pt x="1381" y="544"/>
                      <a:pt x="1375" y="548"/>
                    </a:cubicBezTo>
                    <a:cubicBezTo>
                      <a:pt x="1374" y="549"/>
                      <a:pt x="1373" y="550"/>
                      <a:pt x="1372" y="550"/>
                    </a:cubicBezTo>
                    <a:cubicBezTo>
                      <a:pt x="1366" y="555"/>
                      <a:pt x="1360" y="559"/>
                      <a:pt x="1353" y="563"/>
                    </a:cubicBezTo>
                    <a:cubicBezTo>
                      <a:pt x="1352" y="564"/>
                      <a:pt x="1351" y="565"/>
                      <a:pt x="1350" y="565"/>
                    </a:cubicBezTo>
                    <a:cubicBezTo>
                      <a:pt x="1344" y="569"/>
                      <a:pt x="1338" y="573"/>
                      <a:pt x="1331" y="578"/>
                    </a:cubicBezTo>
                    <a:cubicBezTo>
                      <a:pt x="1330" y="578"/>
                      <a:pt x="1329" y="579"/>
                      <a:pt x="1328" y="580"/>
                    </a:cubicBezTo>
                    <a:cubicBezTo>
                      <a:pt x="1322" y="584"/>
                      <a:pt x="1315" y="588"/>
                      <a:pt x="1308" y="592"/>
                    </a:cubicBezTo>
                    <a:cubicBezTo>
                      <a:pt x="1307" y="592"/>
                      <a:pt x="1307" y="592"/>
                      <a:pt x="1306" y="593"/>
                    </a:cubicBezTo>
                    <a:cubicBezTo>
                      <a:pt x="1299" y="597"/>
                      <a:pt x="1291" y="601"/>
                      <a:pt x="1284" y="605"/>
                    </a:cubicBezTo>
                    <a:cubicBezTo>
                      <a:pt x="894" y="817"/>
                      <a:pt x="378" y="718"/>
                      <a:pt x="130" y="385"/>
                    </a:cubicBezTo>
                    <a:cubicBezTo>
                      <a:pt x="42" y="266"/>
                      <a:pt x="0" y="134"/>
                      <a:pt x="0" y="3"/>
                    </a:cubicBezTo>
                    <a:cubicBezTo>
                      <a:pt x="0" y="79"/>
                      <a:pt x="0" y="155"/>
                      <a:pt x="0" y="231"/>
                    </a:cubicBezTo>
                    <a:cubicBezTo>
                      <a:pt x="0" y="362"/>
                      <a:pt x="42" y="494"/>
                      <a:pt x="130" y="613"/>
                    </a:cubicBezTo>
                    <a:cubicBezTo>
                      <a:pt x="378" y="946"/>
                      <a:pt x="894" y="1044"/>
                      <a:pt x="1284" y="833"/>
                    </a:cubicBezTo>
                    <a:cubicBezTo>
                      <a:pt x="1292" y="829"/>
                      <a:pt x="1299" y="825"/>
                      <a:pt x="1306" y="821"/>
                    </a:cubicBezTo>
                    <a:cubicBezTo>
                      <a:pt x="1307" y="820"/>
                      <a:pt x="1308" y="820"/>
                      <a:pt x="1308" y="819"/>
                    </a:cubicBezTo>
                    <a:cubicBezTo>
                      <a:pt x="1315" y="815"/>
                      <a:pt x="1322" y="811"/>
                      <a:pt x="1328" y="807"/>
                    </a:cubicBezTo>
                    <a:cubicBezTo>
                      <a:pt x="1329" y="807"/>
                      <a:pt x="1330" y="806"/>
                      <a:pt x="1331" y="805"/>
                    </a:cubicBezTo>
                    <a:cubicBezTo>
                      <a:pt x="1338" y="801"/>
                      <a:pt x="1344" y="797"/>
                      <a:pt x="1350" y="793"/>
                    </a:cubicBezTo>
                    <a:cubicBezTo>
                      <a:pt x="1352" y="792"/>
                      <a:pt x="1353" y="792"/>
                      <a:pt x="1354" y="791"/>
                    </a:cubicBezTo>
                    <a:cubicBezTo>
                      <a:pt x="1360" y="787"/>
                      <a:pt x="1366" y="782"/>
                      <a:pt x="1372" y="778"/>
                    </a:cubicBezTo>
                    <a:cubicBezTo>
                      <a:pt x="1373" y="778"/>
                      <a:pt x="1374" y="777"/>
                      <a:pt x="1375" y="776"/>
                    </a:cubicBezTo>
                    <a:cubicBezTo>
                      <a:pt x="1381" y="772"/>
                      <a:pt x="1387" y="767"/>
                      <a:pt x="1393" y="763"/>
                    </a:cubicBezTo>
                    <a:cubicBezTo>
                      <a:pt x="1394" y="762"/>
                      <a:pt x="1394" y="762"/>
                      <a:pt x="1394" y="762"/>
                    </a:cubicBezTo>
                    <a:cubicBezTo>
                      <a:pt x="1400" y="757"/>
                      <a:pt x="1406" y="752"/>
                      <a:pt x="1412" y="748"/>
                    </a:cubicBezTo>
                    <a:cubicBezTo>
                      <a:pt x="1413" y="747"/>
                      <a:pt x="1413" y="747"/>
                      <a:pt x="1414" y="746"/>
                    </a:cubicBezTo>
                    <a:cubicBezTo>
                      <a:pt x="1420" y="742"/>
                      <a:pt x="1425" y="737"/>
                      <a:pt x="1431" y="732"/>
                    </a:cubicBezTo>
                    <a:cubicBezTo>
                      <a:pt x="1432" y="731"/>
                      <a:pt x="1433" y="731"/>
                      <a:pt x="1434" y="730"/>
                    </a:cubicBezTo>
                    <a:cubicBezTo>
                      <a:pt x="1439" y="725"/>
                      <a:pt x="1444" y="720"/>
                      <a:pt x="1450" y="715"/>
                    </a:cubicBezTo>
                    <a:cubicBezTo>
                      <a:pt x="1451" y="715"/>
                      <a:pt x="1451" y="714"/>
                      <a:pt x="1452" y="713"/>
                    </a:cubicBezTo>
                    <a:cubicBezTo>
                      <a:pt x="1458" y="708"/>
                      <a:pt x="1463" y="703"/>
                      <a:pt x="1468" y="698"/>
                    </a:cubicBezTo>
                    <a:cubicBezTo>
                      <a:pt x="1469" y="697"/>
                      <a:pt x="1469" y="697"/>
                      <a:pt x="1470" y="696"/>
                    </a:cubicBezTo>
                    <a:cubicBezTo>
                      <a:pt x="1475" y="691"/>
                      <a:pt x="1480" y="686"/>
                      <a:pt x="1485" y="680"/>
                    </a:cubicBezTo>
                    <a:cubicBezTo>
                      <a:pt x="1486" y="680"/>
                      <a:pt x="1486" y="679"/>
                      <a:pt x="1487" y="679"/>
                    </a:cubicBezTo>
                    <a:cubicBezTo>
                      <a:pt x="1492" y="674"/>
                      <a:pt x="1497" y="668"/>
                      <a:pt x="1502" y="663"/>
                    </a:cubicBezTo>
                    <a:close/>
                  </a:path>
                </a:pathLst>
              </a:custGeom>
              <a:gradFill>
                <a:gsLst>
                  <a:gs pos="100000">
                    <a:srgbClr val="FFBE00"/>
                  </a:gs>
                  <a:gs pos="0">
                    <a:srgbClr val="EB7D1E"/>
                  </a:gs>
                </a:gsLst>
                <a:lin ang="21594000" scaled="0"/>
              </a:gradFill>
              <a:ln w="381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 name="Freeform 8"/>
              <p:cNvSpPr/>
              <p:nvPr/>
            </p:nvSpPr>
            <p:spPr bwMode="auto">
              <a:xfrm>
                <a:off x="1979712" y="2306583"/>
                <a:ext cx="2092759" cy="1266705"/>
              </a:xfrm>
              <a:custGeom>
                <a:avLst/>
                <a:gdLst>
                  <a:gd name="T0" fmla="*/ 247 w 1906"/>
                  <a:gd name="T1" fmla="*/ 1198 h 1630"/>
                  <a:gd name="T2" fmla="*/ 505 w 1906"/>
                  <a:gd name="T3" fmla="*/ 212 h 1630"/>
                  <a:gd name="T4" fmla="*/ 1659 w 1906"/>
                  <a:gd name="T5" fmla="*/ 432 h 1630"/>
                  <a:gd name="T6" fmla="*/ 1401 w 1906"/>
                  <a:gd name="T7" fmla="*/ 1419 h 1630"/>
                  <a:gd name="T8" fmla="*/ 247 w 1906"/>
                  <a:gd name="T9" fmla="*/ 1198 h 1630"/>
                </a:gdLst>
                <a:ahLst/>
                <a:cxnLst>
                  <a:cxn ang="0">
                    <a:pos x="T0" y="T1"/>
                  </a:cxn>
                  <a:cxn ang="0">
                    <a:pos x="T2" y="T3"/>
                  </a:cxn>
                  <a:cxn ang="0">
                    <a:pos x="T4" y="T5"/>
                  </a:cxn>
                  <a:cxn ang="0">
                    <a:pos x="T6" y="T7"/>
                  </a:cxn>
                  <a:cxn ang="0">
                    <a:pos x="T8" y="T9"/>
                  </a:cxn>
                </a:cxnLst>
                <a:rect l="0" t="0" r="r" b="b"/>
                <a:pathLst>
                  <a:path w="1906" h="1630">
                    <a:moveTo>
                      <a:pt x="247" y="1198"/>
                    </a:moveTo>
                    <a:cubicBezTo>
                      <a:pt x="0" y="865"/>
                      <a:pt x="115" y="423"/>
                      <a:pt x="505" y="212"/>
                    </a:cubicBezTo>
                    <a:cubicBezTo>
                      <a:pt x="895" y="0"/>
                      <a:pt x="1412" y="99"/>
                      <a:pt x="1659" y="432"/>
                    </a:cubicBezTo>
                    <a:cubicBezTo>
                      <a:pt x="1906" y="765"/>
                      <a:pt x="1791" y="1207"/>
                      <a:pt x="1401" y="1419"/>
                    </a:cubicBezTo>
                    <a:cubicBezTo>
                      <a:pt x="1011" y="1630"/>
                      <a:pt x="494" y="1532"/>
                      <a:pt x="247" y="1198"/>
                    </a:cubicBezTo>
                    <a:close/>
                  </a:path>
                </a:pathLst>
              </a:custGeom>
              <a:gradFill>
                <a:gsLst>
                  <a:gs pos="0">
                    <a:srgbClr val="FFBE00"/>
                  </a:gs>
                  <a:gs pos="75000">
                    <a:srgbClr val="EB7D1E"/>
                  </a:gs>
                </a:gsLst>
                <a:lin ang="21594000" scaled="0"/>
              </a:gradFill>
              <a:ln w="381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 name="矩形 13"/>
              <p:cNvSpPr/>
              <p:nvPr/>
            </p:nvSpPr>
            <p:spPr>
              <a:xfrm>
                <a:off x="2198250" y="2384524"/>
                <a:ext cx="1736162" cy="1352678"/>
              </a:xfrm>
              <a:prstGeom prst="rect">
                <a:avLst/>
              </a:prstGeom>
            </p:spPr>
            <p:txBody>
              <a:bodyPr wrap="square">
                <a:spAutoFit/>
              </a:bodyPr>
              <a:lstStyle/>
              <a:p>
                <a:pPr lvl="0" algn="ctr">
                  <a:lnSpc>
                    <a:spcPct val="130000"/>
                  </a:lnSpc>
                  <a:defRPr/>
                </a:pPr>
                <a:r>
                  <a:rPr lang="ru-RU" altLang="zh-CN" sz="900" b="1" kern="0" dirty="0">
                    <a:latin typeface="Arial" panose="020B0604020202020204" pitchFamily="34" charset="0"/>
                    <a:ea typeface="华文宋体" panose="02010600040101010101" charset="-122"/>
                    <a:cs typeface="Arial" panose="020B0604020202020204" pitchFamily="34" charset="0"/>
                  </a:rPr>
                  <a:t>Энергично </a:t>
                </a:r>
                <a:r>
                  <a:rPr lang="ru-RU" altLang="zh-CN" sz="900" b="1" kern="0" dirty="0" smtClean="0">
                    <a:latin typeface="Arial" panose="020B0604020202020204" pitchFamily="34" charset="0"/>
                    <a:ea typeface="华文宋体" panose="02010600040101010101" charset="-122"/>
                    <a:cs typeface="Arial" panose="020B0604020202020204" pitchFamily="34" charset="0"/>
                  </a:rPr>
                  <a:t>реализовывать </a:t>
                </a:r>
                <a:r>
                  <a:rPr lang="ru-RU" altLang="zh-CN" sz="900" b="1" kern="0" dirty="0">
                    <a:latin typeface="Arial" panose="020B0604020202020204" pitchFamily="34" charset="0"/>
                    <a:ea typeface="华文宋体" panose="02010600040101010101" charset="-122"/>
                    <a:cs typeface="Arial" panose="020B0604020202020204" pitchFamily="34" charset="0"/>
                  </a:rPr>
                  <a:t>план действий для объединения </a:t>
                </a:r>
                <a:r>
                  <a:rPr lang="ru-RU" altLang="zh-CN" sz="900" b="1" kern="0" dirty="0" smtClean="0">
                    <a:latin typeface="Arial" panose="020B0604020202020204" pitchFamily="34" charset="0"/>
                    <a:ea typeface="华文宋体" panose="02010600040101010101" charset="-122"/>
                    <a:cs typeface="Arial" panose="020B0604020202020204" pitchFamily="34" charset="0"/>
                  </a:rPr>
                  <a:t>усилий </a:t>
                </a:r>
                <a:r>
                  <a:rPr lang="ru-RU" altLang="zh-CN" sz="900" b="1" kern="0" dirty="0">
                    <a:latin typeface="Arial" panose="020B0604020202020204" pitchFamily="34" charset="0"/>
                    <a:ea typeface="华文宋体" panose="02010600040101010101" charset="-122"/>
                    <a:cs typeface="Arial" panose="020B0604020202020204" pitchFamily="34" charset="0"/>
                  </a:rPr>
                  <a:t>по совместной стыковке стандартов в отношении программы «Один </a:t>
                </a:r>
                <a:r>
                  <a:rPr lang="ru-RU" altLang="zh-CN" sz="900" b="1" kern="0" dirty="0" smtClean="0">
                    <a:latin typeface="Arial" panose="020B0604020202020204" pitchFamily="34" charset="0"/>
                    <a:ea typeface="华文宋体" panose="02010600040101010101" charset="-122"/>
                    <a:cs typeface="Arial" panose="020B0604020202020204" pitchFamily="34" charset="0"/>
                  </a:rPr>
                  <a:t>пояс, </a:t>
                </a:r>
                <a:r>
                  <a:rPr lang="ru-RU" altLang="zh-CN" sz="900" b="1" kern="0" dirty="0">
                    <a:latin typeface="Arial" panose="020B0604020202020204" pitchFamily="34" charset="0"/>
                    <a:ea typeface="华文宋体" panose="02010600040101010101" charset="-122"/>
                    <a:cs typeface="Arial" panose="020B0604020202020204" pitchFamily="34" charset="0"/>
                  </a:rPr>
                  <a:t>Один путь»</a:t>
                </a:r>
                <a:endParaRPr lang="zh-CN" altLang="en-US" sz="900" b="1" kern="0" dirty="0">
                  <a:latin typeface="Arial" panose="020B0604020202020204" pitchFamily="34" charset="0"/>
                  <a:ea typeface="华文宋体" panose="02010600040101010101" charset="-122"/>
                  <a:cs typeface="Arial" panose="020B0604020202020204" pitchFamily="34" charset="0"/>
                </a:endParaRPr>
              </a:p>
            </p:txBody>
          </p:sp>
        </p:grpSp>
      </p:grpSp>
      <p:grpSp>
        <p:nvGrpSpPr>
          <p:cNvPr id="16" name="组合 15"/>
          <p:cNvGrpSpPr/>
          <p:nvPr/>
        </p:nvGrpSpPr>
        <p:grpSpPr>
          <a:xfrm>
            <a:off x="1764323" y="3342232"/>
            <a:ext cx="6757202" cy="1432862"/>
            <a:chOff x="1979712" y="3437403"/>
            <a:chExt cx="6757202" cy="1432862"/>
          </a:xfrm>
        </p:grpSpPr>
        <p:sp>
          <p:nvSpPr>
            <p:cNvPr id="18" name="平行四边形 17"/>
            <p:cNvSpPr/>
            <p:nvPr/>
          </p:nvSpPr>
          <p:spPr bwMode="auto">
            <a:xfrm>
              <a:off x="2621277" y="3912919"/>
              <a:ext cx="6115637" cy="692772"/>
            </a:xfrm>
            <a:prstGeom prst="parallelogram">
              <a:avLst>
                <a:gd name="adj" fmla="val 73448"/>
              </a:avLst>
            </a:prstGeom>
            <a:solidFill>
              <a:srgbClr val="0073C4">
                <a:alpha val="46000"/>
              </a:srgbClr>
            </a:solidFill>
            <a:ln w="12700" cap="flat" cmpd="sng" algn="ctr">
              <a:solidFill>
                <a:sysClr val="window" lastClr="FFFFFF">
                  <a:lumMod val="95000"/>
                </a:sys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600" b="0" i="0" u="none" strike="noStrike" kern="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9" name="Freeform 7"/>
            <p:cNvSpPr/>
            <p:nvPr/>
          </p:nvSpPr>
          <p:spPr bwMode="auto">
            <a:xfrm>
              <a:off x="2107290" y="4058916"/>
              <a:ext cx="1833405" cy="811349"/>
            </a:xfrm>
            <a:custGeom>
              <a:avLst/>
              <a:gdLst>
                <a:gd name="T0" fmla="*/ 1516 w 1673"/>
                <a:gd name="T1" fmla="*/ 645 h 1044"/>
                <a:gd name="T2" fmla="*/ 1534 w 1673"/>
                <a:gd name="T3" fmla="*/ 624 h 1044"/>
                <a:gd name="T4" fmla="*/ 1560 w 1673"/>
                <a:gd name="T5" fmla="*/ 588 h 1044"/>
                <a:gd name="T6" fmla="*/ 1573 w 1673"/>
                <a:gd name="T7" fmla="*/ 568 h 1044"/>
                <a:gd name="T8" fmla="*/ 1592 w 1673"/>
                <a:gd name="T9" fmla="*/ 535 h 1044"/>
                <a:gd name="T10" fmla="*/ 1604 w 1673"/>
                <a:gd name="T11" fmla="*/ 512 h 1044"/>
                <a:gd name="T12" fmla="*/ 1618 w 1673"/>
                <a:gd name="T13" fmla="*/ 484 h 1044"/>
                <a:gd name="T14" fmla="*/ 1631 w 1673"/>
                <a:gd name="T15" fmla="*/ 452 h 1044"/>
                <a:gd name="T16" fmla="*/ 1641 w 1673"/>
                <a:gd name="T17" fmla="*/ 424 h 1044"/>
                <a:gd name="T18" fmla="*/ 1653 w 1673"/>
                <a:gd name="T19" fmla="*/ 384 h 1044"/>
                <a:gd name="T20" fmla="*/ 1660 w 1673"/>
                <a:gd name="T21" fmla="*/ 355 h 1044"/>
                <a:gd name="T22" fmla="*/ 1666 w 1673"/>
                <a:gd name="T23" fmla="*/ 321 h 1044"/>
                <a:gd name="T24" fmla="*/ 1669 w 1673"/>
                <a:gd name="T25" fmla="*/ 291 h 1044"/>
                <a:gd name="T26" fmla="*/ 1672 w 1673"/>
                <a:gd name="T27" fmla="*/ 256 h 1044"/>
                <a:gd name="T28" fmla="*/ 1672 w 1673"/>
                <a:gd name="T29" fmla="*/ 0 h 1044"/>
                <a:gd name="T30" fmla="*/ 1671 w 1673"/>
                <a:gd name="T31" fmla="*/ 43 h 1044"/>
                <a:gd name="T32" fmla="*/ 1668 w 1673"/>
                <a:gd name="T33" fmla="*/ 72 h 1044"/>
                <a:gd name="T34" fmla="*/ 1663 w 1673"/>
                <a:gd name="T35" fmla="*/ 106 h 1044"/>
                <a:gd name="T36" fmla="*/ 1658 w 1673"/>
                <a:gd name="T37" fmla="*/ 135 h 1044"/>
                <a:gd name="T38" fmla="*/ 1648 w 1673"/>
                <a:gd name="T39" fmla="*/ 171 h 1044"/>
                <a:gd name="T40" fmla="*/ 1639 w 1673"/>
                <a:gd name="T41" fmla="*/ 200 h 1044"/>
                <a:gd name="T42" fmla="*/ 1626 w 1673"/>
                <a:gd name="T43" fmla="*/ 237 h 1044"/>
                <a:gd name="T44" fmla="*/ 1614 w 1673"/>
                <a:gd name="T45" fmla="*/ 264 h 1044"/>
                <a:gd name="T46" fmla="*/ 1598 w 1673"/>
                <a:gd name="T47" fmla="*/ 296 h 1044"/>
                <a:gd name="T48" fmla="*/ 1584 w 1673"/>
                <a:gd name="T49" fmla="*/ 322 h 1044"/>
                <a:gd name="T50" fmla="*/ 1548 w 1673"/>
                <a:gd name="T51" fmla="*/ 377 h 1044"/>
                <a:gd name="T52" fmla="*/ 1531 w 1673"/>
                <a:gd name="T53" fmla="*/ 399 h 1044"/>
                <a:gd name="T54" fmla="*/ 1502 w 1673"/>
                <a:gd name="T55" fmla="*/ 434 h 1044"/>
                <a:gd name="T56" fmla="*/ 1485 w 1673"/>
                <a:gd name="T57" fmla="*/ 452 h 1044"/>
                <a:gd name="T58" fmla="*/ 1452 w 1673"/>
                <a:gd name="T59" fmla="*/ 485 h 1044"/>
                <a:gd name="T60" fmla="*/ 1431 w 1673"/>
                <a:gd name="T61" fmla="*/ 504 h 1044"/>
                <a:gd name="T62" fmla="*/ 1394 w 1673"/>
                <a:gd name="T63" fmla="*/ 534 h 1044"/>
                <a:gd name="T64" fmla="*/ 1372 w 1673"/>
                <a:gd name="T65" fmla="*/ 550 h 1044"/>
                <a:gd name="T66" fmla="*/ 1331 w 1673"/>
                <a:gd name="T67" fmla="*/ 578 h 1044"/>
                <a:gd name="T68" fmla="*/ 1306 w 1673"/>
                <a:gd name="T69" fmla="*/ 593 h 1044"/>
                <a:gd name="T70" fmla="*/ 0 w 1673"/>
                <a:gd name="T71" fmla="*/ 3 h 1044"/>
                <a:gd name="T72" fmla="*/ 1284 w 1673"/>
                <a:gd name="T73" fmla="*/ 833 h 1044"/>
                <a:gd name="T74" fmla="*/ 1328 w 1673"/>
                <a:gd name="T75" fmla="*/ 807 h 1044"/>
                <a:gd name="T76" fmla="*/ 1354 w 1673"/>
                <a:gd name="T77" fmla="*/ 791 h 1044"/>
                <a:gd name="T78" fmla="*/ 1393 w 1673"/>
                <a:gd name="T79" fmla="*/ 763 h 1044"/>
                <a:gd name="T80" fmla="*/ 1414 w 1673"/>
                <a:gd name="T81" fmla="*/ 746 h 1044"/>
                <a:gd name="T82" fmla="*/ 1450 w 1673"/>
                <a:gd name="T83" fmla="*/ 715 h 1044"/>
                <a:gd name="T84" fmla="*/ 1470 w 1673"/>
                <a:gd name="T85" fmla="*/ 696 h 1044"/>
                <a:gd name="T86" fmla="*/ 1502 w 1673"/>
                <a:gd name="T87" fmla="*/ 663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73" h="1044">
                  <a:moveTo>
                    <a:pt x="1502" y="663"/>
                  </a:moveTo>
                  <a:cubicBezTo>
                    <a:pt x="1502" y="663"/>
                    <a:pt x="1502" y="662"/>
                    <a:pt x="1502" y="662"/>
                  </a:cubicBezTo>
                  <a:cubicBezTo>
                    <a:pt x="1507" y="657"/>
                    <a:pt x="1512" y="651"/>
                    <a:pt x="1516" y="645"/>
                  </a:cubicBezTo>
                  <a:cubicBezTo>
                    <a:pt x="1517" y="645"/>
                    <a:pt x="1518" y="644"/>
                    <a:pt x="1518" y="643"/>
                  </a:cubicBezTo>
                  <a:cubicBezTo>
                    <a:pt x="1523" y="638"/>
                    <a:pt x="1527" y="633"/>
                    <a:pt x="1531" y="627"/>
                  </a:cubicBezTo>
                  <a:cubicBezTo>
                    <a:pt x="1532" y="626"/>
                    <a:pt x="1533" y="625"/>
                    <a:pt x="1534" y="624"/>
                  </a:cubicBezTo>
                  <a:cubicBezTo>
                    <a:pt x="1538" y="619"/>
                    <a:pt x="1542" y="613"/>
                    <a:pt x="1546" y="608"/>
                  </a:cubicBezTo>
                  <a:cubicBezTo>
                    <a:pt x="1546" y="607"/>
                    <a:pt x="1547" y="606"/>
                    <a:pt x="1548" y="605"/>
                  </a:cubicBezTo>
                  <a:cubicBezTo>
                    <a:pt x="1552" y="600"/>
                    <a:pt x="1556" y="594"/>
                    <a:pt x="1560" y="588"/>
                  </a:cubicBezTo>
                  <a:cubicBezTo>
                    <a:pt x="1560" y="588"/>
                    <a:pt x="1561" y="587"/>
                    <a:pt x="1561" y="586"/>
                  </a:cubicBezTo>
                  <a:cubicBezTo>
                    <a:pt x="1565" y="580"/>
                    <a:pt x="1569" y="575"/>
                    <a:pt x="1572" y="569"/>
                  </a:cubicBezTo>
                  <a:cubicBezTo>
                    <a:pt x="1573" y="568"/>
                    <a:pt x="1573" y="568"/>
                    <a:pt x="1573" y="568"/>
                  </a:cubicBezTo>
                  <a:cubicBezTo>
                    <a:pt x="1577" y="562"/>
                    <a:pt x="1580" y="556"/>
                    <a:pt x="1584" y="550"/>
                  </a:cubicBezTo>
                  <a:cubicBezTo>
                    <a:pt x="1584" y="549"/>
                    <a:pt x="1585" y="548"/>
                    <a:pt x="1585" y="548"/>
                  </a:cubicBezTo>
                  <a:cubicBezTo>
                    <a:pt x="1588" y="543"/>
                    <a:pt x="1590" y="539"/>
                    <a:pt x="1592" y="535"/>
                  </a:cubicBezTo>
                  <a:cubicBezTo>
                    <a:pt x="1593" y="534"/>
                    <a:pt x="1593" y="533"/>
                    <a:pt x="1594" y="532"/>
                  </a:cubicBezTo>
                  <a:cubicBezTo>
                    <a:pt x="1596" y="529"/>
                    <a:pt x="1597" y="526"/>
                    <a:pt x="1599" y="523"/>
                  </a:cubicBezTo>
                  <a:cubicBezTo>
                    <a:pt x="1600" y="520"/>
                    <a:pt x="1602" y="516"/>
                    <a:pt x="1604" y="512"/>
                  </a:cubicBezTo>
                  <a:cubicBezTo>
                    <a:pt x="1606" y="509"/>
                    <a:pt x="1607" y="507"/>
                    <a:pt x="1608" y="504"/>
                  </a:cubicBezTo>
                  <a:cubicBezTo>
                    <a:pt x="1610" y="500"/>
                    <a:pt x="1612" y="496"/>
                    <a:pt x="1614" y="493"/>
                  </a:cubicBezTo>
                  <a:cubicBezTo>
                    <a:pt x="1615" y="490"/>
                    <a:pt x="1616" y="487"/>
                    <a:pt x="1618" y="484"/>
                  </a:cubicBezTo>
                  <a:cubicBezTo>
                    <a:pt x="1619" y="480"/>
                    <a:pt x="1621" y="476"/>
                    <a:pt x="1623" y="473"/>
                  </a:cubicBezTo>
                  <a:cubicBezTo>
                    <a:pt x="1624" y="470"/>
                    <a:pt x="1625" y="467"/>
                    <a:pt x="1626" y="464"/>
                  </a:cubicBezTo>
                  <a:cubicBezTo>
                    <a:pt x="1628" y="460"/>
                    <a:pt x="1629" y="456"/>
                    <a:pt x="1631" y="452"/>
                  </a:cubicBezTo>
                  <a:cubicBezTo>
                    <a:pt x="1632" y="449"/>
                    <a:pt x="1633" y="447"/>
                    <a:pt x="1634" y="444"/>
                  </a:cubicBezTo>
                  <a:cubicBezTo>
                    <a:pt x="1636" y="439"/>
                    <a:pt x="1638" y="434"/>
                    <a:pt x="1639" y="429"/>
                  </a:cubicBezTo>
                  <a:cubicBezTo>
                    <a:pt x="1640" y="427"/>
                    <a:pt x="1640" y="426"/>
                    <a:pt x="1641" y="424"/>
                  </a:cubicBezTo>
                  <a:cubicBezTo>
                    <a:pt x="1643" y="418"/>
                    <a:pt x="1645" y="411"/>
                    <a:pt x="1647" y="404"/>
                  </a:cubicBezTo>
                  <a:cubicBezTo>
                    <a:pt x="1648" y="402"/>
                    <a:pt x="1648" y="400"/>
                    <a:pt x="1649" y="398"/>
                  </a:cubicBezTo>
                  <a:cubicBezTo>
                    <a:pt x="1650" y="394"/>
                    <a:pt x="1651" y="389"/>
                    <a:pt x="1653" y="384"/>
                  </a:cubicBezTo>
                  <a:cubicBezTo>
                    <a:pt x="1653" y="381"/>
                    <a:pt x="1654" y="378"/>
                    <a:pt x="1655" y="376"/>
                  </a:cubicBezTo>
                  <a:cubicBezTo>
                    <a:pt x="1656" y="372"/>
                    <a:pt x="1657" y="367"/>
                    <a:pt x="1658" y="363"/>
                  </a:cubicBezTo>
                  <a:cubicBezTo>
                    <a:pt x="1658" y="360"/>
                    <a:pt x="1659" y="357"/>
                    <a:pt x="1660" y="355"/>
                  </a:cubicBezTo>
                  <a:cubicBezTo>
                    <a:pt x="1660" y="350"/>
                    <a:pt x="1661" y="346"/>
                    <a:pt x="1662" y="342"/>
                  </a:cubicBezTo>
                  <a:cubicBezTo>
                    <a:pt x="1663" y="339"/>
                    <a:pt x="1663" y="336"/>
                    <a:pt x="1664" y="334"/>
                  </a:cubicBezTo>
                  <a:cubicBezTo>
                    <a:pt x="1664" y="329"/>
                    <a:pt x="1665" y="325"/>
                    <a:pt x="1666" y="321"/>
                  </a:cubicBezTo>
                  <a:cubicBezTo>
                    <a:pt x="1666" y="318"/>
                    <a:pt x="1666" y="315"/>
                    <a:pt x="1667" y="312"/>
                  </a:cubicBezTo>
                  <a:cubicBezTo>
                    <a:pt x="1667" y="308"/>
                    <a:pt x="1668" y="304"/>
                    <a:pt x="1668" y="300"/>
                  </a:cubicBezTo>
                  <a:cubicBezTo>
                    <a:pt x="1669" y="297"/>
                    <a:pt x="1669" y="294"/>
                    <a:pt x="1669" y="291"/>
                  </a:cubicBezTo>
                  <a:cubicBezTo>
                    <a:pt x="1670" y="287"/>
                    <a:pt x="1670" y="283"/>
                    <a:pt x="1671" y="278"/>
                  </a:cubicBezTo>
                  <a:cubicBezTo>
                    <a:pt x="1671" y="276"/>
                    <a:pt x="1671" y="273"/>
                    <a:pt x="1671" y="270"/>
                  </a:cubicBezTo>
                  <a:cubicBezTo>
                    <a:pt x="1671" y="266"/>
                    <a:pt x="1672" y="261"/>
                    <a:pt x="1672" y="256"/>
                  </a:cubicBezTo>
                  <a:cubicBezTo>
                    <a:pt x="1672" y="254"/>
                    <a:pt x="1672" y="252"/>
                    <a:pt x="1672" y="249"/>
                  </a:cubicBezTo>
                  <a:cubicBezTo>
                    <a:pt x="1672" y="242"/>
                    <a:pt x="1673" y="235"/>
                    <a:pt x="1673" y="228"/>
                  </a:cubicBezTo>
                  <a:cubicBezTo>
                    <a:pt x="1673" y="152"/>
                    <a:pt x="1673" y="76"/>
                    <a:pt x="1672" y="0"/>
                  </a:cubicBezTo>
                  <a:cubicBezTo>
                    <a:pt x="1672" y="7"/>
                    <a:pt x="1672" y="14"/>
                    <a:pt x="1672" y="21"/>
                  </a:cubicBezTo>
                  <a:cubicBezTo>
                    <a:pt x="1672" y="24"/>
                    <a:pt x="1672" y="26"/>
                    <a:pt x="1672" y="28"/>
                  </a:cubicBezTo>
                  <a:cubicBezTo>
                    <a:pt x="1672" y="33"/>
                    <a:pt x="1671" y="38"/>
                    <a:pt x="1671" y="43"/>
                  </a:cubicBezTo>
                  <a:cubicBezTo>
                    <a:pt x="1671" y="45"/>
                    <a:pt x="1671" y="48"/>
                    <a:pt x="1670" y="51"/>
                  </a:cubicBezTo>
                  <a:cubicBezTo>
                    <a:pt x="1670" y="55"/>
                    <a:pt x="1670" y="59"/>
                    <a:pt x="1669" y="64"/>
                  </a:cubicBezTo>
                  <a:cubicBezTo>
                    <a:pt x="1669" y="66"/>
                    <a:pt x="1669" y="69"/>
                    <a:pt x="1668" y="72"/>
                  </a:cubicBezTo>
                  <a:cubicBezTo>
                    <a:pt x="1668" y="76"/>
                    <a:pt x="1667" y="80"/>
                    <a:pt x="1667" y="85"/>
                  </a:cubicBezTo>
                  <a:cubicBezTo>
                    <a:pt x="1666" y="88"/>
                    <a:pt x="1666" y="90"/>
                    <a:pt x="1665" y="93"/>
                  </a:cubicBezTo>
                  <a:cubicBezTo>
                    <a:pt x="1665" y="97"/>
                    <a:pt x="1664" y="102"/>
                    <a:pt x="1663" y="106"/>
                  </a:cubicBezTo>
                  <a:cubicBezTo>
                    <a:pt x="1663" y="109"/>
                    <a:pt x="1662" y="111"/>
                    <a:pt x="1662" y="114"/>
                  </a:cubicBezTo>
                  <a:cubicBezTo>
                    <a:pt x="1661" y="118"/>
                    <a:pt x="1660" y="123"/>
                    <a:pt x="1659" y="127"/>
                  </a:cubicBezTo>
                  <a:cubicBezTo>
                    <a:pt x="1659" y="130"/>
                    <a:pt x="1658" y="132"/>
                    <a:pt x="1658" y="135"/>
                  </a:cubicBezTo>
                  <a:cubicBezTo>
                    <a:pt x="1657" y="139"/>
                    <a:pt x="1656" y="144"/>
                    <a:pt x="1654" y="148"/>
                  </a:cubicBezTo>
                  <a:cubicBezTo>
                    <a:pt x="1654" y="151"/>
                    <a:pt x="1653" y="153"/>
                    <a:pt x="1653" y="156"/>
                  </a:cubicBezTo>
                  <a:cubicBezTo>
                    <a:pt x="1651" y="161"/>
                    <a:pt x="1650" y="166"/>
                    <a:pt x="1648" y="171"/>
                  </a:cubicBezTo>
                  <a:cubicBezTo>
                    <a:pt x="1648" y="173"/>
                    <a:pt x="1648" y="174"/>
                    <a:pt x="1647" y="176"/>
                  </a:cubicBezTo>
                  <a:cubicBezTo>
                    <a:pt x="1645" y="183"/>
                    <a:pt x="1643" y="190"/>
                    <a:pt x="1641" y="197"/>
                  </a:cubicBezTo>
                  <a:cubicBezTo>
                    <a:pt x="1640" y="198"/>
                    <a:pt x="1640" y="199"/>
                    <a:pt x="1639" y="200"/>
                  </a:cubicBezTo>
                  <a:cubicBezTo>
                    <a:pt x="1637" y="206"/>
                    <a:pt x="1636" y="211"/>
                    <a:pt x="1634" y="217"/>
                  </a:cubicBezTo>
                  <a:cubicBezTo>
                    <a:pt x="1633" y="219"/>
                    <a:pt x="1632" y="221"/>
                    <a:pt x="1631" y="224"/>
                  </a:cubicBezTo>
                  <a:cubicBezTo>
                    <a:pt x="1629" y="228"/>
                    <a:pt x="1628" y="232"/>
                    <a:pt x="1626" y="237"/>
                  </a:cubicBezTo>
                  <a:cubicBezTo>
                    <a:pt x="1625" y="239"/>
                    <a:pt x="1624" y="242"/>
                    <a:pt x="1623" y="244"/>
                  </a:cubicBezTo>
                  <a:cubicBezTo>
                    <a:pt x="1621" y="248"/>
                    <a:pt x="1619" y="252"/>
                    <a:pt x="1617" y="257"/>
                  </a:cubicBezTo>
                  <a:cubicBezTo>
                    <a:pt x="1616" y="259"/>
                    <a:pt x="1615" y="262"/>
                    <a:pt x="1614" y="264"/>
                  </a:cubicBezTo>
                  <a:cubicBezTo>
                    <a:pt x="1612" y="268"/>
                    <a:pt x="1610" y="272"/>
                    <a:pt x="1608" y="276"/>
                  </a:cubicBezTo>
                  <a:cubicBezTo>
                    <a:pt x="1607" y="279"/>
                    <a:pt x="1606" y="282"/>
                    <a:pt x="1604" y="284"/>
                  </a:cubicBezTo>
                  <a:cubicBezTo>
                    <a:pt x="1602" y="288"/>
                    <a:pt x="1600" y="292"/>
                    <a:pt x="1598" y="296"/>
                  </a:cubicBezTo>
                  <a:cubicBezTo>
                    <a:pt x="1597" y="298"/>
                    <a:pt x="1595" y="301"/>
                    <a:pt x="1594" y="304"/>
                  </a:cubicBezTo>
                  <a:cubicBezTo>
                    <a:pt x="1591" y="309"/>
                    <a:pt x="1588" y="315"/>
                    <a:pt x="1585" y="320"/>
                  </a:cubicBezTo>
                  <a:cubicBezTo>
                    <a:pt x="1585" y="321"/>
                    <a:pt x="1584" y="321"/>
                    <a:pt x="1584" y="322"/>
                  </a:cubicBezTo>
                  <a:cubicBezTo>
                    <a:pt x="1577" y="334"/>
                    <a:pt x="1569" y="347"/>
                    <a:pt x="1561" y="359"/>
                  </a:cubicBezTo>
                  <a:cubicBezTo>
                    <a:pt x="1560" y="359"/>
                    <a:pt x="1560" y="360"/>
                    <a:pt x="1560" y="360"/>
                  </a:cubicBezTo>
                  <a:cubicBezTo>
                    <a:pt x="1556" y="366"/>
                    <a:pt x="1552" y="372"/>
                    <a:pt x="1548" y="377"/>
                  </a:cubicBezTo>
                  <a:cubicBezTo>
                    <a:pt x="1547" y="378"/>
                    <a:pt x="1546" y="379"/>
                    <a:pt x="1546" y="380"/>
                  </a:cubicBezTo>
                  <a:cubicBezTo>
                    <a:pt x="1542" y="386"/>
                    <a:pt x="1537" y="391"/>
                    <a:pt x="1533" y="396"/>
                  </a:cubicBezTo>
                  <a:cubicBezTo>
                    <a:pt x="1533" y="397"/>
                    <a:pt x="1532" y="398"/>
                    <a:pt x="1531" y="399"/>
                  </a:cubicBezTo>
                  <a:cubicBezTo>
                    <a:pt x="1527" y="405"/>
                    <a:pt x="1523" y="410"/>
                    <a:pt x="1518" y="415"/>
                  </a:cubicBezTo>
                  <a:cubicBezTo>
                    <a:pt x="1518" y="416"/>
                    <a:pt x="1517" y="417"/>
                    <a:pt x="1516" y="418"/>
                  </a:cubicBezTo>
                  <a:cubicBezTo>
                    <a:pt x="1512" y="423"/>
                    <a:pt x="1507" y="429"/>
                    <a:pt x="1502" y="434"/>
                  </a:cubicBezTo>
                  <a:cubicBezTo>
                    <a:pt x="1502" y="434"/>
                    <a:pt x="1502" y="435"/>
                    <a:pt x="1501" y="435"/>
                  </a:cubicBezTo>
                  <a:cubicBezTo>
                    <a:pt x="1496" y="440"/>
                    <a:pt x="1491" y="446"/>
                    <a:pt x="1486" y="451"/>
                  </a:cubicBezTo>
                  <a:cubicBezTo>
                    <a:pt x="1486" y="452"/>
                    <a:pt x="1486" y="452"/>
                    <a:pt x="1485" y="452"/>
                  </a:cubicBezTo>
                  <a:cubicBezTo>
                    <a:pt x="1480" y="458"/>
                    <a:pt x="1475" y="463"/>
                    <a:pt x="1470" y="468"/>
                  </a:cubicBezTo>
                  <a:cubicBezTo>
                    <a:pt x="1469" y="469"/>
                    <a:pt x="1468" y="470"/>
                    <a:pt x="1468" y="470"/>
                  </a:cubicBezTo>
                  <a:cubicBezTo>
                    <a:pt x="1463" y="475"/>
                    <a:pt x="1457" y="480"/>
                    <a:pt x="1452" y="485"/>
                  </a:cubicBezTo>
                  <a:cubicBezTo>
                    <a:pt x="1451" y="486"/>
                    <a:pt x="1450" y="487"/>
                    <a:pt x="1450" y="488"/>
                  </a:cubicBezTo>
                  <a:cubicBezTo>
                    <a:pt x="1444" y="492"/>
                    <a:pt x="1439" y="497"/>
                    <a:pt x="1433" y="502"/>
                  </a:cubicBezTo>
                  <a:cubicBezTo>
                    <a:pt x="1433" y="503"/>
                    <a:pt x="1432" y="503"/>
                    <a:pt x="1431" y="504"/>
                  </a:cubicBezTo>
                  <a:cubicBezTo>
                    <a:pt x="1425" y="509"/>
                    <a:pt x="1420" y="514"/>
                    <a:pt x="1414" y="519"/>
                  </a:cubicBezTo>
                  <a:cubicBezTo>
                    <a:pt x="1413" y="519"/>
                    <a:pt x="1413" y="519"/>
                    <a:pt x="1412" y="520"/>
                  </a:cubicBezTo>
                  <a:cubicBezTo>
                    <a:pt x="1406" y="525"/>
                    <a:pt x="1400" y="529"/>
                    <a:pt x="1394" y="534"/>
                  </a:cubicBezTo>
                  <a:cubicBezTo>
                    <a:pt x="1394" y="534"/>
                    <a:pt x="1394" y="534"/>
                    <a:pt x="1393" y="535"/>
                  </a:cubicBezTo>
                  <a:cubicBezTo>
                    <a:pt x="1387" y="539"/>
                    <a:pt x="1381" y="544"/>
                    <a:pt x="1375" y="548"/>
                  </a:cubicBezTo>
                  <a:cubicBezTo>
                    <a:pt x="1374" y="549"/>
                    <a:pt x="1373" y="550"/>
                    <a:pt x="1372" y="550"/>
                  </a:cubicBezTo>
                  <a:cubicBezTo>
                    <a:pt x="1366" y="555"/>
                    <a:pt x="1360" y="559"/>
                    <a:pt x="1353" y="563"/>
                  </a:cubicBezTo>
                  <a:cubicBezTo>
                    <a:pt x="1352" y="564"/>
                    <a:pt x="1351" y="565"/>
                    <a:pt x="1350" y="565"/>
                  </a:cubicBezTo>
                  <a:cubicBezTo>
                    <a:pt x="1344" y="569"/>
                    <a:pt x="1338" y="573"/>
                    <a:pt x="1331" y="578"/>
                  </a:cubicBezTo>
                  <a:cubicBezTo>
                    <a:pt x="1330" y="578"/>
                    <a:pt x="1329" y="579"/>
                    <a:pt x="1328" y="580"/>
                  </a:cubicBezTo>
                  <a:cubicBezTo>
                    <a:pt x="1322" y="584"/>
                    <a:pt x="1315" y="588"/>
                    <a:pt x="1308" y="592"/>
                  </a:cubicBezTo>
                  <a:cubicBezTo>
                    <a:pt x="1307" y="592"/>
                    <a:pt x="1307" y="592"/>
                    <a:pt x="1306" y="593"/>
                  </a:cubicBezTo>
                  <a:cubicBezTo>
                    <a:pt x="1299" y="597"/>
                    <a:pt x="1291" y="601"/>
                    <a:pt x="1284" y="605"/>
                  </a:cubicBezTo>
                  <a:cubicBezTo>
                    <a:pt x="894" y="817"/>
                    <a:pt x="378" y="718"/>
                    <a:pt x="130" y="385"/>
                  </a:cubicBezTo>
                  <a:cubicBezTo>
                    <a:pt x="42" y="266"/>
                    <a:pt x="0" y="134"/>
                    <a:pt x="0" y="3"/>
                  </a:cubicBezTo>
                  <a:cubicBezTo>
                    <a:pt x="0" y="79"/>
                    <a:pt x="0" y="155"/>
                    <a:pt x="0" y="231"/>
                  </a:cubicBezTo>
                  <a:cubicBezTo>
                    <a:pt x="0" y="362"/>
                    <a:pt x="42" y="494"/>
                    <a:pt x="130" y="613"/>
                  </a:cubicBezTo>
                  <a:cubicBezTo>
                    <a:pt x="378" y="946"/>
                    <a:pt x="894" y="1044"/>
                    <a:pt x="1284" y="833"/>
                  </a:cubicBezTo>
                  <a:cubicBezTo>
                    <a:pt x="1292" y="829"/>
                    <a:pt x="1299" y="825"/>
                    <a:pt x="1306" y="821"/>
                  </a:cubicBezTo>
                  <a:cubicBezTo>
                    <a:pt x="1307" y="820"/>
                    <a:pt x="1308" y="820"/>
                    <a:pt x="1308" y="819"/>
                  </a:cubicBezTo>
                  <a:cubicBezTo>
                    <a:pt x="1315" y="815"/>
                    <a:pt x="1322" y="811"/>
                    <a:pt x="1328" y="807"/>
                  </a:cubicBezTo>
                  <a:cubicBezTo>
                    <a:pt x="1329" y="807"/>
                    <a:pt x="1330" y="806"/>
                    <a:pt x="1331" y="805"/>
                  </a:cubicBezTo>
                  <a:cubicBezTo>
                    <a:pt x="1338" y="801"/>
                    <a:pt x="1344" y="797"/>
                    <a:pt x="1350" y="793"/>
                  </a:cubicBezTo>
                  <a:cubicBezTo>
                    <a:pt x="1352" y="792"/>
                    <a:pt x="1353" y="792"/>
                    <a:pt x="1354" y="791"/>
                  </a:cubicBezTo>
                  <a:cubicBezTo>
                    <a:pt x="1360" y="787"/>
                    <a:pt x="1366" y="782"/>
                    <a:pt x="1372" y="778"/>
                  </a:cubicBezTo>
                  <a:cubicBezTo>
                    <a:pt x="1373" y="778"/>
                    <a:pt x="1374" y="777"/>
                    <a:pt x="1375" y="776"/>
                  </a:cubicBezTo>
                  <a:cubicBezTo>
                    <a:pt x="1381" y="772"/>
                    <a:pt x="1387" y="767"/>
                    <a:pt x="1393" y="763"/>
                  </a:cubicBezTo>
                  <a:cubicBezTo>
                    <a:pt x="1394" y="762"/>
                    <a:pt x="1394" y="762"/>
                    <a:pt x="1394" y="762"/>
                  </a:cubicBezTo>
                  <a:cubicBezTo>
                    <a:pt x="1400" y="757"/>
                    <a:pt x="1406" y="752"/>
                    <a:pt x="1412" y="748"/>
                  </a:cubicBezTo>
                  <a:cubicBezTo>
                    <a:pt x="1413" y="747"/>
                    <a:pt x="1413" y="747"/>
                    <a:pt x="1414" y="746"/>
                  </a:cubicBezTo>
                  <a:cubicBezTo>
                    <a:pt x="1420" y="742"/>
                    <a:pt x="1425" y="737"/>
                    <a:pt x="1431" y="732"/>
                  </a:cubicBezTo>
                  <a:cubicBezTo>
                    <a:pt x="1432" y="731"/>
                    <a:pt x="1433" y="731"/>
                    <a:pt x="1434" y="730"/>
                  </a:cubicBezTo>
                  <a:cubicBezTo>
                    <a:pt x="1439" y="725"/>
                    <a:pt x="1444" y="720"/>
                    <a:pt x="1450" y="715"/>
                  </a:cubicBezTo>
                  <a:cubicBezTo>
                    <a:pt x="1451" y="715"/>
                    <a:pt x="1451" y="714"/>
                    <a:pt x="1452" y="713"/>
                  </a:cubicBezTo>
                  <a:cubicBezTo>
                    <a:pt x="1458" y="708"/>
                    <a:pt x="1463" y="703"/>
                    <a:pt x="1468" y="698"/>
                  </a:cubicBezTo>
                  <a:cubicBezTo>
                    <a:pt x="1469" y="697"/>
                    <a:pt x="1469" y="697"/>
                    <a:pt x="1470" y="696"/>
                  </a:cubicBezTo>
                  <a:cubicBezTo>
                    <a:pt x="1475" y="691"/>
                    <a:pt x="1480" y="686"/>
                    <a:pt x="1485" y="680"/>
                  </a:cubicBezTo>
                  <a:cubicBezTo>
                    <a:pt x="1486" y="680"/>
                    <a:pt x="1486" y="679"/>
                    <a:pt x="1487" y="679"/>
                  </a:cubicBezTo>
                  <a:cubicBezTo>
                    <a:pt x="1492" y="674"/>
                    <a:pt x="1497" y="668"/>
                    <a:pt x="1502" y="663"/>
                  </a:cubicBezTo>
                  <a:close/>
                </a:path>
              </a:pathLst>
            </a:custGeom>
            <a:gradFill>
              <a:gsLst>
                <a:gs pos="100000">
                  <a:srgbClr val="00AFF0"/>
                </a:gs>
                <a:gs pos="0">
                  <a:srgbClr val="0073C4"/>
                </a:gs>
              </a:gsLst>
              <a:lin ang="21594000" scaled="0"/>
            </a:gradFill>
            <a:ln w="381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Freeform 8"/>
            <p:cNvSpPr/>
            <p:nvPr/>
          </p:nvSpPr>
          <p:spPr bwMode="auto">
            <a:xfrm>
              <a:off x="1979712" y="3437403"/>
              <a:ext cx="2092758" cy="1266706"/>
            </a:xfrm>
            <a:custGeom>
              <a:avLst/>
              <a:gdLst>
                <a:gd name="T0" fmla="*/ 247 w 1906"/>
                <a:gd name="T1" fmla="*/ 1198 h 1630"/>
                <a:gd name="T2" fmla="*/ 505 w 1906"/>
                <a:gd name="T3" fmla="*/ 212 h 1630"/>
                <a:gd name="T4" fmla="*/ 1659 w 1906"/>
                <a:gd name="T5" fmla="*/ 432 h 1630"/>
                <a:gd name="T6" fmla="*/ 1401 w 1906"/>
                <a:gd name="T7" fmla="*/ 1419 h 1630"/>
                <a:gd name="T8" fmla="*/ 247 w 1906"/>
                <a:gd name="T9" fmla="*/ 1198 h 1630"/>
              </a:gdLst>
              <a:ahLst/>
              <a:cxnLst>
                <a:cxn ang="0">
                  <a:pos x="T0" y="T1"/>
                </a:cxn>
                <a:cxn ang="0">
                  <a:pos x="T2" y="T3"/>
                </a:cxn>
                <a:cxn ang="0">
                  <a:pos x="T4" y="T5"/>
                </a:cxn>
                <a:cxn ang="0">
                  <a:pos x="T6" y="T7"/>
                </a:cxn>
                <a:cxn ang="0">
                  <a:pos x="T8" y="T9"/>
                </a:cxn>
              </a:cxnLst>
              <a:rect l="0" t="0" r="r" b="b"/>
              <a:pathLst>
                <a:path w="1906" h="1630">
                  <a:moveTo>
                    <a:pt x="247" y="1198"/>
                  </a:moveTo>
                  <a:cubicBezTo>
                    <a:pt x="0" y="865"/>
                    <a:pt x="115" y="423"/>
                    <a:pt x="505" y="212"/>
                  </a:cubicBezTo>
                  <a:cubicBezTo>
                    <a:pt x="895" y="0"/>
                    <a:pt x="1412" y="99"/>
                    <a:pt x="1659" y="432"/>
                  </a:cubicBezTo>
                  <a:cubicBezTo>
                    <a:pt x="1906" y="765"/>
                    <a:pt x="1791" y="1207"/>
                    <a:pt x="1401" y="1419"/>
                  </a:cubicBezTo>
                  <a:cubicBezTo>
                    <a:pt x="1011" y="1630"/>
                    <a:pt x="494" y="1532"/>
                    <a:pt x="247" y="1198"/>
                  </a:cubicBezTo>
                  <a:close/>
                </a:path>
              </a:pathLst>
            </a:custGeom>
            <a:gradFill>
              <a:gsLst>
                <a:gs pos="0">
                  <a:srgbClr val="00AFF0"/>
                </a:gs>
                <a:gs pos="75000">
                  <a:srgbClr val="0073C4"/>
                </a:gs>
              </a:gsLst>
              <a:lin ang="21594000" scaled="0"/>
            </a:gradFill>
            <a:ln w="381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1" name="矩形 20"/>
            <p:cNvSpPr/>
            <p:nvPr/>
          </p:nvSpPr>
          <p:spPr>
            <a:xfrm>
              <a:off x="2251449" y="3463099"/>
              <a:ext cx="1580940" cy="1292662"/>
            </a:xfrm>
            <a:prstGeom prst="rect">
              <a:avLst/>
            </a:prstGeom>
          </p:spPr>
          <p:txBody>
            <a:bodyPr wrap="square">
              <a:spAutoFit/>
            </a:bodyPr>
            <a:lstStyle/>
            <a:p>
              <a:pPr lvl="0" algn="ctr">
                <a:lnSpc>
                  <a:spcPct val="130000"/>
                </a:lnSpc>
                <a:defRPr/>
              </a:pPr>
              <a:r>
                <a:rPr lang="ru-RU" altLang="zh-CN" sz="1200" kern="0" dirty="0">
                  <a:solidFill>
                    <a:sysClr val="window" lastClr="FFFFFF"/>
                  </a:solidFill>
                  <a:latin typeface="华文中宋" panose="02010600040101010101" pitchFamily="2" charset="-122"/>
                  <a:ea typeface="华文中宋" panose="02010600040101010101" pitchFamily="2" charset="-122"/>
                </a:rPr>
                <a:t>Сделать все возможное для проведения 83-го Генерального заседания МЭК</a:t>
              </a:r>
              <a:endParaRPr lang="zh-CN" altLang="en-US" sz="1200" kern="0" dirty="0">
                <a:solidFill>
                  <a:sysClr val="window" lastClr="FFFFFF"/>
                </a:solidFill>
                <a:latin typeface="华文中宋" panose="02010600040101010101" pitchFamily="2" charset="-122"/>
                <a:ea typeface="华文中宋" panose="02010600040101010101" pitchFamily="2" charset="-122"/>
              </a:endParaRPr>
            </a:p>
          </p:txBody>
        </p:sp>
        <p:sp>
          <p:nvSpPr>
            <p:cNvPr id="22" name="矩形 21"/>
            <p:cNvSpPr/>
            <p:nvPr/>
          </p:nvSpPr>
          <p:spPr>
            <a:xfrm>
              <a:off x="3993916" y="3940153"/>
              <a:ext cx="4572000" cy="338554"/>
            </a:xfrm>
            <a:prstGeom prst="rect">
              <a:avLst/>
            </a:prstGeom>
          </p:spPr>
          <p:txBody>
            <a:bodyPr>
              <a:spAutoFit/>
            </a:bodyPr>
            <a:lstStyle/>
            <a:p>
              <a:endParaRPr lang="en-US" sz="1600" i="1" dirty="0">
                <a:solidFill>
                  <a:srgbClr val="FF0000"/>
                </a:solidFill>
              </a:endParaRPr>
            </a:p>
          </p:txBody>
        </p:sp>
      </p:grpSp>
    </p:spTree>
    <p:extLst>
      <p:ext uri="{BB962C8B-B14F-4D97-AF65-F5344CB8AC3E}">
        <p14:creationId xmlns:p14="http://schemas.microsoft.com/office/powerpoint/2010/main" val="24005018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00166" y="-9729"/>
            <a:ext cx="7643834" cy="492517"/>
          </a:xfrm>
        </p:spPr>
        <p:txBody>
          <a:bodyPr/>
          <a:lstStyle/>
          <a:p>
            <a:pPr algn="ctr" defTabSz="685800" fontAlgn="base">
              <a:spcAft>
                <a:spcPct val="0"/>
              </a:spcAft>
            </a:pPr>
            <a:r>
              <a:rPr lang="en-US" altLang="zh-CN" sz="1600" dirty="0">
                <a:sym typeface="微软雅黑" panose="020B0503020204020204" pitchFamily="34" charset="-122"/>
              </a:rPr>
              <a:t/>
            </a:r>
            <a:br>
              <a:rPr lang="en-US" altLang="zh-CN" sz="1600" dirty="0">
                <a:sym typeface="微软雅黑" panose="020B0503020204020204" pitchFamily="34" charset="-122"/>
              </a:rPr>
            </a:br>
            <a:r>
              <a:rPr lang="ru-RU" altLang="zh-CN" sz="1150" dirty="0">
                <a:sym typeface="微软雅黑" panose="020B0503020204020204" pitchFamily="34" charset="-122"/>
              </a:rPr>
              <a:t>Модернизация базового уровня возможностей стандартизации и создание более безопасной и сильной системы стандартов </a:t>
            </a:r>
            <a:r>
              <a:rPr lang="en-US" altLang="zh-CN" sz="1600" dirty="0">
                <a:sym typeface="微软雅黑" panose="020B0503020204020204" pitchFamily="34" charset="-122"/>
              </a:rPr>
              <a:t/>
            </a:r>
            <a:br>
              <a:rPr lang="en-US" altLang="zh-CN" sz="1600" dirty="0">
                <a:sym typeface="微软雅黑" panose="020B0503020204020204" pitchFamily="34" charset="-122"/>
              </a:rPr>
            </a:br>
            <a:r>
              <a:rPr lang="en-US" altLang="zh-CN" sz="1200" dirty="0">
                <a:sym typeface="微软雅黑" panose="020B0503020204020204" pitchFamily="34" charset="-122"/>
              </a:rPr>
              <a:t>Improve the basic </a:t>
            </a:r>
            <a:r>
              <a:rPr lang="en-US" altLang="zh-CN" sz="1200" spc="-50" dirty="0">
                <a:sym typeface="微软雅黑" panose="020B0503020204020204" pitchFamily="34" charset="-122"/>
              </a:rPr>
              <a:t>capability building</a:t>
            </a:r>
            <a:r>
              <a:rPr lang="en-US" altLang="zh-CN" sz="1200" dirty="0">
                <a:sym typeface="微软雅黑" panose="020B0503020204020204" pitchFamily="34" charset="-122"/>
              </a:rPr>
              <a:t> of standardization and build a stronger Standard System</a:t>
            </a:r>
            <a:br>
              <a:rPr lang="en-US" altLang="zh-CN" sz="1200" dirty="0">
                <a:sym typeface="微软雅黑" panose="020B0503020204020204" pitchFamily="34" charset="-122"/>
              </a:rPr>
            </a:br>
            <a:endParaRPr lang="zh-CN" altLang="en-US" sz="1200" dirty="0">
              <a:sym typeface="微软雅黑" panose="020B0503020204020204" pitchFamily="34" charset="-122"/>
            </a:endParaRPr>
          </a:p>
        </p:txBody>
      </p:sp>
      <p:sp>
        <p:nvSpPr>
          <p:cNvPr id="17" name="TextBox 16"/>
          <p:cNvSpPr txBox="1"/>
          <p:nvPr/>
        </p:nvSpPr>
        <p:spPr>
          <a:xfrm>
            <a:off x="395536" y="0"/>
            <a:ext cx="367408" cy="523220"/>
          </a:xfrm>
          <a:prstGeom prst="rect">
            <a:avLst/>
          </a:prstGeom>
          <a:noFill/>
        </p:spPr>
        <p:txBody>
          <a:bodyPr wrap="none" rtlCol="0">
            <a:spAutoFit/>
          </a:bodyPr>
          <a:lstStyle/>
          <a:p>
            <a:r>
              <a:rPr lang="en-US" altLang="zh-CN" sz="2800" dirty="0">
                <a:solidFill>
                  <a:schemeClr val="bg1"/>
                </a:solidFill>
              </a:rPr>
              <a:t>5</a:t>
            </a:r>
            <a:endParaRPr lang="zh-CN" altLang="en-US" sz="2800" dirty="0">
              <a:solidFill>
                <a:schemeClr val="bg1"/>
              </a:solidFill>
            </a:endParaRPr>
          </a:p>
        </p:txBody>
      </p:sp>
      <p:grpSp>
        <p:nvGrpSpPr>
          <p:cNvPr id="50" name="组合 49"/>
          <p:cNvGrpSpPr/>
          <p:nvPr/>
        </p:nvGrpSpPr>
        <p:grpSpPr>
          <a:xfrm>
            <a:off x="785786" y="642924"/>
            <a:ext cx="7571033" cy="4357718"/>
            <a:chOff x="785786" y="857238"/>
            <a:chExt cx="7571033" cy="3802744"/>
          </a:xfrm>
        </p:grpSpPr>
        <p:grpSp>
          <p:nvGrpSpPr>
            <p:cNvPr id="10" name="组合 8"/>
            <p:cNvGrpSpPr/>
            <p:nvPr/>
          </p:nvGrpSpPr>
          <p:grpSpPr>
            <a:xfrm>
              <a:off x="807120" y="3920308"/>
              <a:ext cx="7544006" cy="535456"/>
              <a:chOff x="988434" y="5399368"/>
              <a:chExt cx="7544006" cy="535456"/>
            </a:xfrm>
          </p:grpSpPr>
          <p:sp>
            <p:nvSpPr>
              <p:cNvPr id="47" name="圆角矩形 67"/>
              <p:cNvSpPr/>
              <p:nvPr/>
            </p:nvSpPr>
            <p:spPr bwMode="auto">
              <a:xfrm>
                <a:off x="988434" y="5399368"/>
                <a:ext cx="2143406" cy="535456"/>
              </a:xfrm>
              <a:custGeom>
                <a:avLst/>
                <a:gdLst/>
                <a:ahLst/>
                <a:cxnLst/>
                <a:rect l="l" t="t" r="r" b="b"/>
                <a:pathLst>
                  <a:path w="1728192" h="863457">
                    <a:moveTo>
                      <a:pt x="0" y="0"/>
                    </a:moveTo>
                    <a:cubicBezTo>
                      <a:pt x="274596" y="213814"/>
                      <a:pt x="605361" y="331211"/>
                      <a:pt x="901348" y="167629"/>
                    </a:cubicBezTo>
                    <a:cubicBezTo>
                      <a:pt x="1185282" y="10709"/>
                      <a:pt x="1501334" y="50341"/>
                      <a:pt x="1728192" y="97662"/>
                    </a:cubicBezTo>
                    <a:lnTo>
                      <a:pt x="1728192" y="794502"/>
                    </a:lnTo>
                    <a:cubicBezTo>
                      <a:pt x="1728192" y="832585"/>
                      <a:pt x="1697320" y="863457"/>
                      <a:pt x="1659237" y="863457"/>
                    </a:cubicBezTo>
                    <a:lnTo>
                      <a:pt x="68955" y="863457"/>
                    </a:lnTo>
                    <a:cubicBezTo>
                      <a:pt x="30872" y="863457"/>
                      <a:pt x="0" y="832585"/>
                      <a:pt x="0" y="794502"/>
                    </a:cubicBezTo>
                    <a:close/>
                  </a:path>
                </a:pathLst>
              </a:custGeom>
              <a:gradFill>
                <a:gsLst>
                  <a:gs pos="95000">
                    <a:sysClr val="window" lastClr="FFFFFF">
                      <a:alpha val="20000"/>
                    </a:sysClr>
                  </a:gs>
                  <a:gs pos="0">
                    <a:sysClr val="window" lastClr="FFFFFF">
                      <a:alpha val="20000"/>
                    </a:sysClr>
                  </a:gs>
                </a:gsLst>
                <a:lin ang="4800000" scaled="0"/>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8" name="圆角矩形 67"/>
              <p:cNvSpPr/>
              <p:nvPr/>
            </p:nvSpPr>
            <p:spPr bwMode="auto">
              <a:xfrm>
                <a:off x="3652730" y="5399368"/>
                <a:ext cx="2143406" cy="535456"/>
              </a:xfrm>
              <a:custGeom>
                <a:avLst/>
                <a:gdLst/>
                <a:ahLst/>
                <a:cxnLst/>
                <a:rect l="l" t="t" r="r" b="b"/>
                <a:pathLst>
                  <a:path w="1728192" h="863457">
                    <a:moveTo>
                      <a:pt x="0" y="0"/>
                    </a:moveTo>
                    <a:cubicBezTo>
                      <a:pt x="274596" y="213814"/>
                      <a:pt x="605361" y="331211"/>
                      <a:pt x="901348" y="167629"/>
                    </a:cubicBezTo>
                    <a:cubicBezTo>
                      <a:pt x="1185282" y="10709"/>
                      <a:pt x="1501334" y="50341"/>
                      <a:pt x="1728192" y="97662"/>
                    </a:cubicBezTo>
                    <a:lnTo>
                      <a:pt x="1728192" y="794502"/>
                    </a:lnTo>
                    <a:cubicBezTo>
                      <a:pt x="1728192" y="832585"/>
                      <a:pt x="1697320" y="863457"/>
                      <a:pt x="1659237" y="863457"/>
                    </a:cubicBezTo>
                    <a:lnTo>
                      <a:pt x="68955" y="863457"/>
                    </a:lnTo>
                    <a:cubicBezTo>
                      <a:pt x="30872" y="863457"/>
                      <a:pt x="0" y="832585"/>
                      <a:pt x="0" y="794502"/>
                    </a:cubicBezTo>
                    <a:close/>
                  </a:path>
                </a:pathLst>
              </a:custGeom>
              <a:gradFill>
                <a:gsLst>
                  <a:gs pos="95000">
                    <a:sysClr val="window" lastClr="FFFFFF">
                      <a:alpha val="20000"/>
                    </a:sysClr>
                  </a:gs>
                  <a:gs pos="0">
                    <a:sysClr val="window" lastClr="FFFFFF">
                      <a:alpha val="20000"/>
                    </a:sysClr>
                  </a:gs>
                </a:gsLst>
                <a:lin ang="4800000" scaled="0"/>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9" name="圆角矩形 67"/>
              <p:cNvSpPr/>
              <p:nvPr/>
            </p:nvSpPr>
            <p:spPr bwMode="auto">
              <a:xfrm>
                <a:off x="6389034" y="5399368"/>
                <a:ext cx="2143406" cy="535456"/>
              </a:xfrm>
              <a:custGeom>
                <a:avLst/>
                <a:gdLst/>
                <a:ahLst/>
                <a:cxnLst/>
                <a:rect l="l" t="t" r="r" b="b"/>
                <a:pathLst>
                  <a:path w="1728192" h="863457">
                    <a:moveTo>
                      <a:pt x="0" y="0"/>
                    </a:moveTo>
                    <a:cubicBezTo>
                      <a:pt x="274596" y="213814"/>
                      <a:pt x="605361" y="331211"/>
                      <a:pt x="901348" y="167629"/>
                    </a:cubicBezTo>
                    <a:cubicBezTo>
                      <a:pt x="1185282" y="10709"/>
                      <a:pt x="1501334" y="50341"/>
                      <a:pt x="1728192" y="97662"/>
                    </a:cubicBezTo>
                    <a:lnTo>
                      <a:pt x="1728192" y="794502"/>
                    </a:lnTo>
                    <a:cubicBezTo>
                      <a:pt x="1728192" y="832585"/>
                      <a:pt x="1697320" y="863457"/>
                      <a:pt x="1659237" y="863457"/>
                    </a:cubicBezTo>
                    <a:lnTo>
                      <a:pt x="68955" y="863457"/>
                    </a:lnTo>
                    <a:cubicBezTo>
                      <a:pt x="30872" y="863457"/>
                      <a:pt x="0" y="832585"/>
                      <a:pt x="0" y="794502"/>
                    </a:cubicBezTo>
                    <a:close/>
                  </a:path>
                </a:pathLst>
              </a:custGeom>
              <a:gradFill>
                <a:gsLst>
                  <a:gs pos="95000">
                    <a:sysClr val="window" lastClr="FFFFFF">
                      <a:alpha val="20000"/>
                    </a:sysClr>
                  </a:gs>
                  <a:gs pos="0">
                    <a:sysClr val="window" lastClr="FFFFFF">
                      <a:alpha val="20000"/>
                    </a:sysClr>
                  </a:gs>
                </a:gsLst>
                <a:lin ang="4800000" scaled="0"/>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11" name="组合 9"/>
            <p:cNvGrpSpPr/>
            <p:nvPr/>
          </p:nvGrpSpPr>
          <p:grpSpPr>
            <a:xfrm>
              <a:off x="6046870" y="857656"/>
              <a:ext cx="2309949" cy="3756579"/>
              <a:chOff x="6228184" y="2408724"/>
              <a:chExt cx="2309949" cy="3756579"/>
            </a:xfrm>
          </p:grpSpPr>
          <p:sp>
            <p:nvSpPr>
              <p:cNvPr id="36" name="圆角矩形 35"/>
              <p:cNvSpPr/>
              <p:nvPr/>
            </p:nvSpPr>
            <p:spPr bwMode="auto">
              <a:xfrm>
                <a:off x="6228184" y="2966128"/>
                <a:ext cx="2300817" cy="3199175"/>
              </a:xfrm>
              <a:prstGeom prst="roundRect">
                <a:avLst>
                  <a:gd name="adj" fmla="val 3990"/>
                </a:avLst>
              </a:prstGeom>
              <a:solidFill>
                <a:schemeClr val="accent5">
                  <a:lumMod val="20000"/>
                  <a:lumOff val="80000"/>
                  <a:alpha val="84000"/>
                </a:schemeClr>
              </a:solidFill>
              <a:ln w="57150">
                <a:solidFill>
                  <a:schemeClr val="bg2">
                    <a:lumMod val="75000"/>
                  </a:schemeClr>
                </a:solidFill>
              </a:ln>
              <a:effectLst>
                <a:outerShdw blurRad="76200" dir="13500000" sy="23000" kx="1200000" algn="br" rotWithShape="0">
                  <a:prstClr val="black">
                    <a:alpha val="20000"/>
                  </a:prstClr>
                </a:outerShdw>
              </a:effectLst>
              <a:scene3d>
                <a:camera prst="perspectiveRight"/>
                <a:lightRig rig="glow" dir="t">
                  <a:rot lat="0" lon="0" rev="14100000"/>
                </a:lightRig>
              </a:scene3d>
              <a:sp3d prstMaterial="softEdge">
                <a:bevelT w="127000" prst="artDeco"/>
              </a:sp3d>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7" name="矩形 36"/>
              <p:cNvSpPr/>
              <p:nvPr/>
            </p:nvSpPr>
            <p:spPr>
              <a:xfrm>
                <a:off x="6252117" y="3485711"/>
                <a:ext cx="2286016" cy="1675939"/>
              </a:xfrm>
              <a:prstGeom prst="rect">
                <a:avLst/>
              </a:prstGeom>
            </p:spPr>
            <p:txBody>
              <a:bodyPr wrap="square">
                <a:spAutoFit/>
              </a:bodyPr>
              <a:lstStyle/>
              <a:p>
                <a:pPr lvl="0" fontAlgn="base">
                  <a:lnSpc>
                    <a:spcPct val="120000"/>
                  </a:lnSpc>
                  <a:spcBef>
                    <a:spcPct val="0"/>
                  </a:spcBef>
                  <a:spcAft>
                    <a:spcPct val="0"/>
                  </a:spcAft>
                </a:pPr>
                <a:r>
                  <a:rPr lang="ru-RU" altLang="zh-CN" sz="1100" kern="0" dirty="0">
                    <a:solidFill>
                      <a:schemeClr val="bg2">
                        <a:lumMod val="60000"/>
                        <a:lumOff val="40000"/>
                      </a:schemeClr>
                    </a:solidFill>
                    <a:latin typeface="华文中宋" panose="02010600040101010101" pitchFamily="2" charset="-122"/>
                    <a:ea typeface="华文中宋" panose="02010600040101010101" pitchFamily="2" charset="-122"/>
                  </a:rPr>
                  <a:t>Создание системы статистики стандартизации</a:t>
                </a:r>
                <a:r>
                  <a:rPr lang="ru-RU" altLang="zh-CN" sz="1100" kern="0" dirty="0" smtClean="0">
                    <a:solidFill>
                      <a:schemeClr val="bg2">
                        <a:lumMod val="60000"/>
                        <a:lumOff val="40000"/>
                      </a:schemeClr>
                    </a:solidFill>
                    <a:latin typeface="华文中宋" panose="02010600040101010101" pitchFamily="2" charset="-122"/>
                    <a:ea typeface="华文中宋" panose="02010600040101010101" pitchFamily="2" charset="-122"/>
                  </a:rPr>
                  <a:t>.</a:t>
                </a:r>
                <a:r>
                  <a:rPr lang="ru-RU" altLang="zh-CN" sz="1100" kern="0" dirty="0">
                    <a:latin typeface="华文中宋" panose="02010600040101010101" pitchFamily="2" charset="-122"/>
                    <a:ea typeface="华文中宋" panose="02010600040101010101" pitchFamily="2" charset="-122"/>
                  </a:rPr>
                  <a:t> </a:t>
                </a:r>
                <a:r>
                  <a:rPr lang="ru-RU" altLang="zh-CN" sz="1100" b="1" kern="0" dirty="0">
                    <a:latin typeface="华文中宋" panose="02010600040101010101" pitchFamily="2" charset="-122"/>
                    <a:ea typeface="华文中宋" panose="02010600040101010101" pitchFamily="2" charset="-122"/>
                  </a:rPr>
                  <a:t>Научно пересмотреть существующие статистические показатели, чтобы полностью и верно отразить общий уровень стандартизации и ее вклад в экономическое и социальное развитие.</a:t>
                </a:r>
                <a:endParaRPr lang="zh-CN" altLang="en-US" sz="1400" b="1" kern="0" dirty="0">
                  <a:latin typeface="华文中宋" panose="02010600040101010101" pitchFamily="2" charset="-122"/>
                  <a:ea typeface="华文中宋" panose="02010600040101010101" pitchFamily="2" charset="-122"/>
                </a:endParaRPr>
              </a:p>
            </p:txBody>
          </p:sp>
          <p:grpSp>
            <p:nvGrpSpPr>
              <p:cNvPr id="38" name="组合 1"/>
              <p:cNvGrpSpPr/>
              <p:nvPr/>
            </p:nvGrpSpPr>
            <p:grpSpPr>
              <a:xfrm>
                <a:off x="6604304" y="2408724"/>
                <a:ext cx="1301545" cy="1165658"/>
                <a:chOff x="6604304" y="4673723"/>
                <a:chExt cx="1301545" cy="1165658"/>
              </a:xfrm>
            </p:grpSpPr>
            <p:sp>
              <p:nvSpPr>
                <p:cNvPr id="39" name="矩形 56"/>
                <p:cNvSpPr/>
                <p:nvPr/>
              </p:nvSpPr>
              <p:spPr bwMode="auto">
                <a:xfrm>
                  <a:off x="6604304" y="4887003"/>
                  <a:ext cx="346807" cy="895748"/>
                </a:xfrm>
                <a:custGeom>
                  <a:avLst/>
                  <a:gdLst>
                    <a:gd name="connsiteX0" fmla="*/ 0 w 288032"/>
                    <a:gd name="connsiteY0" fmla="*/ 0 h 573139"/>
                    <a:gd name="connsiteX1" fmla="*/ 288032 w 288032"/>
                    <a:gd name="connsiteY1" fmla="*/ 0 h 573139"/>
                    <a:gd name="connsiteX2" fmla="*/ 288032 w 288032"/>
                    <a:gd name="connsiteY2" fmla="*/ 573139 h 573139"/>
                    <a:gd name="connsiteX3" fmla="*/ 0 w 288032"/>
                    <a:gd name="connsiteY3" fmla="*/ 573139 h 573139"/>
                    <a:gd name="connsiteX4" fmla="*/ 0 w 288032"/>
                    <a:gd name="connsiteY4" fmla="*/ 0 h 573139"/>
                    <a:gd name="connsiteX0-1" fmla="*/ 0 w 692844"/>
                    <a:gd name="connsiteY0-2" fmla="*/ 471488 h 1044627"/>
                    <a:gd name="connsiteX1-3" fmla="*/ 692844 w 692844"/>
                    <a:gd name="connsiteY1-4" fmla="*/ 0 h 1044627"/>
                    <a:gd name="connsiteX2-5" fmla="*/ 288032 w 692844"/>
                    <a:gd name="connsiteY2-6" fmla="*/ 1044627 h 1044627"/>
                    <a:gd name="connsiteX3-7" fmla="*/ 0 w 692844"/>
                    <a:gd name="connsiteY3-8" fmla="*/ 1044627 h 1044627"/>
                    <a:gd name="connsiteX4-9" fmla="*/ 0 w 692844"/>
                    <a:gd name="connsiteY4-10" fmla="*/ 471488 h 1044627"/>
                    <a:gd name="connsiteX0-11" fmla="*/ 442913 w 692844"/>
                    <a:gd name="connsiteY0-12" fmla="*/ 245269 h 1044627"/>
                    <a:gd name="connsiteX1-13" fmla="*/ 692844 w 692844"/>
                    <a:gd name="connsiteY1-14" fmla="*/ 0 h 1044627"/>
                    <a:gd name="connsiteX2-15" fmla="*/ 288032 w 692844"/>
                    <a:gd name="connsiteY2-16" fmla="*/ 1044627 h 1044627"/>
                    <a:gd name="connsiteX3-17" fmla="*/ 0 w 692844"/>
                    <a:gd name="connsiteY3-18" fmla="*/ 1044627 h 1044627"/>
                    <a:gd name="connsiteX4-19" fmla="*/ 442913 w 692844"/>
                    <a:gd name="connsiteY4-20" fmla="*/ 245269 h 1044627"/>
                    <a:gd name="connsiteX0-21" fmla="*/ 442913 w 1026219"/>
                    <a:gd name="connsiteY0-22" fmla="*/ 245269 h 1297040"/>
                    <a:gd name="connsiteX1-23" fmla="*/ 692844 w 1026219"/>
                    <a:gd name="connsiteY1-24" fmla="*/ 0 h 1297040"/>
                    <a:gd name="connsiteX2-25" fmla="*/ 1026219 w 1026219"/>
                    <a:gd name="connsiteY2-26" fmla="*/ 1297040 h 1297040"/>
                    <a:gd name="connsiteX3-27" fmla="*/ 0 w 1026219"/>
                    <a:gd name="connsiteY3-28" fmla="*/ 1044627 h 1297040"/>
                    <a:gd name="connsiteX4-29" fmla="*/ 442913 w 1026219"/>
                    <a:gd name="connsiteY4-30" fmla="*/ 245269 h 1297040"/>
                    <a:gd name="connsiteX0-31" fmla="*/ 442913 w 1026219"/>
                    <a:gd name="connsiteY0-32" fmla="*/ 245269 h 1297040"/>
                    <a:gd name="connsiteX1-33" fmla="*/ 697607 w 1026219"/>
                    <a:gd name="connsiteY1-34" fmla="*/ 0 h 1297040"/>
                    <a:gd name="connsiteX2-35" fmla="*/ 1026219 w 1026219"/>
                    <a:gd name="connsiteY2-36" fmla="*/ 1297040 h 1297040"/>
                    <a:gd name="connsiteX3-37" fmla="*/ 0 w 1026219"/>
                    <a:gd name="connsiteY3-38" fmla="*/ 1044627 h 1297040"/>
                    <a:gd name="connsiteX4-39" fmla="*/ 442913 w 1026219"/>
                    <a:gd name="connsiteY4-40" fmla="*/ 245269 h 1297040"/>
                    <a:gd name="connsiteX0-41" fmla="*/ 0 w 583306"/>
                    <a:gd name="connsiteY0-42" fmla="*/ 245269 h 1497065"/>
                    <a:gd name="connsiteX1-43" fmla="*/ 254694 w 583306"/>
                    <a:gd name="connsiteY1-44" fmla="*/ 0 h 1497065"/>
                    <a:gd name="connsiteX2-45" fmla="*/ 583306 w 583306"/>
                    <a:gd name="connsiteY2-46" fmla="*/ 1297040 h 1497065"/>
                    <a:gd name="connsiteX3-47" fmla="*/ 316706 w 583306"/>
                    <a:gd name="connsiteY3-48" fmla="*/ 1497065 h 1497065"/>
                    <a:gd name="connsiteX4-49" fmla="*/ 0 w 583306"/>
                    <a:gd name="connsiteY4-50" fmla="*/ 245269 h 1497065"/>
                    <a:gd name="connsiteX0-51" fmla="*/ 0 w 583306"/>
                    <a:gd name="connsiteY0-52" fmla="*/ 245269 h 1506590"/>
                    <a:gd name="connsiteX1-53" fmla="*/ 254694 w 583306"/>
                    <a:gd name="connsiteY1-54" fmla="*/ 0 h 1506590"/>
                    <a:gd name="connsiteX2-55" fmla="*/ 583306 w 583306"/>
                    <a:gd name="connsiteY2-56" fmla="*/ 1297040 h 1506590"/>
                    <a:gd name="connsiteX3-57" fmla="*/ 314325 w 583306"/>
                    <a:gd name="connsiteY3-58" fmla="*/ 1506590 h 1506590"/>
                    <a:gd name="connsiteX4-59" fmla="*/ 0 w 583306"/>
                    <a:gd name="connsiteY4-60" fmla="*/ 245269 h 150659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83306" h="1506590">
                      <a:moveTo>
                        <a:pt x="0" y="245269"/>
                      </a:moveTo>
                      <a:lnTo>
                        <a:pt x="254694" y="0"/>
                      </a:lnTo>
                      <a:lnTo>
                        <a:pt x="583306" y="1297040"/>
                      </a:lnTo>
                      <a:lnTo>
                        <a:pt x="314325" y="1506590"/>
                      </a:lnTo>
                      <a:lnTo>
                        <a:pt x="0" y="245269"/>
                      </a:lnTo>
                      <a:close/>
                    </a:path>
                  </a:pathLst>
                </a:custGeom>
                <a:solidFill>
                  <a:schemeClr val="bg2">
                    <a:lumMod val="75000"/>
                  </a:schemeClr>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40" name="Freeform 5"/>
                <p:cNvSpPr/>
                <p:nvPr/>
              </p:nvSpPr>
              <p:spPr bwMode="auto">
                <a:xfrm>
                  <a:off x="7254679" y="4675700"/>
                  <a:ext cx="207648" cy="291651"/>
                </a:xfrm>
                <a:custGeom>
                  <a:avLst/>
                  <a:gdLst>
                    <a:gd name="T0" fmla="*/ 177 w 220"/>
                    <a:gd name="T1" fmla="*/ 0 h 309"/>
                    <a:gd name="T2" fmla="*/ 220 w 220"/>
                    <a:gd name="T3" fmla="*/ 156 h 309"/>
                    <a:gd name="T4" fmla="*/ 40 w 220"/>
                    <a:gd name="T5" fmla="*/ 309 h 309"/>
                    <a:gd name="T6" fmla="*/ 0 w 220"/>
                    <a:gd name="T7" fmla="*/ 158 h 309"/>
                    <a:gd name="T8" fmla="*/ 177 w 220"/>
                    <a:gd name="T9" fmla="*/ 0 h 309"/>
                  </a:gdLst>
                  <a:ahLst/>
                  <a:cxnLst>
                    <a:cxn ang="0">
                      <a:pos x="T0" y="T1"/>
                    </a:cxn>
                    <a:cxn ang="0">
                      <a:pos x="T2" y="T3"/>
                    </a:cxn>
                    <a:cxn ang="0">
                      <a:pos x="T4" y="T5"/>
                    </a:cxn>
                    <a:cxn ang="0">
                      <a:pos x="T6" y="T7"/>
                    </a:cxn>
                    <a:cxn ang="0">
                      <a:pos x="T8" y="T9"/>
                    </a:cxn>
                  </a:cxnLst>
                  <a:rect l="0" t="0" r="r" b="b"/>
                  <a:pathLst>
                    <a:path w="220" h="309">
                      <a:moveTo>
                        <a:pt x="177" y="0"/>
                      </a:moveTo>
                      <a:lnTo>
                        <a:pt x="220" y="156"/>
                      </a:lnTo>
                      <a:lnTo>
                        <a:pt x="40" y="309"/>
                      </a:lnTo>
                      <a:lnTo>
                        <a:pt x="0" y="158"/>
                      </a:lnTo>
                      <a:lnTo>
                        <a:pt x="177" y="0"/>
                      </a:lnTo>
                      <a:close/>
                    </a:path>
                  </a:pathLst>
                </a:custGeom>
                <a:solidFill>
                  <a:schemeClr val="bg2">
                    <a:lumMod val="75000"/>
                  </a:schemeClr>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1" name="Freeform 6"/>
                <p:cNvSpPr/>
                <p:nvPr/>
              </p:nvSpPr>
              <p:spPr bwMode="auto">
                <a:xfrm>
                  <a:off x="7486778" y="5554068"/>
                  <a:ext cx="223693" cy="285313"/>
                </a:xfrm>
                <a:custGeom>
                  <a:avLst/>
                  <a:gdLst>
                    <a:gd name="T0" fmla="*/ 0 w 237"/>
                    <a:gd name="T1" fmla="*/ 132 h 288"/>
                    <a:gd name="T2" fmla="*/ 45 w 237"/>
                    <a:gd name="T3" fmla="*/ 288 h 288"/>
                    <a:gd name="T4" fmla="*/ 237 w 237"/>
                    <a:gd name="T5" fmla="*/ 161 h 288"/>
                    <a:gd name="T6" fmla="*/ 192 w 237"/>
                    <a:gd name="T7" fmla="*/ 0 h 288"/>
                    <a:gd name="T8" fmla="*/ 0 w 237"/>
                    <a:gd name="T9" fmla="*/ 132 h 288"/>
                    <a:gd name="connsiteX0" fmla="*/ 0 w 10000"/>
                    <a:gd name="connsiteY0" fmla="*/ 5079 h 10496"/>
                    <a:gd name="connsiteX1" fmla="*/ 1899 w 10000"/>
                    <a:gd name="connsiteY1" fmla="*/ 10496 h 10496"/>
                    <a:gd name="connsiteX2" fmla="*/ 10000 w 10000"/>
                    <a:gd name="connsiteY2" fmla="*/ 6086 h 10496"/>
                    <a:gd name="connsiteX3" fmla="*/ 8790 w 10000"/>
                    <a:gd name="connsiteY3" fmla="*/ 0 h 10496"/>
                    <a:gd name="connsiteX4" fmla="*/ 0 w 10000"/>
                    <a:gd name="connsiteY4" fmla="*/ 5079 h 10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496">
                      <a:moveTo>
                        <a:pt x="0" y="5079"/>
                      </a:moveTo>
                      <a:lnTo>
                        <a:pt x="1899" y="10496"/>
                      </a:lnTo>
                      <a:lnTo>
                        <a:pt x="10000" y="6086"/>
                      </a:lnTo>
                      <a:lnTo>
                        <a:pt x="8790" y="0"/>
                      </a:lnTo>
                      <a:lnTo>
                        <a:pt x="0" y="5079"/>
                      </a:lnTo>
                      <a:close/>
                    </a:path>
                  </a:pathLst>
                </a:custGeom>
                <a:solidFill>
                  <a:schemeClr val="bg2">
                    <a:lumMod val="75000"/>
                  </a:schemeClr>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Freeform 7"/>
                <p:cNvSpPr/>
                <p:nvPr/>
              </p:nvSpPr>
              <p:spPr bwMode="auto">
                <a:xfrm>
                  <a:off x="6789271" y="5559838"/>
                  <a:ext cx="896084" cy="223855"/>
                </a:xfrm>
                <a:custGeom>
                  <a:avLst/>
                  <a:gdLst>
                    <a:gd name="T0" fmla="*/ 170 w 931"/>
                    <a:gd name="T1" fmla="*/ 97 h 229"/>
                    <a:gd name="T2" fmla="*/ 931 w 931"/>
                    <a:gd name="T3" fmla="*/ 0 h 229"/>
                    <a:gd name="T4" fmla="*/ 739 w 931"/>
                    <a:gd name="T5" fmla="*/ 132 h 229"/>
                    <a:gd name="T6" fmla="*/ 0 w 931"/>
                    <a:gd name="T7" fmla="*/ 229 h 229"/>
                    <a:gd name="T8" fmla="*/ 170 w 931"/>
                    <a:gd name="T9" fmla="*/ 97 h 229"/>
                    <a:gd name="connsiteX0" fmla="*/ 1826 w 10000"/>
                    <a:gd name="connsiteY0" fmla="*/ 4058 h 10000"/>
                    <a:gd name="connsiteX1" fmla="*/ 10000 w 10000"/>
                    <a:gd name="connsiteY1" fmla="*/ 0 h 10000"/>
                    <a:gd name="connsiteX2" fmla="*/ 7938 w 10000"/>
                    <a:gd name="connsiteY2" fmla="*/ 5764 h 10000"/>
                    <a:gd name="connsiteX3" fmla="*/ 0 w 10000"/>
                    <a:gd name="connsiteY3" fmla="*/ 10000 h 10000"/>
                    <a:gd name="connsiteX4" fmla="*/ 1826 w 10000"/>
                    <a:gd name="connsiteY4" fmla="*/ 4058 h 10000"/>
                    <a:gd name="connsiteX0-1" fmla="*/ 1826 w 9978"/>
                    <a:gd name="connsiteY0-2" fmla="*/ 4236 h 10178"/>
                    <a:gd name="connsiteX1-3" fmla="*/ 9978 w 9978"/>
                    <a:gd name="connsiteY1-4" fmla="*/ 0 h 10178"/>
                    <a:gd name="connsiteX2-5" fmla="*/ 7938 w 9978"/>
                    <a:gd name="connsiteY2-6" fmla="*/ 5942 h 10178"/>
                    <a:gd name="connsiteX3-7" fmla="*/ 0 w 9978"/>
                    <a:gd name="connsiteY3-8" fmla="*/ 10178 h 10178"/>
                    <a:gd name="connsiteX4-9" fmla="*/ 1826 w 9978"/>
                    <a:gd name="connsiteY4-10" fmla="*/ 4236 h 10178"/>
                    <a:gd name="connsiteX0-11" fmla="*/ 1830 w 10110"/>
                    <a:gd name="connsiteY0-12" fmla="*/ 4250 h 10088"/>
                    <a:gd name="connsiteX1-13" fmla="*/ 10110 w 10110"/>
                    <a:gd name="connsiteY1-14" fmla="*/ 0 h 10088"/>
                    <a:gd name="connsiteX2-15" fmla="*/ 7956 w 10110"/>
                    <a:gd name="connsiteY2-16" fmla="*/ 5926 h 10088"/>
                    <a:gd name="connsiteX3-17" fmla="*/ 0 w 10110"/>
                    <a:gd name="connsiteY3-18" fmla="*/ 10088 h 10088"/>
                    <a:gd name="connsiteX4-19" fmla="*/ 1830 w 10110"/>
                    <a:gd name="connsiteY4-20" fmla="*/ 4250 h 10088"/>
                    <a:gd name="connsiteX0-21" fmla="*/ 1830 w 10220"/>
                    <a:gd name="connsiteY0-22" fmla="*/ 4075 h 9913"/>
                    <a:gd name="connsiteX1-23" fmla="*/ 10220 w 10220"/>
                    <a:gd name="connsiteY1-24" fmla="*/ 0 h 9913"/>
                    <a:gd name="connsiteX2-25" fmla="*/ 7956 w 10220"/>
                    <a:gd name="connsiteY2-26" fmla="*/ 5751 h 9913"/>
                    <a:gd name="connsiteX3-27" fmla="*/ 0 w 10220"/>
                    <a:gd name="connsiteY3-28" fmla="*/ 9913 h 9913"/>
                    <a:gd name="connsiteX4-29" fmla="*/ 1830 w 10220"/>
                    <a:gd name="connsiteY4-30" fmla="*/ 4075 h 9913"/>
                    <a:gd name="connsiteX0-31" fmla="*/ 1791 w 10000"/>
                    <a:gd name="connsiteY0-32" fmla="*/ 4376 h 10265"/>
                    <a:gd name="connsiteX1-33" fmla="*/ 10000 w 10000"/>
                    <a:gd name="connsiteY1-34" fmla="*/ 0 h 10265"/>
                    <a:gd name="connsiteX2-35" fmla="*/ 7785 w 10000"/>
                    <a:gd name="connsiteY2-36" fmla="*/ 6066 h 10265"/>
                    <a:gd name="connsiteX3-37" fmla="*/ 0 w 10000"/>
                    <a:gd name="connsiteY3-38" fmla="*/ 10265 h 10265"/>
                    <a:gd name="connsiteX4-39" fmla="*/ 1791 w 10000"/>
                    <a:gd name="connsiteY4-40" fmla="*/ 4376 h 1026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10265">
                      <a:moveTo>
                        <a:pt x="1791" y="4376"/>
                      </a:moveTo>
                      <a:lnTo>
                        <a:pt x="10000" y="0"/>
                      </a:lnTo>
                      <a:lnTo>
                        <a:pt x="7785" y="6066"/>
                      </a:lnTo>
                      <a:lnTo>
                        <a:pt x="0" y="10265"/>
                      </a:lnTo>
                      <a:lnTo>
                        <a:pt x="1791" y="4376"/>
                      </a:lnTo>
                      <a:close/>
                    </a:path>
                  </a:pathLst>
                </a:custGeom>
                <a:gradFill>
                  <a:gsLst>
                    <a:gs pos="0">
                      <a:srgbClr val="F05F55"/>
                    </a:gs>
                    <a:gs pos="65000">
                      <a:srgbClr val="D7190F"/>
                    </a:gs>
                  </a:gsLst>
                  <a:lin ang="5400000" scaled="0"/>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3" name="Freeform 8"/>
                <p:cNvSpPr/>
                <p:nvPr/>
              </p:nvSpPr>
              <p:spPr bwMode="auto">
                <a:xfrm>
                  <a:off x="6789271" y="5567552"/>
                  <a:ext cx="878727" cy="216143"/>
                </a:xfrm>
                <a:custGeom>
                  <a:avLst/>
                  <a:gdLst>
                    <a:gd name="T0" fmla="*/ 170 w 931"/>
                    <a:gd name="T1" fmla="*/ 97 h 229"/>
                    <a:gd name="T2" fmla="*/ 931 w 931"/>
                    <a:gd name="T3" fmla="*/ 0 h 229"/>
                    <a:gd name="T4" fmla="*/ 739 w 931"/>
                    <a:gd name="T5" fmla="*/ 132 h 229"/>
                    <a:gd name="T6" fmla="*/ 0 w 931"/>
                    <a:gd name="T7" fmla="*/ 229 h 229"/>
                    <a:gd name="T8" fmla="*/ 170 w 931"/>
                    <a:gd name="T9" fmla="*/ 97 h 229"/>
                  </a:gdLst>
                  <a:ahLst/>
                  <a:cxnLst>
                    <a:cxn ang="0">
                      <a:pos x="T0" y="T1"/>
                    </a:cxn>
                    <a:cxn ang="0">
                      <a:pos x="T2" y="T3"/>
                    </a:cxn>
                    <a:cxn ang="0">
                      <a:pos x="T4" y="T5"/>
                    </a:cxn>
                    <a:cxn ang="0">
                      <a:pos x="T6" y="T7"/>
                    </a:cxn>
                    <a:cxn ang="0">
                      <a:pos x="T8" y="T9"/>
                    </a:cxn>
                  </a:cxnLst>
                  <a:rect l="0" t="0" r="r" b="b"/>
                  <a:pathLst>
                    <a:path w="931" h="229">
                      <a:moveTo>
                        <a:pt x="170" y="97"/>
                      </a:moveTo>
                      <a:lnTo>
                        <a:pt x="931" y="0"/>
                      </a:lnTo>
                      <a:lnTo>
                        <a:pt x="739" y="132"/>
                      </a:lnTo>
                      <a:lnTo>
                        <a:pt x="0" y="229"/>
                      </a:lnTo>
                      <a:lnTo>
                        <a:pt x="170" y="97"/>
                      </a:lnTo>
                    </a:path>
                  </a:pathLst>
                </a:custGeom>
                <a:solidFill>
                  <a:schemeClr val="bg2">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charset="0"/>
                    <a:ea typeface="宋体" panose="02010600030101010101" pitchFamily="2" charset="-122"/>
                  </a:endParaRPr>
                </a:p>
              </p:txBody>
            </p:sp>
            <p:sp>
              <p:nvSpPr>
                <p:cNvPr id="44" name="Freeform 9"/>
                <p:cNvSpPr/>
                <p:nvPr/>
              </p:nvSpPr>
              <p:spPr bwMode="auto">
                <a:xfrm>
                  <a:off x="6753404" y="4673723"/>
                  <a:ext cx="1152445" cy="1045791"/>
                </a:xfrm>
                <a:custGeom>
                  <a:avLst/>
                  <a:gdLst>
                    <a:gd name="T0" fmla="*/ 1221 w 1221"/>
                    <a:gd name="T1" fmla="*/ 505 h 1108"/>
                    <a:gd name="T2" fmla="*/ 1014 w 1221"/>
                    <a:gd name="T3" fmla="*/ 1108 h 1108"/>
                    <a:gd name="T4" fmla="*/ 969 w 1221"/>
                    <a:gd name="T5" fmla="*/ 947 h 1108"/>
                    <a:gd name="T6" fmla="*/ 208 w 1221"/>
                    <a:gd name="T7" fmla="*/ 1044 h 1108"/>
                    <a:gd name="T8" fmla="*/ 0 w 1221"/>
                    <a:gd name="T9" fmla="*/ 229 h 1108"/>
                    <a:gd name="T10" fmla="*/ 749 w 1221"/>
                    <a:gd name="T11" fmla="*/ 156 h 1108"/>
                    <a:gd name="T12" fmla="*/ 706 w 1221"/>
                    <a:gd name="T13" fmla="*/ 0 h 1108"/>
                    <a:gd name="T14" fmla="*/ 1221 w 1221"/>
                    <a:gd name="T15" fmla="*/ 505 h 1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1" h="1108">
                      <a:moveTo>
                        <a:pt x="1221" y="505"/>
                      </a:moveTo>
                      <a:lnTo>
                        <a:pt x="1014" y="1108"/>
                      </a:lnTo>
                      <a:lnTo>
                        <a:pt x="969" y="947"/>
                      </a:lnTo>
                      <a:lnTo>
                        <a:pt x="208" y="1044"/>
                      </a:lnTo>
                      <a:lnTo>
                        <a:pt x="0" y="229"/>
                      </a:lnTo>
                      <a:lnTo>
                        <a:pt x="749" y="156"/>
                      </a:lnTo>
                      <a:lnTo>
                        <a:pt x="706" y="0"/>
                      </a:lnTo>
                      <a:lnTo>
                        <a:pt x="1221" y="505"/>
                      </a:lnTo>
                      <a:close/>
                    </a:path>
                  </a:pathLst>
                </a:custGeom>
                <a:solidFill>
                  <a:schemeClr val="bg2">
                    <a:lumMod val="40000"/>
                    <a:lumOff val="60000"/>
                  </a:schemeClr>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5" name="Freeform 9"/>
                <p:cNvSpPr/>
                <p:nvPr/>
              </p:nvSpPr>
              <p:spPr bwMode="auto">
                <a:xfrm>
                  <a:off x="6753404" y="4673723"/>
                  <a:ext cx="1152445" cy="1045791"/>
                </a:xfrm>
                <a:custGeom>
                  <a:avLst/>
                  <a:gdLst/>
                  <a:ahLst/>
                  <a:cxnLst/>
                  <a:rect l="l" t="t" r="r" b="b"/>
                  <a:pathLst>
                    <a:path w="1938337" h="1758950">
                      <a:moveTo>
                        <a:pt x="1120775" y="0"/>
                      </a:moveTo>
                      <a:lnTo>
                        <a:pt x="1938337" y="801688"/>
                      </a:lnTo>
                      <a:lnTo>
                        <a:pt x="1609725" y="1758950"/>
                      </a:lnTo>
                      <a:lnTo>
                        <a:pt x="1538287" y="1503363"/>
                      </a:lnTo>
                      <a:lnTo>
                        <a:pt x="1439020" y="1516016"/>
                      </a:lnTo>
                      <a:cubicBezTo>
                        <a:pt x="1411259" y="867635"/>
                        <a:pt x="876369" y="351028"/>
                        <a:pt x="220820" y="351028"/>
                      </a:cubicBezTo>
                      <a:cubicBezTo>
                        <a:pt x="146082" y="351028"/>
                        <a:pt x="72913" y="357743"/>
                        <a:pt x="2074" y="371663"/>
                      </a:cubicBezTo>
                      <a:lnTo>
                        <a:pt x="0" y="363538"/>
                      </a:lnTo>
                      <a:lnTo>
                        <a:pt x="1189037" y="247650"/>
                      </a:lnTo>
                      <a:close/>
                    </a:path>
                  </a:pathLst>
                </a:custGeom>
                <a:solidFill>
                  <a:schemeClr val="bg2">
                    <a:lumMod val="60000"/>
                    <a:lumOff val="40000"/>
                  </a:schemeClr>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6" name="TextBox 45"/>
                <p:cNvSpPr txBox="1"/>
                <p:nvPr/>
              </p:nvSpPr>
              <p:spPr>
                <a:xfrm rot="21037004">
                  <a:off x="7329545" y="5015684"/>
                  <a:ext cx="184731" cy="430887"/>
                </a:xfrm>
                <a:prstGeom prst="rect">
                  <a:avLst/>
                </a:prstGeom>
                <a:noFill/>
                <a:effectLst/>
              </p:spPr>
              <p:txBody>
                <a:bodyPr wrap="none" rtlCol="0">
                  <a:spAutoFit/>
                </a:bodyPr>
                <a:lstStyle>
                  <a:defPPr>
                    <a:defRPr lang="zh-CN"/>
                  </a:defPPr>
                  <a:lvl1pPr marR="0" lvl="0" indent="0" fontAlgn="base">
                    <a:lnSpc>
                      <a:spcPct val="100000"/>
                    </a:lnSpc>
                    <a:spcBef>
                      <a:spcPct val="0"/>
                    </a:spcBef>
                    <a:spcAft>
                      <a:spcPct val="0"/>
                    </a:spcAft>
                    <a:buClrTx/>
                    <a:buSzTx/>
                    <a:buFontTx/>
                    <a:buNone/>
                    <a:defRPr sz="2200" b="1" kern="0">
                      <a:solidFill>
                        <a:prstClr val="white"/>
                      </a:solidFill>
                      <a:effectLst>
                        <a:innerShdw blurRad="38100" dist="38100" dir="10800000">
                          <a:prstClr val="black">
                            <a:alpha val="50000"/>
                          </a:prstClr>
                        </a:innerShdw>
                      </a:effectLst>
                      <a:latin typeface="微软雅黑" panose="020B0503020204020204" pitchFamily="34" charset="-122"/>
                      <a:ea typeface="微软雅黑" panose="020B0503020204020204" pitchFamily="34" charset="-122"/>
                    </a:defRPr>
                  </a:lvl1pPr>
                </a:lstStyle>
                <a:p>
                  <a:endParaRPr lang="zh-CN" altLang="en-US" dirty="0"/>
                </a:p>
              </p:txBody>
            </p:sp>
          </p:grpSp>
        </p:grpSp>
        <p:grpSp>
          <p:nvGrpSpPr>
            <p:cNvPr id="12" name="组合 10"/>
            <p:cNvGrpSpPr/>
            <p:nvPr/>
          </p:nvGrpSpPr>
          <p:grpSpPr>
            <a:xfrm>
              <a:off x="3617255" y="857238"/>
              <a:ext cx="2300817" cy="3756997"/>
              <a:chOff x="3491880" y="2408306"/>
              <a:chExt cx="2300817" cy="3756997"/>
            </a:xfrm>
          </p:grpSpPr>
          <p:sp>
            <p:nvSpPr>
              <p:cNvPr id="26" name="圆角矩形 25"/>
              <p:cNvSpPr/>
              <p:nvPr/>
            </p:nvSpPr>
            <p:spPr bwMode="auto">
              <a:xfrm>
                <a:off x="3491880" y="2966128"/>
                <a:ext cx="2300817" cy="3199175"/>
              </a:xfrm>
              <a:prstGeom prst="roundRect">
                <a:avLst>
                  <a:gd name="adj" fmla="val 3990"/>
                </a:avLst>
              </a:prstGeom>
              <a:solidFill>
                <a:schemeClr val="accent2">
                  <a:lumMod val="20000"/>
                  <a:lumOff val="80000"/>
                  <a:alpha val="84000"/>
                </a:schemeClr>
              </a:solidFill>
              <a:ln w="57150">
                <a:solidFill>
                  <a:srgbClr val="00B0F0"/>
                </a:solidFill>
              </a:ln>
              <a:effectLst>
                <a:outerShdw blurRad="76200" dir="13500000" sy="23000" kx="1200000" algn="br" rotWithShape="0">
                  <a:prstClr val="black">
                    <a:alpha val="20000"/>
                  </a:prstClr>
                </a:outerShdw>
              </a:effectLst>
              <a:scene3d>
                <a:camera prst="perspectiveRight"/>
                <a:lightRig rig="glow" dir="t">
                  <a:rot lat="0" lon="0" rev="14100000"/>
                </a:lightRig>
              </a:scene3d>
              <a:sp3d prstMaterial="softEdge">
                <a:bevelT w="127000" prst="artDeco"/>
              </a:sp3d>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7" name="矩形 26"/>
              <p:cNvSpPr/>
              <p:nvPr/>
            </p:nvSpPr>
            <p:spPr>
              <a:xfrm>
                <a:off x="3527401" y="3506763"/>
                <a:ext cx="2143140" cy="1885430"/>
              </a:xfrm>
              <a:prstGeom prst="rect">
                <a:avLst/>
              </a:prstGeom>
            </p:spPr>
            <p:txBody>
              <a:bodyPr wrap="square">
                <a:spAutoFit/>
              </a:bodyPr>
              <a:lstStyle/>
              <a:p>
                <a:pPr lvl="0" fontAlgn="base">
                  <a:lnSpc>
                    <a:spcPct val="120000"/>
                  </a:lnSpc>
                  <a:spcBef>
                    <a:spcPct val="0"/>
                  </a:spcBef>
                  <a:spcAft>
                    <a:spcPct val="0"/>
                  </a:spcAft>
                </a:pPr>
                <a:r>
                  <a:rPr lang="ru-RU" altLang="zh-CN" sz="1050" kern="0" dirty="0">
                    <a:solidFill>
                      <a:schemeClr val="bg2">
                        <a:lumMod val="60000"/>
                        <a:lumOff val="40000"/>
                      </a:schemeClr>
                    </a:solidFill>
                    <a:latin typeface="华文中宋" panose="02010600040101010101" pitchFamily="2" charset="-122"/>
                    <a:ea typeface="华文中宋" panose="02010600040101010101" pitchFamily="2" charset="-122"/>
                  </a:rPr>
                  <a:t>Укрепление стандартизации образования и обучения, а также формирование команды талантов</a:t>
                </a:r>
                <a:r>
                  <a:rPr lang="ru-RU" altLang="zh-CN" sz="1050" kern="0" dirty="0" smtClean="0">
                    <a:solidFill>
                      <a:schemeClr val="bg2">
                        <a:lumMod val="60000"/>
                        <a:lumOff val="40000"/>
                      </a:schemeClr>
                    </a:solidFill>
                    <a:latin typeface="华文中宋" panose="02010600040101010101" pitchFamily="2" charset="-122"/>
                    <a:ea typeface="华文中宋" panose="02010600040101010101" pitchFamily="2" charset="-122"/>
                  </a:rPr>
                  <a:t>. </a:t>
                </a:r>
                <a:r>
                  <a:rPr lang="ru-RU" altLang="zh-CN" sz="1000" b="1" kern="0" dirty="0" smtClean="0">
                    <a:latin typeface="华文中宋" panose="02010600040101010101" pitchFamily="2" charset="-122"/>
                    <a:ea typeface="华文中宋" panose="02010600040101010101" pitchFamily="2" charset="-122"/>
                  </a:rPr>
                  <a:t>Реализовать </a:t>
                </a:r>
                <a:r>
                  <a:rPr lang="ru-RU" altLang="zh-CN" sz="1000" b="1" kern="0" dirty="0">
                    <a:latin typeface="华文中宋" panose="02010600040101010101" pitchFamily="2" charset="-122"/>
                    <a:ea typeface="华文中宋" panose="02010600040101010101" pitchFamily="2" charset="-122"/>
                  </a:rPr>
                  <a:t>программы обучения и подготовки талантливых кадров в сфере стандартизации </a:t>
                </a:r>
                <a:r>
                  <a:rPr lang="ru-RU" altLang="zh-CN" sz="1000" b="1" kern="0" dirty="0" smtClean="0">
                    <a:latin typeface="华文中宋" panose="02010600040101010101" pitchFamily="2" charset="-122"/>
                    <a:ea typeface="华文中宋" panose="02010600040101010101" pitchFamily="2" charset="-122"/>
                  </a:rPr>
                  <a:t>и создать ряд </a:t>
                </a:r>
                <a:r>
                  <a:rPr lang="ru-RU" altLang="zh-CN" sz="1000" b="1" kern="0" dirty="0">
                    <a:latin typeface="华文中宋" panose="02010600040101010101" pitchFamily="2" charset="-122"/>
                    <a:ea typeface="华文中宋" panose="02010600040101010101" pitchFamily="2" charset="-122"/>
                  </a:rPr>
                  <a:t>влиятельных учебных заведений или баз по стандартизации.</a:t>
                </a:r>
                <a:endParaRPr lang="zh-CN" altLang="en-US" sz="1000" b="1" kern="0" dirty="0">
                  <a:latin typeface="华文中宋" panose="02010600040101010101" pitchFamily="2" charset="-122"/>
                  <a:ea typeface="华文中宋" panose="02010600040101010101" pitchFamily="2" charset="-122"/>
                </a:endParaRPr>
              </a:p>
            </p:txBody>
          </p:sp>
          <p:grpSp>
            <p:nvGrpSpPr>
              <p:cNvPr id="28" name="组合 2"/>
              <p:cNvGrpSpPr/>
              <p:nvPr/>
            </p:nvGrpSpPr>
            <p:grpSpPr>
              <a:xfrm>
                <a:off x="3900227" y="2408306"/>
                <a:ext cx="1310133" cy="1181079"/>
                <a:chOff x="3900227" y="4673305"/>
                <a:chExt cx="1310133" cy="1181079"/>
              </a:xfrm>
            </p:grpSpPr>
            <p:sp>
              <p:nvSpPr>
                <p:cNvPr id="29" name="Freeform 21"/>
                <p:cNvSpPr/>
                <p:nvPr/>
              </p:nvSpPr>
              <p:spPr bwMode="auto">
                <a:xfrm>
                  <a:off x="4675376" y="4673305"/>
                  <a:ext cx="144793" cy="291364"/>
                </a:xfrm>
                <a:custGeom>
                  <a:avLst/>
                  <a:gdLst>
                    <a:gd name="T0" fmla="*/ 151 w 154"/>
                    <a:gd name="T1" fmla="*/ 0 h 317"/>
                    <a:gd name="T2" fmla="*/ 154 w 154"/>
                    <a:gd name="T3" fmla="*/ 158 h 317"/>
                    <a:gd name="T4" fmla="*/ 2 w 154"/>
                    <a:gd name="T5" fmla="*/ 317 h 317"/>
                    <a:gd name="T6" fmla="*/ 0 w 154"/>
                    <a:gd name="T7" fmla="*/ 161 h 317"/>
                    <a:gd name="T8" fmla="*/ 151 w 154"/>
                    <a:gd name="T9" fmla="*/ 0 h 317"/>
                  </a:gdLst>
                  <a:ahLst/>
                  <a:cxnLst>
                    <a:cxn ang="0">
                      <a:pos x="T0" y="T1"/>
                    </a:cxn>
                    <a:cxn ang="0">
                      <a:pos x="T2" y="T3"/>
                    </a:cxn>
                    <a:cxn ang="0">
                      <a:pos x="T4" y="T5"/>
                    </a:cxn>
                    <a:cxn ang="0">
                      <a:pos x="T6" y="T7"/>
                    </a:cxn>
                    <a:cxn ang="0">
                      <a:pos x="T8" y="T9"/>
                    </a:cxn>
                  </a:cxnLst>
                  <a:rect l="0" t="0" r="r" b="b"/>
                  <a:pathLst>
                    <a:path w="154" h="317">
                      <a:moveTo>
                        <a:pt x="151" y="0"/>
                      </a:moveTo>
                      <a:lnTo>
                        <a:pt x="154" y="158"/>
                      </a:lnTo>
                      <a:lnTo>
                        <a:pt x="2" y="317"/>
                      </a:lnTo>
                      <a:lnTo>
                        <a:pt x="0" y="161"/>
                      </a:lnTo>
                      <a:lnTo>
                        <a:pt x="151" y="0"/>
                      </a:lnTo>
                      <a:close/>
                    </a:path>
                  </a:pathLst>
                </a:custGeom>
                <a:gradFill>
                  <a:gsLst>
                    <a:gs pos="100000">
                      <a:srgbClr val="0073C4"/>
                    </a:gs>
                    <a:gs pos="0">
                      <a:srgbClr val="00AFF0"/>
                    </a:gs>
                  </a:gsLst>
                  <a:lin ang="3600000" scaled="0"/>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0" name="Freeform 22"/>
                <p:cNvSpPr/>
                <p:nvPr/>
              </p:nvSpPr>
              <p:spPr bwMode="auto">
                <a:xfrm>
                  <a:off x="4682515" y="5568208"/>
                  <a:ext cx="161587" cy="286176"/>
                </a:xfrm>
                <a:custGeom>
                  <a:avLst/>
                  <a:gdLst>
                    <a:gd name="T0" fmla="*/ 156 w 161"/>
                    <a:gd name="T1" fmla="*/ 0 h 302"/>
                    <a:gd name="T2" fmla="*/ 161 w 161"/>
                    <a:gd name="T3" fmla="*/ 170 h 302"/>
                    <a:gd name="T4" fmla="*/ 2 w 161"/>
                    <a:gd name="T5" fmla="*/ 302 h 302"/>
                    <a:gd name="T6" fmla="*/ 0 w 161"/>
                    <a:gd name="T7" fmla="*/ 137 h 302"/>
                    <a:gd name="T8" fmla="*/ 156 w 161"/>
                    <a:gd name="T9" fmla="*/ 0 h 302"/>
                    <a:gd name="connsiteX0" fmla="*/ 9410 w 10000"/>
                    <a:gd name="connsiteY0" fmla="*/ 0 h 10050"/>
                    <a:gd name="connsiteX1" fmla="*/ 10000 w 10000"/>
                    <a:gd name="connsiteY1" fmla="*/ 5679 h 10050"/>
                    <a:gd name="connsiteX2" fmla="*/ 124 w 10000"/>
                    <a:gd name="connsiteY2" fmla="*/ 10050 h 10050"/>
                    <a:gd name="connsiteX3" fmla="*/ 0 w 10000"/>
                    <a:gd name="connsiteY3" fmla="*/ 4586 h 10050"/>
                    <a:gd name="connsiteX4" fmla="*/ 9410 w 10000"/>
                    <a:gd name="connsiteY4" fmla="*/ 0 h 10050"/>
                    <a:gd name="connsiteX0-1" fmla="*/ 9783 w 10000"/>
                    <a:gd name="connsiteY0-2" fmla="*/ 0 h 10050"/>
                    <a:gd name="connsiteX1-3" fmla="*/ 10000 w 10000"/>
                    <a:gd name="connsiteY1-4" fmla="*/ 5679 h 10050"/>
                    <a:gd name="connsiteX2-5" fmla="*/ 124 w 10000"/>
                    <a:gd name="connsiteY2-6" fmla="*/ 10050 h 10050"/>
                    <a:gd name="connsiteX3-7" fmla="*/ 0 w 10000"/>
                    <a:gd name="connsiteY3-8" fmla="*/ 4586 h 10050"/>
                    <a:gd name="connsiteX4-9" fmla="*/ 9783 w 10000"/>
                    <a:gd name="connsiteY4-10" fmla="*/ 0 h 100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10050">
                      <a:moveTo>
                        <a:pt x="9783" y="0"/>
                      </a:moveTo>
                      <a:cubicBezTo>
                        <a:pt x="9980" y="1893"/>
                        <a:pt x="9803" y="3786"/>
                        <a:pt x="10000" y="5679"/>
                      </a:cubicBezTo>
                      <a:lnTo>
                        <a:pt x="124" y="10050"/>
                      </a:lnTo>
                      <a:cubicBezTo>
                        <a:pt x="83" y="8229"/>
                        <a:pt x="41" y="6407"/>
                        <a:pt x="0" y="4586"/>
                      </a:cubicBezTo>
                      <a:lnTo>
                        <a:pt x="9783" y="0"/>
                      </a:lnTo>
                      <a:close/>
                    </a:path>
                  </a:pathLst>
                </a:custGeom>
                <a:gradFill>
                  <a:gsLst>
                    <a:gs pos="69000">
                      <a:srgbClr val="0073C4"/>
                    </a:gs>
                    <a:gs pos="44000">
                      <a:srgbClr val="00AFF0"/>
                    </a:gs>
                  </a:gsLst>
                  <a:lin ang="13200000" scaled="0"/>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1" name="Freeform 23"/>
                <p:cNvSpPr/>
                <p:nvPr/>
              </p:nvSpPr>
              <p:spPr bwMode="auto">
                <a:xfrm>
                  <a:off x="3900227" y="5479542"/>
                  <a:ext cx="937271" cy="223184"/>
                </a:xfrm>
                <a:custGeom>
                  <a:avLst/>
                  <a:gdLst>
                    <a:gd name="T0" fmla="*/ 133 w 988"/>
                    <a:gd name="T1" fmla="*/ 0 h 234"/>
                    <a:gd name="T2" fmla="*/ 988 w 988"/>
                    <a:gd name="T3" fmla="*/ 97 h 234"/>
                    <a:gd name="T4" fmla="*/ 832 w 988"/>
                    <a:gd name="T5" fmla="*/ 234 h 234"/>
                    <a:gd name="T6" fmla="*/ 0 w 988"/>
                    <a:gd name="T7" fmla="*/ 141 h 234"/>
                    <a:gd name="T8" fmla="*/ 133 w 988"/>
                    <a:gd name="T9" fmla="*/ 0 h 234"/>
                    <a:gd name="connsiteX0" fmla="*/ 1346 w 10000"/>
                    <a:gd name="connsiteY0" fmla="*/ 0 h 10000"/>
                    <a:gd name="connsiteX1" fmla="*/ 10000 w 10000"/>
                    <a:gd name="connsiteY1" fmla="*/ 3863 h 10000"/>
                    <a:gd name="connsiteX2" fmla="*/ 8421 w 10000"/>
                    <a:gd name="connsiteY2" fmla="*/ 10000 h 10000"/>
                    <a:gd name="connsiteX3" fmla="*/ 0 w 10000"/>
                    <a:gd name="connsiteY3" fmla="*/ 6026 h 10000"/>
                    <a:gd name="connsiteX4" fmla="*/ 1346 w 10000"/>
                    <a:gd name="connsiteY4" fmla="*/ 0 h 10000"/>
                    <a:gd name="connsiteX0-1" fmla="*/ 1413 w 10000"/>
                    <a:gd name="connsiteY0-2" fmla="*/ 0 h 10377"/>
                    <a:gd name="connsiteX1-3" fmla="*/ 10000 w 10000"/>
                    <a:gd name="connsiteY1-4" fmla="*/ 4240 h 10377"/>
                    <a:gd name="connsiteX2-5" fmla="*/ 8421 w 10000"/>
                    <a:gd name="connsiteY2-6" fmla="*/ 10377 h 10377"/>
                    <a:gd name="connsiteX3-7" fmla="*/ 0 w 10000"/>
                    <a:gd name="connsiteY3-8" fmla="*/ 6403 h 10377"/>
                    <a:gd name="connsiteX4-9" fmla="*/ 1413 w 10000"/>
                    <a:gd name="connsiteY4-10" fmla="*/ 0 h 10377"/>
                    <a:gd name="connsiteX0-11" fmla="*/ 1413 w 9978"/>
                    <a:gd name="connsiteY0-12" fmla="*/ 0 h 10377"/>
                    <a:gd name="connsiteX1-13" fmla="*/ 9978 w 9978"/>
                    <a:gd name="connsiteY1-14" fmla="*/ 4240 h 10377"/>
                    <a:gd name="connsiteX2-15" fmla="*/ 8421 w 9978"/>
                    <a:gd name="connsiteY2-16" fmla="*/ 10377 h 10377"/>
                    <a:gd name="connsiteX3-17" fmla="*/ 0 w 9978"/>
                    <a:gd name="connsiteY3-18" fmla="*/ 6403 h 10377"/>
                    <a:gd name="connsiteX4-19" fmla="*/ 1413 w 9978"/>
                    <a:gd name="connsiteY4-20" fmla="*/ 0 h 10377"/>
                    <a:gd name="connsiteX0-21" fmla="*/ 1416 w 10067"/>
                    <a:gd name="connsiteY0-22" fmla="*/ 0 h 10000"/>
                    <a:gd name="connsiteX1-23" fmla="*/ 10067 w 10067"/>
                    <a:gd name="connsiteY1-24" fmla="*/ 4086 h 10000"/>
                    <a:gd name="connsiteX2-25" fmla="*/ 8440 w 10067"/>
                    <a:gd name="connsiteY2-26" fmla="*/ 10000 h 10000"/>
                    <a:gd name="connsiteX3-27" fmla="*/ 0 w 10067"/>
                    <a:gd name="connsiteY3-28" fmla="*/ 6170 h 10000"/>
                    <a:gd name="connsiteX4-29" fmla="*/ 1416 w 10067"/>
                    <a:gd name="connsiteY4-30" fmla="*/ 0 h 10000"/>
                    <a:gd name="connsiteX0-31" fmla="*/ 1461 w 10112"/>
                    <a:gd name="connsiteY0-32" fmla="*/ 0 h 10000"/>
                    <a:gd name="connsiteX1-33" fmla="*/ 10112 w 10112"/>
                    <a:gd name="connsiteY1-34" fmla="*/ 4086 h 10000"/>
                    <a:gd name="connsiteX2-35" fmla="*/ 8485 w 10112"/>
                    <a:gd name="connsiteY2-36" fmla="*/ 10000 h 10000"/>
                    <a:gd name="connsiteX3-37" fmla="*/ 0 w 10112"/>
                    <a:gd name="connsiteY3-38" fmla="*/ 6352 h 10000"/>
                    <a:gd name="connsiteX4-39" fmla="*/ 1461 w 10112"/>
                    <a:gd name="connsiteY4-40" fmla="*/ 0 h 10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112" h="10000">
                      <a:moveTo>
                        <a:pt x="1461" y="0"/>
                      </a:moveTo>
                      <a:lnTo>
                        <a:pt x="10112" y="4086"/>
                      </a:lnTo>
                      <a:lnTo>
                        <a:pt x="8485" y="10000"/>
                      </a:lnTo>
                      <a:lnTo>
                        <a:pt x="0" y="6352"/>
                      </a:lnTo>
                      <a:lnTo>
                        <a:pt x="1461" y="0"/>
                      </a:lnTo>
                      <a:close/>
                    </a:path>
                  </a:pathLst>
                </a:custGeom>
                <a:gradFill>
                  <a:gsLst>
                    <a:gs pos="52000">
                      <a:srgbClr val="0073C4"/>
                    </a:gs>
                    <a:gs pos="100000">
                      <a:srgbClr val="00AFF0"/>
                    </a:gs>
                  </a:gsLst>
                  <a:lin ang="3600000" scaled="0"/>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2" name="Freeform 26"/>
                <p:cNvSpPr/>
                <p:nvPr/>
              </p:nvSpPr>
              <p:spPr bwMode="auto">
                <a:xfrm>
                  <a:off x="4029447" y="4673305"/>
                  <a:ext cx="1180913" cy="1059753"/>
                </a:xfrm>
                <a:custGeom>
                  <a:avLst/>
                  <a:gdLst>
                    <a:gd name="T0" fmla="*/ 1256 w 1256"/>
                    <a:gd name="T1" fmla="*/ 617 h 1153"/>
                    <a:gd name="T2" fmla="*/ 860 w 1256"/>
                    <a:gd name="T3" fmla="*/ 1153 h 1153"/>
                    <a:gd name="T4" fmla="*/ 855 w 1256"/>
                    <a:gd name="T5" fmla="*/ 983 h 1153"/>
                    <a:gd name="T6" fmla="*/ 0 w 1256"/>
                    <a:gd name="T7" fmla="*/ 886 h 1153"/>
                    <a:gd name="T8" fmla="*/ 7 w 1256"/>
                    <a:gd name="T9" fmla="*/ 45 h 1153"/>
                    <a:gd name="T10" fmla="*/ 841 w 1256"/>
                    <a:gd name="T11" fmla="*/ 158 h 1153"/>
                    <a:gd name="T12" fmla="*/ 838 w 1256"/>
                    <a:gd name="T13" fmla="*/ 0 h 1153"/>
                    <a:gd name="T14" fmla="*/ 1256 w 1256"/>
                    <a:gd name="T15" fmla="*/ 617 h 11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6" h="1153">
                      <a:moveTo>
                        <a:pt x="1256" y="617"/>
                      </a:moveTo>
                      <a:lnTo>
                        <a:pt x="860" y="1153"/>
                      </a:lnTo>
                      <a:lnTo>
                        <a:pt x="855" y="983"/>
                      </a:lnTo>
                      <a:lnTo>
                        <a:pt x="0" y="886"/>
                      </a:lnTo>
                      <a:lnTo>
                        <a:pt x="7" y="45"/>
                      </a:lnTo>
                      <a:lnTo>
                        <a:pt x="841" y="158"/>
                      </a:lnTo>
                      <a:lnTo>
                        <a:pt x="838" y="0"/>
                      </a:lnTo>
                      <a:lnTo>
                        <a:pt x="1256" y="617"/>
                      </a:lnTo>
                      <a:close/>
                    </a:path>
                  </a:pathLst>
                </a:custGeom>
                <a:gradFill>
                  <a:gsLst>
                    <a:gs pos="100000">
                      <a:srgbClr val="0073C4"/>
                    </a:gs>
                    <a:gs pos="49000">
                      <a:srgbClr val="00AFF0"/>
                    </a:gs>
                  </a:gsLst>
                  <a:lin ang="3600000" scaled="0"/>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33" name="矩形 41"/>
                <p:cNvSpPr/>
                <p:nvPr/>
              </p:nvSpPr>
              <p:spPr bwMode="auto">
                <a:xfrm>
                  <a:off x="3901081" y="4715491"/>
                  <a:ext cx="135538" cy="907702"/>
                </a:xfrm>
                <a:custGeom>
                  <a:avLst/>
                  <a:gdLst>
                    <a:gd name="connsiteX0" fmla="*/ 0 w 432048"/>
                    <a:gd name="connsiteY0" fmla="*/ 0 h 1440042"/>
                    <a:gd name="connsiteX1" fmla="*/ 432048 w 432048"/>
                    <a:gd name="connsiteY1" fmla="*/ 0 h 1440042"/>
                    <a:gd name="connsiteX2" fmla="*/ 432048 w 432048"/>
                    <a:gd name="connsiteY2" fmla="*/ 1440042 h 1440042"/>
                    <a:gd name="connsiteX3" fmla="*/ 0 w 432048"/>
                    <a:gd name="connsiteY3" fmla="*/ 1440042 h 1440042"/>
                    <a:gd name="connsiteX4" fmla="*/ 0 w 432048"/>
                    <a:gd name="connsiteY4" fmla="*/ 0 h 1440042"/>
                    <a:gd name="connsiteX0-1" fmla="*/ 0 w 908116"/>
                    <a:gd name="connsiteY0-2" fmla="*/ 0 h 1440042"/>
                    <a:gd name="connsiteX1-3" fmla="*/ 432048 w 908116"/>
                    <a:gd name="connsiteY1-4" fmla="*/ 0 h 1440042"/>
                    <a:gd name="connsiteX2-5" fmla="*/ 908116 w 908116"/>
                    <a:gd name="connsiteY2-6" fmla="*/ 1254259 h 1440042"/>
                    <a:gd name="connsiteX3-7" fmla="*/ 0 w 908116"/>
                    <a:gd name="connsiteY3-8" fmla="*/ 1440042 h 1440042"/>
                    <a:gd name="connsiteX4-9" fmla="*/ 0 w 908116"/>
                    <a:gd name="connsiteY4-10" fmla="*/ 0 h 1440042"/>
                    <a:gd name="connsiteX0-11" fmla="*/ 0 w 919728"/>
                    <a:gd name="connsiteY0-12" fmla="*/ 78377 h 1518419"/>
                    <a:gd name="connsiteX1-13" fmla="*/ 919728 w 919728"/>
                    <a:gd name="connsiteY1-14" fmla="*/ 0 h 1518419"/>
                    <a:gd name="connsiteX2-15" fmla="*/ 908116 w 919728"/>
                    <a:gd name="connsiteY2-16" fmla="*/ 1332636 h 1518419"/>
                    <a:gd name="connsiteX3-17" fmla="*/ 0 w 919728"/>
                    <a:gd name="connsiteY3-18" fmla="*/ 1518419 h 1518419"/>
                    <a:gd name="connsiteX4-19" fmla="*/ 0 w 919728"/>
                    <a:gd name="connsiteY4-20" fmla="*/ 78377 h 1518419"/>
                    <a:gd name="connsiteX0-21" fmla="*/ 711200 w 919728"/>
                    <a:gd name="connsiteY0-22" fmla="*/ 261257 h 1518419"/>
                    <a:gd name="connsiteX1-23" fmla="*/ 919728 w 919728"/>
                    <a:gd name="connsiteY1-24" fmla="*/ 0 h 1518419"/>
                    <a:gd name="connsiteX2-25" fmla="*/ 908116 w 919728"/>
                    <a:gd name="connsiteY2-26" fmla="*/ 1332636 h 1518419"/>
                    <a:gd name="connsiteX3-27" fmla="*/ 0 w 919728"/>
                    <a:gd name="connsiteY3-28" fmla="*/ 1518419 h 1518419"/>
                    <a:gd name="connsiteX4-29" fmla="*/ 711200 w 919728"/>
                    <a:gd name="connsiteY4-30" fmla="*/ 261257 h 1518419"/>
                    <a:gd name="connsiteX0-31" fmla="*/ 20320 w 228848"/>
                    <a:gd name="connsiteY0-32" fmla="*/ 261257 h 1567768"/>
                    <a:gd name="connsiteX1-33" fmla="*/ 228848 w 228848"/>
                    <a:gd name="connsiteY1-34" fmla="*/ 0 h 1567768"/>
                    <a:gd name="connsiteX2-35" fmla="*/ 217236 w 228848"/>
                    <a:gd name="connsiteY2-36" fmla="*/ 1332636 h 1567768"/>
                    <a:gd name="connsiteX3-37" fmla="*/ 0 w 228848"/>
                    <a:gd name="connsiteY3-38" fmla="*/ 1567768 h 1567768"/>
                    <a:gd name="connsiteX4-39" fmla="*/ 20320 w 228848"/>
                    <a:gd name="connsiteY4-40" fmla="*/ 261257 h 156776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28848" h="1567768">
                      <a:moveTo>
                        <a:pt x="20320" y="261257"/>
                      </a:moveTo>
                      <a:lnTo>
                        <a:pt x="228848" y="0"/>
                      </a:lnTo>
                      <a:lnTo>
                        <a:pt x="217236" y="1332636"/>
                      </a:lnTo>
                      <a:lnTo>
                        <a:pt x="0" y="1567768"/>
                      </a:lnTo>
                      <a:lnTo>
                        <a:pt x="20320" y="261257"/>
                      </a:lnTo>
                      <a:close/>
                    </a:path>
                  </a:pathLst>
                </a:custGeom>
                <a:gradFill flip="none" rotWithShape="1">
                  <a:gsLst>
                    <a:gs pos="100000">
                      <a:srgbClr val="0073C4"/>
                    </a:gs>
                    <a:gs pos="34000">
                      <a:srgbClr val="00AFF0"/>
                    </a:gs>
                  </a:gsLst>
                  <a:lin ang="8100000" scaled="1"/>
                  <a:tileRect/>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Freeform 26"/>
                <p:cNvSpPr/>
                <p:nvPr/>
              </p:nvSpPr>
              <p:spPr bwMode="auto">
                <a:xfrm>
                  <a:off x="4472146" y="4673305"/>
                  <a:ext cx="738214" cy="1059753"/>
                </a:xfrm>
                <a:custGeom>
                  <a:avLst/>
                  <a:gdLst/>
                  <a:ahLst/>
                  <a:cxnLst/>
                  <a:rect l="l" t="t" r="r" b="b"/>
                  <a:pathLst>
                    <a:path w="1246430" h="1830388">
                      <a:moveTo>
                        <a:pt x="582855" y="0"/>
                      </a:moveTo>
                      <a:lnTo>
                        <a:pt x="1246430" y="979488"/>
                      </a:lnTo>
                      <a:lnTo>
                        <a:pt x="617780" y="1830388"/>
                      </a:lnTo>
                      <a:lnTo>
                        <a:pt x="609843" y="1560513"/>
                      </a:lnTo>
                      <a:lnTo>
                        <a:pt x="607109" y="1560203"/>
                      </a:lnTo>
                      <a:cubicBezTo>
                        <a:pt x="631501" y="1465865"/>
                        <a:pt x="643697" y="1367067"/>
                        <a:pt x="643697" y="1265472"/>
                      </a:cubicBezTo>
                      <a:cubicBezTo>
                        <a:pt x="643697" y="797673"/>
                        <a:pt x="385115" y="389159"/>
                        <a:pt x="0" y="171208"/>
                      </a:cubicBezTo>
                      <a:lnTo>
                        <a:pt x="587618" y="250825"/>
                      </a:lnTo>
                      <a:close/>
                    </a:path>
                  </a:pathLst>
                </a:custGeom>
                <a:gradFill>
                  <a:gsLst>
                    <a:gs pos="95000">
                      <a:sysClr val="window" lastClr="FFFFFF">
                        <a:alpha val="20000"/>
                      </a:sysClr>
                    </a:gs>
                    <a:gs pos="0">
                      <a:sysClr val="window" lastClr="FFFFFF">
                        <a:alpha val="20000"/>
                      </a:sysClr>
                    </a:gs>
                  </a:gsLst>
                  <a:lin ang="4800000" scaled="0"/>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35" name="TextBox 34"/>
                <p:cNvSpPr txBox="1"/>
                <p:nvPr/>
              </p:nvSpPr>
              <p:spPr>
                <a:xfrm rot="294154">
                  <a:off x="3913999" y="4932580"/>
                  <a:ext cx="1282581" cy="430887"/>
                </a:xfrm>
                <a:prstGeom prst="rect">
                  <a:avLst/>
                </a:prstGeom>
                <a:noFill/>
                <a:effectLst/>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defRPr/>
                  </a:pPr>
                  <a:endParaRPr lang="zh-CN" altLang="en-US" sz="2200" b="1" kern="0" dirty="0">
                    <a:solidFill>
                      <a:prstClr val="white"/>
                    </a:solidFill>
                    <a:effectLst>
                      <a:innerShdw blurRad="38100" dist="38100" dir="10800000">
                        <a:prstClr val="black">
                          <a:alpha val="50000"/>
                        </a:prstClr>
                      </a:innerShdw>
                    </a:effectLst>
                    <a:latin typeface="微软雅黑" panose="020B0503020204020204" pitchFamily="34" charset="-122"/>
                    <a:ea typeface="微软雅黑" panose="020B0503020204020204" pitchFamily="34" charset="-122"/>
                  </a:endParaRPr>
                </a:p>
              </p:txBody>
            </p:sp>
          </p:grpSp>
        </p:grpSp>
        <p:grpSp>
          <p:nvGrpSpPr>
            <p:cNvPr id="13" name="组合 11"/>
            <p:cNvGrpSpPr/>
            <p:nvPr/>
          </p:nvGrpSpPr>
          <p:grpSpPr>
            <a:xfrm>
              <a:off x="785786" y="857238"/>
              <a:ext cx="2654585" cy="3802744"/>
              <a:chOff x="627544" y="2408306"/>
              <a:chExt cx="2654585" cy="3802744"/>
            </a:xfrm>
          </p:grpSpPr>
          <p:sp>
            <p:nvSpPr>
              <p:cNvPr id="14" name="圆角矩形 13"/>
              <p:cNvSpPr/>
              <p:nvPr/>
            </p:nvSpPr>
            <p:spPr bwMode="auto">
              <a:xfrm>
                <a:off x="627544" y="2966128"/>
                <a:ext cx="2654585" cy="3244922"/>
              </a:xfrm>
              <a:prstGeom prst="roundRect">
                <a:avLst>
                  <a:gd name="adj" fmla="val 3990"/>
                </a:avLst>
              </a:prstGeom>
              <a:solidFill>
                <a:schemeClr val="accent5">
                  <a:lumMod val="20000"/>
                  <a:lumOff val="80000"/>
                  <a:alpha val="84000"/>
                </a:schemeClr>
              </a:solidFill>
              <a:ln w="57150">
                <a:solidFill>
                  <a:schemeClr val="bg2">
                    <a:lumMod val="60000"/>
                    <a:lumOff val="40000"/>
                  </a:schemeClr>
                </a:solidFill>
              </a:ln>
              <a:effectLst>
                <a:outerShdw blurRad="76200" dir="13500000" sy="23000" kx="1200000" algn="br" rotWithShape="0">
                  <a:prstClr val="black">
                    <a:alpha val="20000"/>
                  </a:prstClr>
                </a:outerShdw>
              </a:effectLst>
              <a:scene3d>
                <a:camera prst="perspectiveRight"/>
                <a:lightRig rig="glow" dir="t">
                  <a:rot lat="0" lon="0" rev="14100000"/>
                </a:lightRig>
              </a:scene3d>
              <a:sp3d prstMaterial="softEdge">
                <a:bevelT w="127000" prst="artDeco"/>
              </a:sp3d>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矩形 14"/>
              <p:cNvSpPr/>
              <p:nvPr/>
            </p:nvSpPr>
            <p:spPr>
              <a:xfrm>
                <a:off x="798433" y="3268924"/>
                <a:ext cx="2286016" cy="1998235"/>
              </a:xfrm>
              <a:prstGeom prst="rect">
                <a:avLst/>
              </a:prstGeom>
            </p:spPr>
            <p:txBody>
              <a:bodyPr wrap="square">
                <a:spAutoFit/>
              </a:bodyPr>
              <a:lstStyle/>
              <a:p>
                <a:pPr fontAlgn="base">
                  <a:lnSpc>
                    <a:spcPct val="120000"/>
                  </a:lnSpc>
                  <a:spcBef>
                    <a:spcPct val="0"/>
                  </a:spcBef>
                  <a:spcAft>
                    <a:spcPct val="0"/>
                  </a:spcAft>
                </a:pPr>
                <a:endParaRPr lang="ru-RU" altLang="zh-CN" sz="1400" kern="0" dirty="0">
                  <a:solidFill>
                    <a:schemeClr val="bg2">
                      <a:lumMod val="60000"/>
                      <a:lumOff val="40000"/>
                    </a:schemeClr>
                  </a:solidFill>
                  <a:latin typeface="华文中宋" panose="02010600040101010101" pitchFamily="2" charset="-122"/>
                  <a:ea typeface="华文中宋" panose="02010600040101010101" pitchFamily="2" charset="-122"/>
                </a:endParaRPr>
              </a:p>
              <a:p>
                <a:pPr fontAlgn="base">
                  <a:lnSpc>
                    <a:spcPct val="120000"/>
                  </a:lnSpc>
                  <a:spcBef>
                    <a:spcPct val="0"/>
                  </a:spcBef>
                  <a:spcAft>
                    <a:spcPct val="0"/>
                  </a:spcAft>
                </a:pPr>
                <a:r>
                  <a:rPr lang="ru-RU" altLang="zh-CN" sz="1050" kern="0" dirty="0">
                    <a:solidFill>
                      <a:schemeClr val="bg2">
                        <a:lumMod val="60000"/>
                        <a:lumOff val="40000"/>
                      </a:schemeClr>
                    </a:solidFill>
                    <a:latin typeface="华文中宋" panose="02010600040101010101" pitchFamily="2" charset="-122"/>
                    <a:ea typeface="华文中宋" panose="02010600040101010101" pitchFamily="2" charset="-122"/>
                  </a:rPr>
                  <a:t>Улучшение поддерживающих законов и положений Закона о стандартизации Китая. </a:t>
                </a:r>
                <a:r>
                  <a:rPr lang="ru-RU" altLang="zh-CN" sz="1050" b="1" kern="0" dirty="0" smtClean="0">
                    <a:latin typeface="华文中宋" panose="02010600040101010101" pitchFamily="2" charset="-122"/>
                    <a:ea typeface="华文中宋" panose="02010600040101010101" pitchFamily="2" charset="-122"/>
                  </a:rPr>
                  <a:t>Обратить </a:t>
                </a:r>
                <a:r>
                  <a:rPr lang="ru-RU" altLang="zh-CN" sz="1050" b="1" kern="0" dirty="0">
                    <a:latin typeface="华文中宋" panose="02010600040101010101" pitchFamily="2" charset="-122"/>
                    <a:ea typeface="华文中宋" panose="02010600040101010101" pitchFamily="2" charset="-122"/>
                  </a:rPr>
                  <a:t>особое </a:t>
                </a:r>
                <a:r>
                  <a:rPr lang="ru-RU" altLang="zh-CN" sz="1050" b="1" kern="0" dirty="0" smtClean="0">
                    <a:latin typeface="华文中宋" panose="02010600040101010101" pitchFamily="2" charset="-122"/>
                    <a:ea typeface="华文中宋" panose="02010600040101010101" pitchFamily="2" charset="-122"/>
                  </a:rPr>
                  <a:t>внимание </a:t>
                </a:r>
                <a:r>
                  <a:rPr lang="ru-RU" altLang="zh-CN" sz="1050" b="1" kern="0" dirty="0">
                    <a:latin typeface="华文中宋" panose="02010600040101010101" pitchFamily="2" charset="-122"/>
                    <a:ea typeface="华文中宋" panose="02010600040101010101" pitchFamily="2" charset="-122"/>
                  </a:rPr>
                  <a:t>на «Закон о Мерах по управлению обязательными национальными стандартами» и «Закон о Мерах по управлению национальными ссылочными стандартами»</a:t>
                </a:r>
                <a:endParaRPr lang="zh-CN" altLang="en-US" sz="1050" b="1" kern="0" dirty="0">
                  <a:latin typeface="华文中宋" panose="02010600040101010101" pitchFamily="2" charset="-122"/>
                  <a:ea typeface="华文中宋" panose="02010600040101010101" pitchFamily="2" charset="-122"/>
                </a:endParaRPr>
              </a:p>
            </p:txBody>
          </p:sp>
          <p:grpSp>
            <p:nvGrpSpPr>
              <p:cNvPr id="16" name="组合 7"/>
              <p:cNvGrpSpPr/>
              <p:nvPr/>
            </p:nvGrpSpPr>
            <p:grpSpPr>
              <a:xfrm>
                <a:off x="1273633" y="2408306"/>
                <a:ext cx="1308851" cy="1182272"/>
                <a:chOff x="1273633" y="4673305"/>
                <a:chExt cx="1308851" cy="1182272"/>
              </a:xfrm>
            </p:grpSpPr>
            <p:sp>
              <p:nvSpPr>
                <p:cNvPr id="18" name="Freeform 6"/>
                <p:cNvSpPr/>
                <p:nvPr/>
              </p:nvSpPr>
              <p:spPr bwMode="auto">
                <a:xfrm>
                  <a:off x="1982101" y="4675453"/>
                  <a:ext cx="135711" cy="299864"/>
                </a:xfrm>
                <a:custGeom>
                  <a:avLst/>
                  <a:gdLst>
                    <a:gd name="T0" fmla="*/ 0 w 156"/>
                    <a:gd name="T1" fmla="*/ 172 h 333"/>
                    <a:gd name="T2" fmla="*/ 45 w 156"/>
                    <a:gd name="T3" fmla="*/ 333 h 333"/>
                    <a:gd name="T4" fmla="*/ 156 w 156"/>
                    <a:gd name="T5" fmla="*/ 167 h 333"/>
                    <a:gd name="T6" fmla="*/ 111 w 156"/>
                    <a:gd name="T7" fmla="*/ 0 h 333"/>
                    <a:gd name="T8" fmla="*/ 0 w 156"/>
                    <a:gd name="T9" fmla="*/ 172 h 333"/>
                  </a:gdLst>
                  <a:ahLst/>
                  <a:cxnLst>
                    <a:cxn ang="0">
                      <a:pos x="T0" y="T1"/>
                    </a:cxn>
                    <a:cxn ang="0">
                      <a:pos x="T2" y="T3"/>
                    </a:cxn>
                    <a:cxn ang="0">
                      <a:pos x="T4" y="T5"/>
                    </a:cxn>
                    <a:cxn ang="0">
                      <a:pos x="T6" y="T7"/>
                    </a:cxn>
                    <a:cxn ang="0">
                      <a:pos x="T8" y="T9"/>
                    </a:cxn>
                  </a:cxnLst>
                  <a:rect l="0" t="0" r="r" b="b"/>
                  <a:pathLst>
                    <a:path w="156" h="333">
                      <a:moveTo>
                        <a:pt x="0" y="172"/>
                      </a:moveTo>
                      <a:lnTo>
                        <a:pt x="45" y="333"/>
                      </a:lnTo>
                      <a:lnTo>
                        <a:pt x="156" y="167"/>
                      </a:lnTo>
                      <a:lnTo>
                        <a:pt x="111" y="0"/>
                      </a:lnTo>
                      <a:lnTo>
                        <a:pt x="0" y="172"/>
                      </a:lnTo>
                      <a:close/>
                    </a:path>
                  </a:pathLst>
                </a:custGeom>
                <a:solidFill>
                  <a:schemeClr val="bg2">
                    <a:lumMod val="60000"/>
                    <a:lumOff val="40000"/>
                  </a:schemeClr>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Freeform 7"/>
                <p:cNvSpPr/>
                <p:nvPr/>
              </p:nvSpPr>
              <p:spPr bwMode="auto">
                <a:xfrm>
                  <a:off x="2199180" y="5579601"/>
                  <a:ext cx="164912" cy="215826"/>
                </a:xfrm>
                <a:custGeom>
                  <a:avLst/>
                  <a:gdLst>
                    <a:gd name="T0" fmla="*/ 0 w 168"/>
                    <a:gd name="T1" fmla="*/ 141 h 311"/>
                    <a:gd name="T2" fmla="*/ 45 w 168"/>
                    <a:gd name="T3" fmla="*/ 311 h 311"/>
                    <a:gd name="T4" fmla="*/ 168 w 168"/>
                    <a:gd name="T5" fmla="*/ 174 h 311"/>
                    <a:gd name="T6" fmla="*/ 121 w 168"/>
                    <a:gd name="T7" fmla="*/ 0 h 311"/>
                    <a:gd name="T8" fmla="*/ 0 w 168"/>
                    <a:gd name="T9" fmla="*/ 141 h 311"/>
                    <a:gd name="connsiteX0" fmla="*/ 0 w 10000"/>
                    <a:gd name="connsiteY0" fmla="*/ 4534 h 10000"/>
                    <a:gd name="connsiteX1" fmla="*/ 2679 w 10000"/>
                    <a:gd name="connsiteY1" fmla="*/ 10000 h 10000"/>
                    <a:gd name="connsiteX2" fmla="*/ 10000 w 10000"/>
                    <a:gd name="connsiteY2" fmla="*/ 5978 h 10000"/>
                    <a:gd name="connsiteX3" fmla="*/ 7202 w 10000"/>
                    <a:gd name="connsiteY3" fmla="*/ 0 h 10000"/>
                    <a:gd name="connsiteX4" fmla="*/ 0 w 10000"/>
                    <a:gd name="connsiteY4" fmla="*/ 453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4534"/>
                      </a:moveTo>
                      <a:lnTo>
                        <a:pt x="2679" y="10000"/>
                      </a:lnTo>
                      <a:lnTo>
                        <a:pt x="10000" y="5978"/>
                      </a:lnTo>
                      <a:lnTo>
                        <a:pt x="7202" y="0"/>
                      </a:lnTo>
                      <a:lnTo>
                        <a:pt x="0" y="4534"/>
                      </a:lnTo>
                      <a:close/>
                    </a:path>
                  </a:pathLst>
                </a:custGeom>
                <a:solidFill>
                  <a:schemeClr val="bg2">
                    <a:lumMod val="60000"/>
                    <a:lumOff val="40000"/>
                  </a:schemeClr>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1" name="Freeform 8"/>
                <p:cNvSpPr/>
                <p:nvPr/>
              </p:nvSpPr>
              <p:spPr bwMode="auto">
                <a:xfrm>
                  <a:off x="1465095" y="5580735"/>
                  <a:ext cx="852451" cy="271949"/>
                </a:xfrm>
                <a:custGeom>
                  <a:avLst/>
                  <a:gdLst>
                    <a:gd name="T0" fmla="*/ 94 w 987"/>
                    <a:gd name="T1" fmla="*/ 160 h 302"/>
                    <a:gd name="T2" fmla="*/ 987 w 987"/>
                    <a:gd name="T3" fmla="*/ 0 h 302"/>
                    <a:gd name="T4" fmla="*/ 866 w 987"/>
                    <a:gd name="T5" fmla="*/ 141 h 302"/>
                    <a:gd name="T6" fmla="*/ 0 w 987"/>
                    <a:gd name="T7" fmla="*/ 302 h 302"/>
                    <a:gd name="T8" fmla="*/ 94 w 987"/>
                    <a:gd name="T9" fmla="*/ 160 h 302"/>
                    <a:gd name="connsiteX0" fmla="*/ 880 w 9928"/>
                    <a:gd name="connsiteY0" fmla="*/ 5298 h 10000"/>
                    <a:gd name="connsiteX1" fmla="*/ 9928 w 9928"/>
                    <a:gd name="connsiteY1" fmla="*/ 0 h 10000"/>
                    <a:gd name="connsiteX2" fmla="*/ 8702 w 9928"/>
                    <a:gd name="connsiteY2" fmla="*/ 4669 h 10000"/>
                    <a:gd name="connsiteX3" fmla="*/ 0 w 9928"/>
                    <a:gd name="connsiteY3" fmla="*/ 10000 h 10000"/>
                    <a:gd name="connsiteX4" fmla="*/ 880 w 9928"/>
                    <a:gd name="connsiteY4" fmla="*/ 5298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28" h="10000">
                      <a:moveTo>
                        <a:pt x="880" y="5298"/>
                      </a:moveTo>
                      <a:lnTo>
                        <a:pt x="9928" y="0"/>
                      </a:lnTo>
                      <a:lnTo>
                        <a:pt x="8702" y="4669"/>
                      </a:lnTo>
                      <a:lnTo>
                        <a:pt x="0" y="10000"/>
                      </a:lnTo>
                      <a:lnTo>
                        <a:pt x="880" y="5298"/>
                      </a:lnTo>
                      <a:close/>
                    </a:path>
                  </a:pathLst>
                </a:custGeom>
                <a:solidFill>
                  <a:schemeClr val="bg2">
                    <a:lumMod val="60000"/>
                    <a:lumOff val="40000"/>
                  </a:schemeClr>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2" name="Freeform 10"/>
                <p:cNvSpPr/>
                <p:nvPr/>
              </p:nvSpPr>
              <p:spPr bwMode="auto">
                <a:xfrm>
                  <a:off x="1273633" y="4940752"/>
                  <a:ext cx="272952" cy="914825"/>
                </a:xfrm>
                <a:custGeom>
                  <a:avLst/>
                  <a:gdLst>
                    <a:gd name="T0" fmla="*/ 87 w 309"/>
                    <a:gd name="T1" fmla="*/ 0 h 1023"/>
                    <a:gd name="T2" fmla="*/ 0 w 309"/>
                    <a:gd name="T3" fmla="*/ 168 h 1023"/>
                    <a:gd name="T4" fmla="*/ 215 w 309"/>
                    <a:gd name="T5" fmla="*/ 1023 h 1023"/>
                    <a:gd name="T6" fmla="*/ 309 w 309"/>
                    <a:gd name="T7" fmla="*/ 881 h 1023"/>
                    <a:gd name="T8" fmla="*/ 87 w 309"/>
                    <a:gd name="T9" fmla="*/ 0 h 1023"/>
                    <a:gd name="connsiteX0" fmla="*/ 2816 w 10154"/>
                    <a:gd name="connsiteY0" fmla="*/ 0 h 10000"/>
                    <a:gd name="connsiteX1" fmla="*/ 0 w 10154"/>
                    <a:gd name="connsiteY1" fmla="*/ 1642 h 10000"/>
                    <a:gd name="connsiteX2" fmla="*/ 6958 w 10154"/>
                    <a:gd name="connsiteY2" fmla="*/ 10000 h 10000"/>
                    <a:gd name="connsiteX3" fmla="*/ 10154 w 10154"/>
                    <a:gd name="connsiteY3" fmla="*/ 8542 h 10000"/>
                    <a:gd name="connsiteX4" fmla="*/ 2816 w 10154"/>
                    <a:gd name="connsiteY4" fmla="*/ 0 h 10000"/>
                    <a:gd name="connsiteX0-1" fmla="*/ 2816 w 10154"/>
                    <a:gd name="connsiteY0-2" fmla="*/ 0 h 9907"/>
                    <a:gd name="connsiteX1-3" fmla="*/ 0 w 10154"/>
                    <a:gd name="connsiteY1-4" fmla="*/ 1642 h 9907"/>
                    <a:gd name="connsiteX2-5" fmla="*/ 7112 w 10154"/>
                    <a:gd name="connsiteY2-6" fmla="*/ 9907 h 9907"/>
                    <a:gd name="connsiteX3-7" fmla="*/ 10154 w 10154"/>
                    <a:gd name="connsiteY3-8" fmla="*/ 8542 h 9907"/>
                    <a:gd name="connsiteX4-9" fmla="*/ 2816 w 10154"/>
                    <a:gd name="connsiteY4-10" fmla="*/ 0 h 9907"/>
                    <a:gd name="connsiteX0-11" fmla="*/ 2773 w 10000"/>
                    <a:gd name="connsiteY0-12" fmla="*/ 0 h 10047"/>
                    <a:gd name="connsiteX1-13" fmla="*/ 0 w 10000"/>
                    <a:gd name="connsiteY1-14" fmla="*/ 1657 h 10047"/>
                    <a:gd name="connsiteX2-15" fmla="*/ 7080 w 10000"/>
                    <a:gd name="connsiteY2-16" fmla="*/ 10047 h 10047"/>
                    <a:gd name="connsiteX3-17" fmla="*/ 10000 w 10000"/>
                    <a:gd name="connsiteY3-18" fmla="*/ 8622 h 10047"/>
                    <a:gd name="connsiteX4-19" fmla="*/ 2773 w 10000"/>
                    <a:gd name="connsiteY4-20" fmla="*/ 0 h 10047"/>
                    <a:gd name="connsiteX0-21" fmla="*/ 2773 w 10000"/>
                    <a:gd name="connsiteY0-22" fmla="*/ 0 h 10071"/>
                    <a:gd name="connsiteX1-23" fmla="*/ 0 w 10000"/>
                    <a:gd name="connsiteY1-24" fmla="*/ 1657 h 10071"/>
                    <a:gd name="connsiteX2-25" fmla="*/ 7080 w 10000"/>
                    <a:gd name="connsiteY2-26" fmla="*/ 10071 h 10071"/>
                    <a:gd name="connsiteX3-27" fmla="*/ 10000 w 10000"/>
                    <a:gd name="connsiteY3-28" fmla="*/ 8622 h 10071"/>
                    <a:gd name="connsiteX4-29" fmla="*/ 2773 w 10000"/>
                    <a:gd name="connsiteY4-30" fmla="*/ 0 h 10071"/>
                    <a:gd name="connsiteX0-31" fmla="*/ 2773 w 10228"/>
                    <a:gd name="connsiteY0-32" fmla="*/ 0 h 10071"/>
                    <a:gd name="connsiteX1-33" fmla="*/ 0 w 10228"/>
                    <a:gd name="connsiteY1-34" fmla="*/ 1657 h 10071"/>
                    <a:gd name="connsiteX2-35" fmla="*/ 7080 w 10228"/>
                    <a:gd name="connsiteY2-36" fmla="*/ 10071 h 10071"/>
                    <a:gd name="connsiteX3-37" fmla="*/ 10228 w 10228"/>
                    <a:gd name="connsiteY3-38" fmla="*/ 8598 h 10071"/>
                    <a:gd name="connsiteX4-39" fmla="*/ 2773 w 10228"/>
                    <a:gd name="connsiteY4-40" fmla="*/ 0 h 10071"/>
                    <a:gd name="connsiteX0-41" fmla="*/ 2773 w 10000"/>
                    <a:gd name="connsiteY0-42" fmla="*/ 0 h 10071"/>
                    <a:gd name="connsiteX1-43" fmla="*/ 0 w 10000"/>
                    <a:gd name="connsiteY1-44" fmla="*/ 1657 h 10071"/>
                    <a:gd name="connsiteX2-45" fmla="*/ 7080 w 10000"/>
                    <a:gd name="connsiteY2-46" fmla="*/ 10071 h 10071"/>
                    <a:gd name="connsiteX3-47" fmla="*/ 10000 w 10000"/>
                    <a:gd name="connsiteY3-48" fmla="*/ 8598 h 10071"/>
                    <a:gd name="connsiteX4-49" fmla="*/ 2773 w 10000"/>
                    <a:gd name="connsiteY4-50" fmla="*/ 0 h 10071"/>
                    <a:gd name="connsiteX0-51" fmla="*/ 2773 w 10000"/>
                    <a:gd name="connsiteY0-52" fmla="*/ 0 h 10000"/>
                    <a:gd name="connsiteX1-53" fmla="*/ 0 w 10000"/>
                    <a:gd name="connsiteY1-54" fmla="*/ 1657 h 10000"/>
                    <a:gd name="connsiteX2-55" fmla="*/ 7156 w 10000"/>
                    <a:gd name="connsiteY2-56" fmla="*/ 10000 h 10000"/>
                    <a:gd name="connsiteX3-57" fmla="*/ 10000 w 10000"/>
                    <a:gd name="connsiteY3-58" fmla="*/ 8598 h 10000"/>
                    <a:gd name="connsiteX4-59" fmla="*/ 2773 w 10000"/>
                    <a:gd name="connsiteY4-60" fmla="*/ 0 h 10000"/>
                    <a:gd name="connsiteX0-61" fmla="*/ 2773 w 10000"/>
                    <a:gd name="connsiteY0-62" fmla="*/ 0 h 10024"/>
                    <a:gd name="connsiteX1-63" fmla="*/ 0 w 10000"/>
                    <a:gd name="connsiteY1-64" fmla="*/ 1657 h 10024"/>
                    <a:gd name="connsiteX2-65" fmla="*/ 7156 w 10000"/>
                    <a:gd name="connsiteY2-66" fmla="*/ 10024 h 10024"/>
                    <a:gd name="connsiteX3-67" fmla="*/ 10000 w 10000"/>
                    <a:gd name="connsiteY3-68" fmla="*/ 8598 h 10024"/>
                    <a:gd name="connsiteX4-69" fmla="*/ 2773 w 10000"/>
                    <a:gd name="connsiteY4-70" fmla="*/ 0 h 10024"/>
                    <a:gd name="connsiteX0-71" fmla="*/ 2849 w 10000"/>
                    <a:gd name="connsiteY0-72" fmla="*/ 0 h 10024"/>
                    <a:gd name="connsiteX1-73" fmla="*/ 0 w 10000"/>
                    <a:gd name="connsiteY1-74" fmla="*/ 1657 h 10024"/>
                    <a:gd name="connsiteX2-75" fmla="*/ 7156 w 10000"/>
                    <a:gd name="connsiteY2-76" fmla="*/ 10024 h 10024"/>
                    <a:gd name="connsiteX3-77" fmla="*/ 10000 w 10000"/>
                    <a:gd name="connsiteY3-78" fmla="*/ 8598 h 10024"/>
                    <a:gd name="connsiteX4-79" fmla="*/ 2849 w 10000"/>
                    <a:gd name="connsiteY4-80" fmla="*/ 0 h 1002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10024">
                      <a:moveTo>
                        <a:pt x="2849" y="0"/>
                      </a:moveTo>
                      <a:lnTo>
                        <a:pt x="0" y="1657"/>
                      </a:lnTo>
                      <a:lnTo>
                        <a:pt x="7156" y="10024"/>
                      </a:lnTo>
                      <a:lnTo>
                        <a:pt x="10000" y="8598"/>
                      </a:lnTo>
                      <a:lnTo>
                        <a:pt x="2849" y="0"/>
                      </a:lnTo>
                      <a:close/>
                    </a:path>
                  </a:pathLst>
                </a:custGeom>
                <a:solidFill>
                  <a:schemeClr val="bg2">
                    <a:lumMod val="60000"/>
                    <a:lumOff val="40000"/>
                  </a:schemeClr>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3" name="Freeform 11"/>
                <p:cNvSpPr/>
                <p:nvPr/>
              </p:nvSpPr>
              <p:spPr bwMode="auto">
                <a:xfrm>
                  <a:off x="1341924" y="4673306"/>
                  <a:ext cx="1214446" cy="1059781"/>
                </a:xfrm>
                <a:custGeom>
                  <a:avLst/>
                  <a:gdLst>
                    <a:gd name="T0" fmla="*/ 836 w 1419"/>
                    <a:gd name="T1" fmla="*/ 0 h 1192"/>
                    <a:gd name="T2" fmla="*/ 881 w 1419"/>
                    <a:gd name="T3" fmla="*/ 167 h 1192"/>
                    <a:gd name="T4" fmla="*/ 0 w 1419"/>
                    <a:gd name="T5" fmla="*/ 297 h 1192"/>
                    <a:gd name="T6" fmla="*/ 222 w 1419"/>
                    <a:gd name="T7" fmla="*/ 1178 h 1192"/>
                    <a:gd name="T8" fmla="*/ 1115 w 1419"/>
                    <a:gd name="T9" fmla="*/ 1018 h 1192"/>
                    <a:gd name="T10" fmla="*/ 1162 w 1419"/>
                    <a:gd name="T11" fmla="*/ 1192 h 1192"/>
                    <a:gd name="T12" fmla="*/ 1419 w 1419"/>
                    <a:gd name="T13" fmla="*/ 517 h 1192"/>
                    <a:gd name="T14" fmla="*/ 836 w 1419"/>
                    <a:gd name="T15" fmla="*/ 0 h 11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9" h="1192">
                      <a:moveTo>
                        <a:pt x="836" y="0"/>
                      </a:moveTo>
                      <a:lnTo>
                        <a:pt x="881" y="167"/>
                      </a:lnTo>
                      <a:lnTo>
                        <a:pt x="0" y="297"/>
                      </a:lnTo>
                      <a:lnTo>
                        <a:pt x="222" y="1178"/>
                      </a:lnTo>
                      <a:lnTo>
                        <a:pt x="1115" y="1018"/>
                      </a:lnTo>
                      <a:lnTo>
                        <a:pt x="1162" y="1192"/>
                      </a:lnTo>
                      <a:lnTo>
                        <a:pt x="1419" y="517"/>
                      </a:lnTo>
                      <a:lnTo>
                        <a:pt x="836" y="0"/>
                      </a:lnTo>
                      <a:close/>
                    </a:path>
                  </a:pathLst>
                </a:custGeom>
                <a:solidFill>
                  <a:schemeClr val="bg2">
                    <a:lumMod val="40000"/>
                    <a:lumOff val="60000"/>
                  </a:schemeClr>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4" name="Freeform 11"/>
                <p:cNvSpPr/>
                <p:nvPr/>
              </p:nvSpPr>
              <p:spPr bwMode="auto">
                <a:xfrm>
                  <a:off x="1648988" y="4673305"/>
                  <a:ext cx="933496" cy="1073385"/>
                </a:xfrm>
                <a:custGeom>
                  <a:avLst/>
                  <a:gdLst/>
                  <a:ahLst/>
                  <a:cxnLst/>
                  <a:rect l="l" t="t" r="r" b="b"/>
                  <a:pathLst>
                    <a:path w="1071709" h="1190503">
                      <a:moveTo>
                        <a:pt x="489441" y="0"/>
                      </a:moveTo>
                      <a:lnTo>
                        <a:pt x="1071709" y="516351"/>
                      </a:lnTo>
                      <a:lnTo>
                        <a:pt x="815032" y="1190503"/>
                      </a:lnTo>
                      <a:lnTo>
                        <a:pt x="768091" y="1016722"/>
                      </a:lnTo>
                      <a:lnTo>
                        <a:pt x="727066" y="1024072"/>
                      </a:lnTo>
                      <a:cubicBezTo>
                        <a:pt x="689201" y="628159"/>
                        <a:pt x="387711" y="309237"/>
                        <a:pt x="0" y="245644"/>
                      </a:cubicBezTo>
                      <a:lnTo>
                        <a:pt x="534384" y="166790"/>
                      </a:lnTo>
                      <a:close/>
                    </a:path>
                  </a:pathLst>
                </a:custGeom>
                <a:gradFill>
                  <a:gsLst>
                    <a:gs pos="95000">
                      <a:sysClr val="window" lastClr="FFFFFF">
                        <a:alpha val="20000"/>
                      </a:sysClr>
                    </a:gs>
                    <a:gs pos="0">
                      <a:sysClr val="window" lastClr="FFFFFF">
                        <a:alpha val="20000"/>
                      </a:sysClr>
                    </a:gs>
                  </a:gsLst>
                  <a:lin ang="4800000" scaled="0"/>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5" name="TextBox 24"/>
                <p:cNvSpPr txBox="1"/>
                <p:nvPr/>
              </p:nvSpPr>
              <p:spPr>
                <a:xfrm rot="20994129">
                  <a:off x="1983297" y="5036390"/>
                  <a:ext cx="184731" cy="430887"/>
                </a:xfrm>
                <a:prstGeom prst="rect">
                  <a:avLst/>
                </a:prstGeom>
                <a:noFill/>
                <a:effectLst/>
              </p:spPr>
              <p:txBody>
                <a:bodyPr wrap="none" rtlCol="0">
                  <a:spAutoFit/>
                </a:bodyP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2200" b="1" i="0" u="none" strike="noStrike" kern="0" cap="none" spc="0" normalizeH="0" baseline="0" noProof="0" dirty="0">
                    <a:ln>
                      <a:noFill/>
                    </a:ln>
                    <a:solidFill>
                      <a:prstClr val="white"/>
                    </a:solidFill>
                    <a:effectLst>
                      <a:innerShdw blurRad="38100" dist="38100" dir="10800000">
                        <a:prstClr val="black">
                          <a:alpha val="50000"/>
                        </a:prstClr>
                      </a:innerShdw>
                    </a:effectLst>
                    <a:uLnTx/>
                    <a:uFillTx/>
                    <a:latin typeface="微软雅黑" panose="020B0503020204020204" pitchFamily="34" charset="-122"/>
                    <a:ea typeface="微软雅黑" panose="020B0503020204020204" pitchFamily="34" charset="-122"/>
                  </a:endParaRPr>
                </a:p>
              </p:txBody>
            </p:sp>
          </p:grpSp>
        </p:grpSp>
      </p:grpSp>
      <p:sp>
        <p:nvSpPr>
          <p:cNvPr id="7" name="矩形 6"/>
          <p:cNvSpPr/>
          <p:nvPr/>
        </p:nvSpPr>
        <p:spPr>
          <a:xfrm>
            <a:off x="908520" y="3884178"/>
            <a:ext cx="2286016" cy="1569660"/>
          </a:xfrm>
          <a:prstGeom prst="rect">
            <a:avLst/>
          </a:prstGeom>
        </p:spPr>
        <p:txBody>
          <a:bodyPr wrap="square">
            <a:spAutoFit/>
          </a:bodyPr>
          <a:lstStyle/>
          <a:p>
            <a:r>
              <a:rPr lang="en-US" altLang="zh-CN" sz="1200" b="1" dirty="0">
                <a:latin typeface="Arial" pitchFamily="34" charset="0"/>
                <a:ea typeface="华文中宋" panose="02010600040101010101" pitchFamily="2" charset="-122"/>
                <a:cs typeface="Arial" pitchFamily="34" charset="0"/>
              </a:rPr>
              <a:t>Improve the supporting laws and regulations of Chinese Standardization Law. </a:t>
            </a:r>
          </a:p>
          <a:p>
            <a:r>
              <a:rPr lang="en-US" altLang="zh-CN" sz="1200" dirty="0">
                <a:latin typeface="Arial" pitchFamily="34" charset="0"/>
                <a:ea typeface="华文中宋" panose="02010600040101010101" pitchFamily="2" charset="-122"/>
                <a:cs typeface="Arial" pitchFamily="34" charset="0"/>
              </a:rPr>
              <a:t>To develop </a:t>
            </a:r>
            <a:r>
              <a:rPr lang="en-US" altLang="zh-CN" sz="1200" i="1" dirty="0">
                <a:latin typeface="Arial" pitchFamily="34" charset="0"/>
                <a:ea typeface="华文中宋" panose="02010600040101010101" pitchFamily="2" charset="-122"/>
                <a:cs typeface="Arial" pitchFamily="34" charset="0"/>
              </a:rPr>
              <a:t>"Mandatory National Standards Management Rule" </a:t>
            </a:r>
            <a:r>
              <a:rPr lang="en-US" altLang="zh-CN" sz="1200" dirty="0">
                <a:latin typeface="Arial" pitchFamily="34" charset="0"/>
                <a:ea typeface="华文中宋" panose="02010600040101010101" pitchFamily="2" charset="-122"/>
                <a:cs typeface="Arial" pitchFamily="34" charset="0"/>
              </a:rPr>
              <a:t>and </a:t>
            </a:r>
            <a:r>
              <a:rPr lang="en-US" altLang="zh-CN" sz="1200" i="1" dirty="0">
                <a:latin typeface="Arial" pitchFamily="34" charset="0"/>
                <a:ea typeface="华文中宋" panose="02010600040101010101" pitchFamily="2" charset="-122"/>
                <a:cs typeface="Arial" pitchFamily="34" charset="0"/>
              </a:rPr>
              <a:t>"National Reference Standards Management Rules " </a:t>
            </a:r>
          </a:p>
        </p:txBody>
      </p:sp>
      <p:sp>
        <p:nvSpPr>
          <p:cNvPr id="8" name="矩形 7"/>
          <p:cNvSpPr/>
          <p:nvPr/>
        </p:nvSpPr>
        <p:spPr>
          <a:xfrm>
            <a:off x="3693462" y="4085638"/>
            <a:ext cx="2214578" cy="1646605"/>
          </a:xfrm>
          <a:prstGeom prst="rect">
            <a:avLst/>
          </a:prstGeom>
        </p:spPr>
        <p:txBody>
          <a:bodyPr wrap="square">
            <a:spAutoFit/>
          </a:bodyPr>
          <a:lstStyle/>
          <a:p>
            <a:r>
              <a:rPr lang="en-US" altLang="zh-CN" sz="1100" b="1" dirty="0">
                <a:latin typeface="Arial" pitchFamily="34" charset="0"/>
                <a:ea typeface="华文中宋" panose="02010600040101010101" pitchFamily="2" charset="-122"/>
                <a:cs typeface="Arial" pitchFamily="34" charset="0"/>
              </a:rPr>
              <a:t>Strengthen standardization education</a:t>
            </a:r>
            <a:r>
              <a:rPr lang="en-US" altLang="zh-CN" sz="1100" dirty="0">
                <a:latin typeface="Arial" pitchFamily="34" charset="0"/>
                <a:ea typeface="华文中宋" panose="02010600040101010101" pitchFamily="2" charset="-122"/>
                <a:cs typeface="Arial" pitchFamily="34" charset="0"/>
              </a:rPr>
              <a:t>. Implement standardization talents education and training projects and build a number of influential standardization education and training institutions or bases.</a:t>
            </a:r>
          </a:p>
          <a:p>
            <a:r>
              <a:rPr lang="en-US" altLang="zh-CN" sz="1200" dirty="0">
                <a:latin typeface="Arial" pitchFamily="34" charset="0"/>
                <a:ea typeface="华文中宋" panose="02010600040101010101" pitchFamily="2" charset="-122"/>
                <a:cs typeface="Arial" pitchFamily="34" charset="0"/>
              </a:rPr>
              <a:t>.</a:t>
            </a:r>
            <a:endParaRPr lang="zh-CN" altLang="en-US" sz="1200" dirty="0">
              <a:latin typeface="Arial" panose="020B0604020202020204" pitchFamily="34" charset="0"/>
              <a:ea typeface="华文中宋" panose="02010600040101010101" pitchFamily="2" charset="-122"/>
              <a:cs typeface="Arial" panose="020B0604020202020204" pitchFamily="34" charset="0"/>
            </a:endParaRPr>
          </a:p>
          <a:p>
            <a:endParaRPr lang="zh-CN" altLang="en-US" sz="1200" dirty="0">
              <a:latin typeface="Arial" panose="020B0604020202020204" pitchFamily="34" charset="0"/>
              <a:ea typeface="华文中宋" panose="02010600040101010101" pitchFamily="2" charset="-122"/>
              <a:cs typeface="Arial" panose="020B0604020202020204" pitchFamily="34" charset="0"/>
            </a:endParaRPr>
          </a:p>
        </p:txBody>
      </p:sp>
      <p:sp>
        <p:nvSpPr>
          <p:cNvPr id="9" name="矩形 8"/>
          <p:cNvSpPr/>
          <p:nvPr/>
        </p:nvSpPr>
        <p:spPr>
          <a:xfrm>
            <a:off x="6085679" y="3760528"/>
            <a:ext cx="2232248" cy="1754326"/>
          </a:xfrm>
          <a:prstGeom prst="rect">
            <a:avLst/>
          </a:prstGeom>
        </p:spPr>
        <p:txBody>
          <a:bodyPr wrap="square">
            <a:spAutoFit/>
          </a:bodyPr>
          <a:lstStyle/>
          <a:p>
            <a:r>
              <a:rPr lang="en-US" altLang="zh-CN" sz="1200" b="1" dirty="0">
                <a:latin typeface="Arial" pitchFamily="34" charset="0"/>
                <a:ea typeface="华文中宋" panose="02010600040101010101" pitchFamily="2" charset="-122"/>
                <a:cs typeface="Arial" pitchFamily="34" charset="0"/>
              </a:rPr>
              <a:t>Set up statistical system for standardization work. </a:t>
            </a:r>
            <a:r>
              <a:rPr lang="en-US" altLang="zh-CN" sz="1200" dirty="0">
                <a:latin typeface="Arial" pitchFamily="34" charset="0"/>
                <a:ea typeface="华文中宋" panose="02010600040101010101" pitchFamily="2" charset="-122"/>
                <a:cs typeface="Arial" pitchFamily="34" charset="0"/>
              </a:rPr>
              <a:t>Revise the existing statistical indicators to reflect the overall level of standardization work and its contribution to economic and social development fully and truly.</a:t>
            </a:r>
          </a:p>
          <a:p>
            <a:endParaRPr lang="zh-CN" altLang="en-US" sz="1200" dirty="0">
              <a:latin typeface="Arial" pitchFamily="34" charset="0"/>
              <a:ea typeface="华文中宋" panose="02010600040101010101" pitchFamily="2" charset="-122"/>
              <a:cs typeface="Arial"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3"/>
          <p:cNvSpPr/>
          <p:nvPr/>
        </p:nvSpPr>
        <p:spPr>
          <a:xfrm>
            <a:off x="3925491" y="1261597"/>
            <a:ext cx="1293019" cy="1158899"/>
          </a:xfrm>
          <a:custGeom>
            <a:avLst/>
            <a:gdLst>
              <a:gd name="connsiteX0" fmla="*/ 0 w 2298700"/>
              <a:gd name="connsiteY0" fmla="*/ 1293498 h 2060264"/>
              <a:gd name="connsiteX1" fmla="*/ 30100 w 2298700"/>
              <a:gd name="connsiteY1" fmla="*/ 1293498 h 2060264"/>
              <a:gd name="connsiteX2" fmla="*/ 30100 w 2298700"/>
              <a:gd name="connsiteY2" fmla="*/ 2030164 h 2060264"/>
              <a:gd name="connsiteX3" fmla="*/ 2268600 w 2298700"/>
              <a:gd name="connsiteY3" fmla="*/ 2030164 h 2060264"/>
              <a:gd name="connsiteX4" fmla="*/ 2268600 w 2298700"/>
              <a:gd name="connsiteY4" fmla="*/ 1293498 h 2060264"/>
              <a:gd name="connsiteX5" fmla="*/ 2298700 w 2298700"/>
              <a:gd name="connsiteY5" fmla="*/ 1293498 h 2060264"/>
              <a:gd name="connsiteX6" fmla="*/ 2298700 w 2298700"/>
              <a:gd name="connsiteY6" fmla="*/ 2060264 h 2060264"/>
              <a:gd name="connsiteX7" fmla="*/ 0 w 2298700"/>
              <a:gd name="connsiteY7" fmla="*/ 2060264 h 2060264"/>
              <a:gd name="connsiteX8" fmla="*/ 0 w 2298700"/>
              <a:gd name="connsiteY8" fmla="*/ 0 h 2060264"/>
              <a:gd name="connsiteX9" fmla="*/ 2298700 w 2298700"/>
              <a:gd name="connsiteY9" fmla="*/ 0 h 2060264"/>
              <a:gd name="connsiteX10" fmla="*/ 2298700 w 2298700"/>
              <a:gd name="connsiteY10" fmla="*/ 498664 h 2060264"/>
              <a:gd name="connsiteX11" fmla="*/ 2268600 w 2298700"/>
              <a:gd name="connsiteY11" fmla="*/ 498664 h 2060264"/>
              <a:gd name="connsiteX12" fmla="*/ 2268600 w 2298700"/>
              <a:gd name="connsiteY12" fmla="*/ 30100 h 2060264"/>
              <a:gd name="connsiteX13" fmla="*/ 30100 w 2298700"/>
              <a:gd name="connsiteY13" fmla="*/ 30100 h 2060264"/>
              <a:gd name="connsiteX14" fmla="*/ 30100 w 2298700"/>
              <a:gd name="connsiteY14" fmla="*/ 498664 h 2060264"/>
              <a:gd name="connsiteX15" fmla="*/ 0 w 2298700"/>
              <a:gd name="connsiteY15" fmla="*/ 498664 h 2060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98700" h="2060264">
                <a:moveTo>
                  <a:pt x="0" y="1293498"/>
                </a:moveTo>
                <a:lnTo>
                  <a:pt x="30100" y="1293498"/>
                </a:lnTo>
                <a:lnTo>
                  <a:pt x="30100" y="2030164"/>
                </a:lnTo>
                <a:lnTo>
                  <a:pt x="2268600" y="2030164"/>
                </a:lnTo>
                <a:lnTo>
                  <a:pt x="2268600" y="1293498"/>
                </a:lnTo>
                <a:lnTo>
                  <a:pt x="2298700" y="1293498"/>
                </a:lnTo>
                <a:lnTo>
                  <a:pt x="2298700" y="2060264"/>
                </a:lnTo>
                <a:lnTo>
                  <a:pt x="0" y="2060264"/>
                </a:lnTo>
                <a:close/>
                <a:moveTo>
                  <a:pt x="0" y="0"/>
                </a:moveTo>
                <a:lnTo>
                  <a:pt x="2298700" y="0"/>
                </a:lnTo>
                <a:lnTo>
                  <a:pt x="2298700" y="498664"/>
                </a:lnTo>
                <a:lnTo>
                  <a:pt x="2268600" y="498664"/>
                </a:lnTo>
                <a:lnTo>
                  <a:pt x="2268600" y="30100"/>
                </a:lnTo>
                <a:lnTo>
                  <a:pt x="30100" y="30100"/>
                </a:lnTo>
                <a:lnTo>
                  <a:pt x="30100" y="498664"/>
                </a:lnTo>
                <a:lnTo>
                  <a:pt x="0" y="49866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015">
              <a:solidFill>
                <a:prstClr val="black"/>
              </a:solidFill>
              <a:latin typeface="Calibri" panose="020F0502020204030204"/>
              <a:ea typeface="等线" panose="02010600030101010101" pitchFamily="2" charset="-122"/>
            </a:endParaRPr>
          </a:p>
        </p:txBody>
      </p:sp>
      <p:sp>
        <p:nvSpPr>
          <p:cNvPr id="5" name="文本框 4"/>
          <p:cNvSpPr txBox="1"/>
          <p:nvPr/>
        </p:nvSpPr>
        <p:spPr>
          <a:xfrm>
            <a:off x="3606064" y="1475019"/>
            <a:ext cx="1931876" cy="611706"/>
          </a:xfrm>
          <a:prstGeom prst="rect">
            <a:avLst/>
          </a:prstGeom>
          <a:noFill/>
        </p:spPr>
        <p:txBody>
          <a:bodyPr wrap="none" rtlCol="0">
            <a:spAutoFit/>
            <a:scene3d>
              <a:camera prst="orthographicFront"/>
              <a:lightRig rig="threePt" dir="t"/>
            </a:scene3d>
            <a:sp3d contourW="12700"/>
          </a:bodyPr>
          <a:lstStyle/>
          <a:p>
            <a:pPr algn="ctr" defTabSz="514350">
              <a:defRPr/>
            </a:pPr>
            <a:r>
              <a:rPr lang="en-US" altLang="zh-CN" sz="3375" b="1" dirty="0">
                <a:solidFill>
                  <a:srgbClr val="4472C4"/>
                </a:solidFill>
                <a:latin typeface="Arial" panose="020B0604020202020204"/>
                <a:ea typeface="微软雅黑" panose="020B0503020204020204" pitchFamily="34" charset="-122"/>
              </a:rPr>
              <a:t>PART 04</a:t>
            </a:r>
            <a:endParaRPr lang="zh-CN" altLang="en-US" sz="3375" b="1" dirty="0">
              <a:solidFill>
                <a:srgbClr val="4472C4"/>
              </a:solidFill>
              <a:latin typeface="Arial" panose="020B0604020202020204"/>
              <a:ea typeface="微软雅黑" panose="020B0503020204020204" pitchFamily="34" charset="-122"/>
            </a:endParaRPr>
          </a:p>
        </p:txBody>
      </p:sp>
      <p:cxnSp>
        <p:nvCxnSpPr>
          <p:cNvPr id="6" name="直接连接符 5"/>
          <p:cNvCxnSpPr/>
          <p:nvPr/>
        </p:nvCxnSpPr>
        <p:spPr>
          <a:xfrm>
            <a:off x="4364831" y="2099308"/>
            <a:ext cx="414338" cy="0"/>
          </a:xfrm>
          <a:prstGeom prst="line">
            <a:avLst/>
          </a:prstGeom>
          <a:ln w="38100" cap="rnd">
            <a:gradFill flip="none" rotWithShape="1">
              <a:gsLst>
                <a:gs pos="0">
                  <a:schemeClr val="tx1">
                    <a:lumMod val="50000"/>
                    <a:lumOff val="50000"/>
                  </a:schemeClr>
                </a:gs>
                <a:gs pos="100000">
                  <a:schemeClr val="bg1">
                    <a:lumMod val="75000"/>
                  </a:schemeClr>
                </a:gs>
              </a:gsLst>
              <a:lin ang="2700000" scaled="1"/>
              <a:tileRect/>
            </a:gradFill>
            <a:round/>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1259632" y="2714626"/>
            <a:ext cx="7056784" cy="1092607"/>
          </a:xfrm>
          <a:prstGeom prst="rect">
            <a:avLst/>
          </a:prstGeom>
          <a:noFill/>
        </p:spPr>
        <p:txBody>
          <a:bodyPr wrap="square" rtlCol="0">
            <a:spAutoFit/>
            <a:scene3d>
              <a:camera prst="orthographicFront"/>
              <a:lightRig rig="threePt" dir="t"/>
            </a:scene3d>
            <a:sp3d contourW="12700"/>
          </a:bodyPr>
          <a:lstStyle/>
          <a:p>
            <a:pPr algn="ctr" defTabSz="514350">
              <a:defRPr/>
            </a:pPr>
            <a:r>
              <a:rPr lang="ru-RU" altLang="zh-CN" sz="2250" b="1" dirty="0">
                <a:solidFill>
                  <a:prstClr val="black">
                    <a:lumMod val="75000"/>
                    <a:lumOff val="25000"/>
                  </a:prstClr>
                </a:solidFill>
                <a:latin typeface="Arial" panose="020B0604020202020204"/>
                <a:ea typeface="微软雅黑" panose="020B0503020204020204" pitchFamily="34" charset="-122"/>
              </a:rPr>
              <a:t>Китайско-российское сотрудничество в области </a:t>
            </a:r>
            <a:r>
              <a:rPr lang="ru-RU" altLang="zh-CN" sz="2250" b="1" dirty="0" smtClean="0">
                <a:solidFill>
                  <a:prstClr val="black">
                    <a:lumMod val="75000"/>
                    <a:lumOff val="25000"/>
                  </a:prstClr>
                </a:solidFill>
                <a:latin typeface="Arial" panose="020B0604020202020204"/>
                <a:ea typeface="微软雅黑" panose="020B0503020204020204" pitchFamily="34" charset="-122"/>
              </a:rPr>
              <a:t>стандартизации</a:t>
            </a:r>
          </a:p>
          <a:p>
            <a:pPr algn="ctr" defTabSz="514350">
              <a:defRPr/>
            </a:pPr>
            <a:r>
              <a:rPr lang="en-US" altLang="zh-CN" sz="2000" b="1" dirty="0" smtClean="0">
                <a:solidFill>
                  <a:prstClr val="black">
                    <a:lumMod val="75000"/>
                    <a:lumOff val="25000"/>
                  </a:prstClr>
                </a:solidFill>
                <a:latin typeface="Arial" panose="020B0604020202020204"/>
                <a:ea typeface="微软雅黑" panose="020B0503020204020204" pitchFamily="34" charset="-122"/>
              </a:rPr>
              <a:t>Standardization </a:t>
            </a:r>
            <a:r>
              <a:rPr lang="en-US" altLang="zh-CN" sz="2000" b="1" dirty="0">
                <a:solidFill>
                  <a:prstClr val="black">
                    <a:lumMod val="75000"/>
                    <a:lumOff val="25000"/>
                  </a:prstClr>
                </a:solidFill>
                <a:latin typeface="Arial" panose="020B0604020202020204"/>
                <a:ea typeface="微软雅黑" panose="020B0503020204020204" pitchFamily="34" charset="-122"/>
              </a:rPr>
              <a:t>Cooperation between China and Russia</a:t>
            </a:r>
            <a:endParaRPr lang="zh-CN" altLang="en-US" sz="2000" b="1" dirty="0">
              <a:solidFill>
                <a:prstClr val="black">
                  <a:lumMod val="75000"/>
                  <a:lumOff val="25000"/>
                </a:prstClr>
              </a:solidFill>
              <a:latin typeface="Arial" panose="020B0604020202020204"/>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1000"/>
                            </p:stCondLst>
                            <p:childTnLst>
                              <p:par>
                                <p:cTn id="15" presetID="16" presetClass="entr" presetSubtype="21"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23"/>
          <p:cNvSpPr txBox="1"/>
          <p:nvPr/>
        </p:nvSpPr>
        <p:spPr>
          <a:xfrm rot="5400000">
            <a:off x="-29769" y="2060951"/>
            <a:ext cx="2510568" cy="507831"/>
          </a:xfrm>
          <a:prstGeom prst="rect">
            <a:avLst/>
          </a:prstGeom>
          <a:noFill/>
        </p:spPr>
        <p:txBody>
          <a:bodyPr wrap="square" rtlCol="0">
            <a:spAutoFit/>
            <a:scene3d>
              <a:camera prst="orthographicFront"/>
              <a:lightRig rig="threePt" dir="t"/>
            </a:scene3d>
            <a:sp3d contourW="12700"/>
          </a:bodyPr>
          <a:lstStyle/>
          <a:p>
            <a:pPr algn="ctr" defTabSz="342900"/>
            <a:r>
              <a:rPr lang="en-US" altLang="zh-CN" sz="2700" b="1" dirty="0">
                <a:solidFill>
                  <a:srgbClr val="4472C4"/>
                </a:solidFill>
                <a:latin typeface="等线 Light" panose="02010600030101010101" pitchFamily="2" charset="-122"/>
                <a:ea typeface="等线 Light" panose="02010600030101010101" pitchFamily="2" charset="-122"/>
              </a:rPr>
              <a:t>CONTENTS</a:t>
            </a:r>
            <a:endParaRPr lang="zh-CN" altLang="en-US" sz="2700" b="1" dirty="0">
              <a:solidFill>
                <a:srgbClr val="4472C4"/>
              </a:solidFill>
              <a:latin typeface="等线 Light" panose="02010600030101010101" pitchFamily="2" charset="-122"/>
              <a:ea typeface="等线 Light" panose="02010600030101010101" pitchFamily="2" charset="-122"/>
            </a:endParaRPr>
          </a:p>
        </p:txBody>
      </p:sp>
      <p:grpSp>
        <p:nvGrpSpPr>
          <p:cNvPr id="3" name="组合 2"/>
          <p:cNvGrpSpPr/>
          <p:nvPr/>
        </p:nvGrpSpPr>
        <p:grpSpPr>
          <a:xfrm>
            <a:off x="2571736" y="781399"/>
            <a:ext cx="6010118" cy="2151358"/>
            <a:chOff x="2339752" y="657034"/>
            <a:chExt cx="6010118" cy="3231603"/>
          </a:xfrm>
        </p:grpSpPr>
        <p:grpSp>
          <p:nvGrpSpPr>
            <p:cNvPr id="2" name="组合 1"/>
            <p:cNvGrpSpPr/>
            <p:nvPr/>
          </p:nvGrpSpPr>
          <p:grpSpPr>
            <a:xfrm>
              <a:off x="2339752" y="657034"/>
              <a:ext cx="6010118" cy="970867"/>
              <a:chOff x="3375501" y="1655264"/>
              <a:chExt cx="6010118" cy="970867"/>
            </a:xfrm>
          </p:grpSpPr>
          <p:sp>
            <p:nvSpPr>
              <p:cNvPr id="5" name="文本框 4"/>
              <p:cNvSpPr txBox="1"/>
              <p:nvPr/>
            </p:nvSpPr>
            <p:spPr>
              <a:xfrm>
                <a:off x="3809221" y="1655264"/>
                <a:ext cx="5576398" cy="970867"/>
              </a:xfrm>
              <a:prstGeom prst="rect">
                <a:avLst/>
              </a:prstGeom>
              <a:noFill/>
            </p:spPr>
            <p:txBody>
              <a:bodyPr wrap="none" rtlCol="0">
                <a:spAutoFit/>
                <a:scene3d>
                  <a:camera prst="orthographicFront"/>
                  <a:lightRig rig="threePt" dir="t"/>
                </a:scene3d>
                <a:sp3d contourW="12700"/>
              </a:bodyPr>
              <a:lstStyle/>
              <a:p>
                <a:pPr defTabSz="514350">
                  <a:defRPr/>
                </a:pPr>
                <a:r>
                  <a:rPr lang="ru-RU" altLang="zh-CN" sz="2000" b="1" dirty="0">
                    <a:solidFill>
                      <a:prstClr val="black">
                        <a:lumMod val="65000"/>
                        <a:lumOff val="35000"/>
                      </a:prstClr>
                    </a:solidFill>
                    <a:latin typeface="Arial" panose="020B0604020202020204"/>
                    <a:ea typeface="微软雅黑" panose="020B0503020204020204" pitchFamily="34" charset="-122"/>
                  </a:rPr>
                  <a:t>Введение в институциональную </a:t>
                </a:r>
                <a:r>
                  <a:rPr lang="ru-RU" altLang="zh-CN" sz="2000" b="1" dirty="0" smtClean="0">
                    <a:solidFill>
                      <a:prstClr val="black">
                        <a:lumMod val="65000"/>
                        <a:lumOff val="35000"/>
                      </a:prstClr>
                    </a:solidFill>
                    <a:latin typeface="Arial" panose="020B0604020202020204"/>
                    <a:ea typeface="微软雅黑" panose="020B0503020204020204" pitchFamily="34" charset="-122"/>
                  </a:rPr>
                  <a:t>реформу</a:t>
                </a:r>
                <a:endParaRPr lang="en-US" altLang="zh-CN" sz="2000" b="1" dirty="0" smtClean="0">
                  <a:solidFill>
                    <a:prstClr val="black">
                      <a:lumMod val="65000"/>
                      <a:lumOff val="35000"/>
                    </a:prstClr>
                  </a:solidFill>
                  <a:latin typeface="Arial" panose="020B0604020202020204"/>
                  <a:ea typeface="微软雅黑" panose="020B0503020204020204" pitchFamily="34" charset="-122"/>
                </a:endParaRPr>
              </a:p>
              <a:p>
                <a:pPr defTabSz="514350">
                  <a:defRPr/>
                </a:pPr>
                <a:r>
                  <a:rPr lang="zh-CN" altLang="en-US" sz="1600" b="1" dirty="0" smtClean="0">
                    <a:solidFill>
                      <a:prstClr val="black">
                        <a:lumMod val="65000"/>
                        <a:lumOff val="35000"/>
                      </a:prstClr>
                    </a:solidFill>
                    <a:latin typeface="Arial" panose="020B0604020202020204"/>
                    <a:ea typeface="微软雅黑" panose="020B0503020204020204" pitchFamily="34" charset="-122"/>
                  </a:rPr>
                  <a:t>Brief </a:t>
                </a:r>
                <a:r>
                  <a:rPr lang="en-US" altLang="zh-CN" sz="1600" b="1" dirty="0" err="1">
                    <a:solidFill>
                      <a:prstClr val="black">
                        <a:lumMod val="65000"/>
                        <a:lumOff val="35000"/>
                      </a:prstClr>
                    </a:solidFill>
                    <a:latin typeface="Arial" panose="020B0604020202020204"/>
                    <a:ea typeface="微软雅黑" panose="020B0503020204020204" pitchFamily="34" charset="-122"/>
                  </a:rPr>
                  <a:t>i</a:t>
                </a:r>
                <a:r>
                  <a:rPr lang="zh-CN" altLang="en-US" sz="1600" b="1" dirty="0">
                    <a:solidFill>
                      <a:prstClr val="black">
                        <a:lumMod val="65000"/>
                        <a:lumOff val="35000"/>
                      </a:prstClr>
                    </a:solidFill>
                    <a:latin typeface="Arial" panose="020B0604020202020204"/>
                    <a:ea typeface="微软雅黑" panose="020B0503020204020204" pitchFamily="34" charset="-122"/>
                  </a:rPr>
                  <a:t>ntroduction of </a:t>
                </a:r>
                <a:r>
                  <a:rPr lang="en-US" altLang="zh-CN" sz="1600" b="1" dirty="0" err="1">
                    <a:solidFill>
                      <a:prstClr val="black">
                        <a:lumMod val="65000"/>
                        <a:lumOff val="35000"/>
                      </a:prstClr>
                    </a:solidFill>
                    <a:latin typeface="Arial" panose="020B0604020202020204"/>
                    <a:ea typeface="微软雅黑" panose="020B0503020204020204" pitchFamily="34" charset="-122"/>
                  </a:rPr>
                  <a:t>i</a:t>
                </a:r>
                <a:r>
                  <a:rPr lang="zh-CN" altLang="en-US" sz="1600" b="1" dirty="0">
                    <a:solidFill>
                      <a:prstClr val="black">
                        <a:lumMod val="65000"/>
                        <a:lumOff val="35000"/>
                      </a:prstClr>
                    </a:solidFill>
                    <a:latin typeface="Arial" panose="020B0604020202020204"/>
                    <a:ea typeface="微软雅黑" panose="020B0503020204020204" pitchFamily="34" charset="-122"/>
                  </a:rPr>
                  <a:t>nstitution</a:t>
                </a:r>
                <a:r>
                  <a:rPr lang="en-US" altLang="zh-CN" sz="1600" b="1" dirty="0">
                    <a:solidFill>
                      <a:prstClr val="black">
                        <a:lumMod val="65000"/>
                        <a:lumOff val="35000"/>
                      </a:prstClr>
                    </a:solidFill>
                    <a:latin typeface="Arial" panose="020B0604020202020204"/>
                    <a:ea typeface="微软雅黑" panose="020B0503020204020204" pitchFamily="34" charset="-122"/>
                  </a:rPr>
                  <a:t>al reform</a:t>
                </a:r>
              </a:p>
            </p:txBody>
          </p:sp>
          <p:sp>
            <p:nvSpPr>
              <p:cNvPr id="16" name="椭圆 15"/>
              <p:cNvSpPr/>
              <p:nvPr/>
            </p:nvSpPr>
            <p:spPr>
              <a:xfrm>
                <a:off x="3375501" y="1748634"/>
                <a:ext cx="322741" cy="322740"/>
              </a:xfrm>
              <a:prstGeom prst="ellipse">
                <a:avLst/>
              </a:prstGeom>
              <a:solidFill>
                <a:schemeClr val="accent1"/>
              </a:solidFill>
              <a:ln>
                <a:noFill/>
              </a:ln>
              <a:effectLst>
                <a:outerShdw blurRad="406400" dist="2413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2000">
                  <a:solidFill>
                    <a:prstClr val="white"/>
                  </a:solidFill>
                  <a:latin typeface="Calibri" panose="020F0502020204030204"/>
                  <a:ea typeface="等线" panose="02010600030101010101" pitchFamily="2" charset="-122"/>
                </a:endParaRPr>
              </a:p>
            </p:txBody>
          </p:sp>
          <p:sp>
            <p:nvSpPr>
              <p:cNvPr id="20" name="矩形 29"/>
              <p:cNvSpPr/>
              <p:nvPr/>
            </p:nvSpPr>
            <p:spPr>
              <a:xfrm>
                <a:off x="3463952" y="1855916"/>
                <a:ext cx="145838" cy="108180"/>
              </a:xfrm>
              <a:custGeom>
                <a:avLst/>
                <a:gdLst>
                  <a:gd name="connsiteX0" fmla="*/ 9246 w 338138"/>
                  <a:gd name="connsiteY0" fmla="*/ 217487 h 250825"/>
                  <a:gd name="connsiteX1" fmla="*/ 328892 w 338138"/>
                  <a:gd name="connsiteY1" fmla="*/ 217487 h 250825"/>
                  <a:gd name="connsiteX2" fmla="*/ 338138 w 338138"/>
                  <a:gd name="connsiteY2" fmla="*/ 226822 h 250825"/>
                  <a:gd name="connsiteX3" fmla="*/ 314363 w 338138"/>
                  <a:gd name="connsiteY3" fmla="*/ 250825 h 250825"/>
                  <a:gd name="connsiteX4" fmla="*/ 23775 w 338138"/>
                  <a:gd name="connsiteY4" fmla="*/ 250825 h 250825"/>
                  <a:gd name="connsiteX5" fmla="*/ 0 w 338138"/>
                  <a:gd name="connsiteY5" fmla="*/ 226822 h 250825"/>
                  <a:gd name="connsiteX6" fmla="*/ 9246 w 338138"/>
                  <a:gd name="connsiteY6" fmla="*/ 217487 h 250825"/>
                  <a:gd name="connsiteX7" fmla="*/ 100182 w 338138"/>
                  <a:gd name="connsiteY7" fmla="*/ 100012 h 250825"/>
                  <a:gd name="connsiteX8" fmla="*/ 123655 w 338138"/>
                  <a:gd name="connsiteY8" fmla="*/ 100012 h 250825"/>
                  <a:gd name="connsiteX9" fmla="*/ 130175 w 338138"/>
                  <a:gd name="connsiteY9" fmla="*/ 106705 h 250825"/>
                  <a:gd name="connsiteX10" fmla="*/ 130175 w 338138"/>
                  <a:gd name="connsiteY10" fmla="*/ 161583 h 250825"/>
                  <a:gd name="connsiteX11" fmla="*/ 123655 w 338138"/>
                  <a:gd name="connsiteY11" fmla="*/ 168275 h 250825"/>
                  <a:gd name="connsiteX12" fmla="*/ 100182 w 338138"/>
                  <a:gd name="connsiteY12" fmla="*/ 168275 h 250825"/>
                  <a:gd name="connsiteX13" fmla="*/ 93662 w 338138"/>
                  <a:gd name="connsiteY13" fmla="*/ 161583 h 250825"/>
                  <a:gd name="connsiteX14" fmla="*/ 93662 w 338138"/>
                  <a:gd name="connsiteY14" fmla="*/ 106705 h 250825"/>
                  <a:gd name="connsiteX15" fmla="*/ 100182 w 338138"/>
                  <a:gd name="connsiteY15" fmla="*/ 100012 h 250825"/>
                  <a:gd name="connsiteX16" fmla="*/ 157332 w 338138"/>
                  <a:gd name="connsiteY16" fmla="*/ 77787 h 250825"/>
                  <a:gd name="connsiteX17" fmla="*/ 180805 w 338138"/>
                  <a:gd name="connsiteY17" fmla="*/ 77787 h 250825"/>
                  <a:gd name="connsiteX18" fmla="*/ 187325 w 338138"/>
                  <a:gd name="connsiteY18" fmla="*/ 84441 h 250825"/>
                  <a:gd name="connsiteX19" fmla="*/ 187325 w 338138"/>
                  <a:gd name="connsiteY19" fmla="*/ 161622 h 250825"/>
                  <a:gd name="connsiteX20" fmla="*/ 180805 w 338138"/>
                  <a:gd name="connsiteY20" fmla="*/ 168275 h 250825"/>
                  <a:gd name="connsiteX21" fmla="*/ 157332 w 338138"/>
                  <a:gd name="connsiteY21" fmla="*/ 168275 h 250825"/>
                  <a:gd name="connsiteX22" fmla="*/ 150812 w 338138"/>
                  <a:gd name="connsiteY22" fmla="*/ 161622 h 250825"/>
                  <a:gd name="connsiteX23" fmla="*/ 150812 w 338138"/>
                  <a:gd name="connsiteY23" fmla="*/ 84441 h 250825"/>
                  <a:gd name="connsiteX24" fmla="*/ 157332 w 338138"/>
                  <a:gd name="connsiteY24" fmla="*/ 77787 h 250825"/>
                  <a:gd name="connsiteX25" fmla="*/ 216070 w 338138"/>
                  <a:gd name="connsiteY25" fmla="*/ 49212 h 250825"/>
                  <a:gd name="connsiteX26" fmla="*/ 239543 w 338138"/>
                  <a:gd name="connsiteY26" fmla="*/ 49212 h 250825"/>
                  <a:gd name="connsiteX27" fmla="*/ 246063 w 338138"/>
                  <a:gd name="connsiteY27" fmla="*/ 55827 h 250825"/>
                  <a:gd name="connsiteX28" fmla="*/ 246063 w 338138"/>
                  <a:gd name="connsiteY28" fmla="*/ 161661 h 250825"/>
                  <a:gd name="connsiteX29" fmla="*/ 239543 w 338138"/>
                  <a:gd name="connsiteY29" fmla="*/ 168275 h 250825"/>
                  <a:gd name="connsiteX30" fmla="*/ 216070 w 338138"/>
                  <a:gd name="connsiteY30" fmla="*/ 168275 h 250825"/>
                  <a:gd name="connsiteX31" fmla="*/ 209550 w 338138"/>
                  <a:gd name="connsiteY31" fmla="*/ 161661 h 250825"/>
                  <a:gd name="connsiteX32" fmla="*/ 209550 w 338138"/>
                  <a:gd name="connsiteY32" fmla="*/ 55827 h 250825"/>
                  <a:gd name="connsiteX33" fmla="*/ 216070 w 338138"/>
                  <a:gd name="connsiteY33" fmla="*/ 49212 h 250825"/>
                  <a:gd name="connsiteX34" fmla="*/ 53428 w 338138"/>
                  <a:gd name="connsiteY34" fmla="*/ 22225 h 250825"/>
                  <a:gd name="connsiteX35" fmla="*/ 50800 w 338138"/>
                  <a:gd name="connsiteY35" fmla="*/ 24858 h 250825"/>
                  <a:gd name="connsiteX36" fmla="*/ 50800 w 338138"/>
                  <a:gd name="connsiteY36" fmla="*/ 182834 h 250825"/>
                  <a:gd name="connsiteX37" fmla="*/ 53428 w 338138"/>
                  <a:gd name="connsiteY37" fmla="*/ 184150 h 250825"/>
                  <a:gd name="connsiteX38" fmla="*/ 284710 w 338138"/>
                  <a:gd name="connsiteY38" fmla="*/ 184150 h 250825"/>
                  <a:gd name="connsiteX39" fmla="*/ 287338 w 338138"/>
                  <a:gd name="connsiteY39" fmla="*/ 182834 h 250825"/>
                  <a:gd name="connsiteX40" fmla="*/ 287338 w 338138"/>
                  <a:gd name="connsiteY40" fmla="*/ 24858 h 250825"/>
                  <a:gd name="connsiteX41" fmla="*/ 284710 w 338138"/>
                  <a:gd name="connsiteY41" fmla="*/ 22225 h 250825"/>
                  <a:gd name="connsiteX42" fmla="*/ 53428 w 338138"/>
                  <a:gd name="connsiteY42" fmla="*/ 22225 h 250825"/>
                  <a:gd name="connsiteX43" fmla="*/ 53663 w 338138"/>
                  <a:gd name="connsiteY43" fmla="*/ 0 h 250825"/>
                  <a:gd name="connsiteX44" fmla="*/ 286062 w 338138"/>
                  <a:gd name="connsiteY44" fmla="*/ 0 h 250825"/>
                  <a:gd name="connsiteX45" fmla="*/ 311150 w 338138"/>
                  <a:gd name="connsiteY45" fmla="*/ 25008 h 250825"/>
                  <a:gd name="connsiteX46" fmla="*/ 311150 w 338138"/>
                  <a:gd name="connsiteY46" fmla="*/ 182955 h 250825"/>
                  <a:gd name="connsiteX47" fmla="*/ 286062 w 338138"/>
                  <a:gd name="connsiteY47" fmla="*/ 207963 h 250825"/>
                  <a:gd name="connsiteX48" fmla="*/ 53663 w 338138"/>
                  <a:gd name="connsiteY48" fmla="*/ 207963 h 250825"/>
                  <a:gd name="connsiteX49" fmla="*/ 28575 w 338138"/>
                  <a:gd name="connsiteY49" fmla="*/ 182955 h 250825"/>
                  <a:gd name="connsiteX50" fmla="*/ 28575 w 338138"/>
                  <a:gd name="connsiteY50" fmla="*/ 25008 h 250825"/>
                  <a:gd name="connsiteX51" fmla="*/ 53663 w 338138"/>
                  <a:gd name="connsiteY51" fmla="*/ 0 h 25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8138" h="250825">
                    <a:moveTo>
                      <a:pt x="9246" y="217487"/>
                    </a:moveTo>
                    <a:cubicBezTo>
                      <a:pt x="9246" y="217487"/>
                      <a:pt x="9246" y="217487"/>
                      <a:pt x="328892" y="217487"/>
                    </a:cubicBezTo>
                    <a:cubicBezTo>
                      <a:pt x="334176" y="217487"/>
                      <a:pt x="338138" y="221488"/>
                      <a:pt x="338138" y="226822"/>
                    </a:cubicBezTo>
                    <a:cubicBezTo>
                      <a:pt x="338138" y="240157"/>
                      <a:pt x="327571" y="250825"/>
                      <a:pt x="314363" y="250825"/>
                    </a:cubicBezTo>
                    <a:cubicBezTo>
                      <a:pt x="314363" y="250825"/>
                      <a:pt x="314363" y="250825"/>
                      <a:pt x="23775" y="250825"/>
                    </a:cubicBezTo>
                    <a:cubicBezTo>
                      <a:pt x="10567" y="250825"/>
                      <a:pt x="0" y="240157"/>
                      <a:pt x="0" y="226822"/>
                    </a:cubicBezTo>
                    <a:cubicBezTo>
                      <a:pt x="0" y="221488"/>
                      <a:pt x="3962" y="217487"/>
                      <a:pt x="9246" y="217487"/>
                    </a:cubicBezTo>
                    <a:close/>
                    <a:moveTo>
                      <a:pt x="100182" y="100012"/>
                    </a:moveTo>
                    <a:cubicBezTo>
                      <a:pt x="100182" y="100012"/>
                      <a:pt x="100182" y="100012"/>
                      <a:pt x="123655" y="100012"/>
                    </a:cubicBezTo>
                    <a:cubicBezTo>
                      <a:pt x="127567" y="100012"/>
                      <a:pt x="130175" y="102689"/>
                      <a:pt x="130175" y="106705"/>
                    </a:cubicBezTo>
                    <a:cubicBezTo>
                      <a:pt x="130175" y="106705"/>
                      <a:pt x="130175" y="106705"/>
                      <a:pt x="130175" y="161583"/>
                    </a:cubicBezTo>
                    <a:cubicBezTo>
                      <a:pt x="130175" y="165598"/>
                      <a:pt x="127567" y="168275"/>
                      <a:pt x="123655" y="168275"/>
                    </a:cubicBezTo>
                    <a:cubicBezTo>
                      <a:pt x="123655" y="168275"/>
                      <a:pt x="123655" y="168275"/>
                      <a:pt x="100182" y="168275"/>
                    </a:cubicBezTo>
                    <a:cubicBezTo>
                      <a:pt x="96270" y="168275"/>
                      <a:pt x="93662" y="165598"/>
                      <a:pt x="93662" y="161583"/>
                    </a:cubicBezTo>
                    <a:cubicBezTo>
                      <a:pt x="93662" y="161583"/>
                      <a:pt x="93662" y="161583"/>
                      <a:pt x="93662" y="106705"/>
                    </a:cubicBezTo>
                    <a:cubicBezTo>
                      <a:pt x="93662" y="102689"/>
                      <a:pt x="96270" y="100012"/>
                      <a:pt x="100182" y="100012"/>
                    </a:cubicBezTo>
                    <a:close/>
                    <a:moveTo>
                      <a:pt x="157332" y="77787"/>
                    </a:moveTo>
                    <a:cubicBezTo>
                      <a:pt x="157332" y="77787"/>
                      <a:pt x="157332" y="77787"/>
                      <a:pt x="180805" y="77787"/>
                    </a:cubicBezTo>
                    <a:cubicBezTo>
                      <a:pt x="184717" y="77787"/>
                      <a:pt x="187325" y="81779"/>
                      <a:pt x="187325" y="84441"/>
                    </a:cubicBezTo>
                    <a:cubicBezTo>
                      <a:pt x="187325" y="84441"/>
                      <a:pt x="187325" y="84441"/>
                      <a:pt x="187325" y="161622"/>
                    </a:cubicBezTo>
                    <a:cubicBezTo>
                      <a:pt x="187325" y="165614"/>
                      <a:pt x="184717" y="168275"/>
                      <a:pt x="180805" y="168275"/>
                    </a:cubicBezTo>
                    <a:cubicBezTo>
                      <a:pt x="180805" y="168275"/>
                      <a:pt x="180805" y="168275"/>
                      <a:pt x="157332" y="168275"/>
                    </a:cubicBezTo>
                    <a:cubicBezTo>
                      <a:pt x="153420" y="168275"/>
                      <a:pt x="150812" y="165614"/>
                      <a:pt x="150812" y="161622"/>
                    </a:cubicBezTo>
                    <a:cubicBezTo>
                      <a:pt x="150812" y="161622"/>
                      <a:pt x="150812" y="161622"/>
                      <a:pt x="150812" y="84441"/>
                    </a:cubicBezTo>
                    <a:cubicBezTo>
                      <a:pt x="150812" y="81779"/>
                      <a:pt x="153420" y="77787"/>
                      <a:pt x="157332" y="77787"/>
                    </a:cubicBezTo>
                    <a:close/>
                    <a:moveTo>
                      <a:pt x="216070" y="49212"/>
                    </a:moveTo>
                    <a:cubicBezTo>
                      <a:pt x="216070" y="49212"/>
                      <a:pt x="216070" y="49212"/>
                      <a:pt x="239543" y="49212"/>
                    </a:cubicBezTo>
                    <a:cubicBezTo>
                      <a:pt x="243455" y="49212"/>
                      <a:pt x="246063" y="51858"/>
                      <a:pt x="246063" y="55827"/>
                    </a:cubicBezTo>
                    <a:cubicBezTo>
                      <a:pt x="246063" y="55827"/>
                      <a:pt x="246063" y="55827"/>
                      <a:pt x="246063" y="161661"/>
                    </a:cubicBezTo>
                    <a:cubicBezTo>
                      <a:pt x="246063" y="165629"/>
                      <a:pt x="243455" y="168275"/>
                      <a:pt x="239543" y="168275"/>
                    </a:cubicBezTo>
                    <a:cubicBezTo>
                      <a:pt x="239543" y="168275"/>
                      <a:pt x="239543" y="168275"/>
                      <a:pt x="216070" y="168275"/>
                    </a:cubicBezTo>
                    <a:cubicBezTo>
                      <a:pt x="212158" y="168275"/>
                      <a:pt x="209550" y="165629"/>
                      <a:pt x="209550" y="161661"/>
                    </a:cubicBezTo>
                    <a:cubicBezTo>
                      <a:pt x="209550" y="161661"/>
                      <a:pt x="209550" y="161661"/>
                      <a:pt x="209550" y="55827"/>
                    </a:cubicBezTo>
                    <a:cubicBezTo>
                      <a:pt x="209550" y="51858"/>
                      <a:pt x="212158" y="49212"/>
                      <a:pt x="216070" y="49212"/>
                    </a:cubicBezTo>
                    <a:close/>
                    <a:moveTo>
                      <a:pt x="53428" y="22225"/>
                    </a:moveTo>
                    <a:cubicBezTo>
                      <a:pt x="52114" y="22225"/>
                      <a:pt x="50800" y="23541"/>
                      <a:pt x="50800" y="24858"/>
                    </a:cubicBezTo>
                    <a:lnTo>
                      <a:pt x="50800" y="182834"/>
                    </a:lnTo>
                    <a:cubicBezTo>
                      <a:pt x="50800" y="184150"/>
                      <a:pt x="52114" y="184150"/>
                      <a:pt x="53428" y="184150"/>
                    </a:cubicBezTo>
                    <a:cubicBezTo>
                      <a:pt x="53428" y="184150"/>
                      <a:pt x="53428" y="184150"/>
                      <a:pt x="284710" y="184150"/>
                    </a:cubicBezTo>
                    <a:cubicBezTo>
                      <a:pt x="286024" y="184150"/>
                      <a:pt x="287338" y="184150"/>
                      <a:pt x="287338" y="182834"/>
                    </a:cubicBezTo>
                    <a:cubicBezTo>
                      <a:pt x="287338" y="182834"/>
                      <a:pt x="287338" y="182834"/>
                      <a:pt x="287338" y="24858"/>
                    </a:cubicBezTo>
                    <a:cubicBezTo>
                      <a:pt x="287338" y="23541"/>
                      <a:pt x="286024" y="22225"/>
                      <a:pt x="284710" y="22225"/>
                    </a:cubicBezTo>
                    <a:cubicBezTo>
                      <a:pt x="284710" y="22225"/>
                      <a:pt x="284710" y="22225"/>
                      <a:pt x="53428" y="22225"/>
                    </a:cubicBezTo>
                    <a:close/>
                    <a:moveTo>
                      <a:pt x="53663" y="0"/>
                    </a:moveTo>
                    <a:cubicBezTo>
                      <a:pt x="53663" y="0"/>
                      <a:pt x="53663" y="0"/>
                      <a:pt x="286062" y="0"/>
                    </a:cubicBezTo>
                    <a:cubicBezTo>
                      <a:pt x="300587" y="0"/>
                      <a:pt x="311150" y="10530"/>
                      <a:pt x="311150" y="25008"/>
                    </a:cubicBezTo>
                    <a:cubicBezTo>
                      <a:pt x="311150" y="25008"/>
                      <a:pt x="311150" y="25008"/>
                      <a:pt x="311150" y="182955"/>
                    </a:cubicBezTo>
                    <a:cubicBezTo>
                      <a:pt x="311150" y="196117"/>
                      <a:pt x="300587" y="207963"/>
                      <a:pt x="286062" y="207963"/>
                    </a:cubicBezTo>
                    <a:cubicBezTo>
                      <a:pt x="286062" y="207963"/>
                      <a:pt x="286062" y="207963"/>
                      <a:pt x="53663" y="207963"/>
                    </a:cubicBezTo>
                    <a:cubicBezTo>
                      <a:pt x="39138" y="207963"/>
                      <a:pt x="28575" y="196117"/>
                      <a:pt x="28575" y="182955"/>
                    </a:cubicBezTo>
                    <a:cubicBezTo>
                      <a:pt x="28575" y="182955"/>
                      <a:pt x="28575" y="182955"/>
                      <a:pt x="28575" y="25008"/>
                    </a:cubicBezTo>
                    <a:cubicBezTo>
                      <a:pt x="28575" y="10530"/>
                      <a:pt x="39138" y="0"/>
                      <a:pt x="53663"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1435" tIns="25718" rIns="51435" bIns="25718"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lang="zh-CN" altLang="en-US" sz="2000">
                  <a:solidFill>
                    <a:prstClr val="white"/>
                  </a:solidFill>
                  <a:latin typeface="Calibri" panose="020F0502020204030204"/>
                  <a:ea typeface="等线" panose="02010600030101010101" pitchFamily="2" charset="-122"/>
                </a:endParaRPr>
              </a:p>
            </p:txBody>
          </p:sp>
        </p:grpSp>
        <p:sp>
          <p:nvSpPr>
            <p:cNvPr id="35" name="文本框 34"/>
            <p:cNvSpPr txBox="1"/>
            <p:nvPr/>
          </p:nvSpPr>
          <p:spPr>
            <a:xfrm>
              <a:off x="2766266" y="1736648"/>
              <a:ext cx="4498989" cy="970868"/>
            </a:xfrm>
            <a:prstGeom prst="rect">
              <a:avLst/>
            </a:prstGeom>
            <a:noFill/>
          </p:spPr>
          <p:txBody>
            <a:bodyPr wrap="none" rtlCol="0">
              <a:spAutoFit/>
              <a:scene3d>
                <a:camera prst="orthographicFront"/>
                <a:lightRig rig="threePt" dir="t"/>
              </a:scene3d>
              <a:sp3d contourW="12700"/>
            </a:bodyPr>
            <a:lstStyle/>
            <a:p>
              <a:pPr defTabSz="514350">
                <a:defRPr/>
              </a:pPr>
              <a:r>
                <a:rPr lang="ru-RU" altLang="zh-CN" sz="2000" b="1" dirty="0">
                  <a:solidFill>
                    <a:prstClr val="black">
                      <a:lumMod val="65000"/>
                      <a:lumOff val="35000"/>
                    </a:prstClr>
                  </a:solidFill>
                  <a:latin typeface="Arial" panose="020B0604020202020204"/>
                  <a:ea typeface="微软雅黑" panose="020B0503020204020204" pitchFamily="34" charset="-122"/>
                </a:rPr>
                <a:t>Реформа </a:t>
              </a:r>
              <a:r>
                <a:rPr lang="ru-RU" altLang="zh-CN" sz="2000" b="1" dirty="0" smtClean="0">
                  <a:solidFill>
                    <a:prstClr val="black">
                      <a:lumMod val="65000"/>
                      <a:lumOff val="35000"/>
                    </a:prstClr>
                  </a:solidFill>
                  <a:latin typeface="Arial" panose="020B0604020202020204"/>
                  <a:ea typeface="微软雅黑" panose="020B0503020204020204" pitchFamily="34" charset="-122"/>
                </a:rPr>
                <a:t>стандартизации в Китае</a:t>
              </a:r>
              <a:endParaRPr lang="en-US" altLang="zh-CN" sz="2000" b="1" dirty="0" smtClean="0">
                <a:solidFill>
                  <a:prstClr val="black">
                    <a:lumMod val="65000"/>
                    <a:lumOff val="35000"/>
                  </a:prstClr>
                </a:solidFill>
                <a:latin typeface="Arial" panose="020B0604020202020204"/>
                <a:ea typeface="微软雅黑" panose="020B0503020204020204" pitchFamily="34" charset="-122"/>
              </a:endParaRPr>
            </a:p>
            <a:p>
              <a:pPr defTabSz="514350">
                <a:defRPr/>
              </a:pPr>
              <a:r>
                <a:rPr lang="en-US" altLang="zh-CN" sz="1600" b="1" dirty="0" smtClean="0">
                  <a:solidFill>
                    <a:prstClr val="black">
                      <a:lumMod val="65000"/>
                      <a:lumOff val="35000"/>
                    </a:prstClr>
                  </a:solidFill>
                  <a:latin typeface="Arial" panose="020B0604020202020204"/>
                  <a:ea typeface="微软雅黑" panose="020B0503020204020204" pitchFamily="34" charset="-122"/>
                </a:rPr>
                <a:t>Standardization </a:t>
              </a:r>
              <a:r>
                <a:rPr lang="en-US" altLang="zh-CN" sz="1600" b="1" dirty="0">
                  <a:solidFill>
                    <a:prstClr val="black">
                      <a:lumMod val="65000"/>
                      <a:lumOff val="35000"/>
                    </a:prstClr>
                  </a:solidFill>
                  <a:latin typeface="Arial" panose="020B0604020202020204"/>
                  <a:ea typeface="微软雅黑" panose="020B0503020204020204" pitchFamily="34" charset="-122"/>
                </a:rPr>
                <a:t>reform in China</a:t>
              </a:r>
            </a:p>
          </p:txBody>
        </p:sp>
        <p:grpSp>
          <p:nvGrpSpPr>
            <p:cNvPr id="47" name="组合 46"/>
            <p:cNvGrpSpPr/>
            <p:nvPr/>
          </p:nvGrpSpPr>
          <p:grpSpPr>
            <a:xfrm>
              <a:off x="2339752" y="2917769"/>
              <a:ext cx="3619760" cy="970868"/>
              <a:chOff x="3375501" y="315599"/>
              <a:chExt cx="3619760" cy="970868"/>
            </a:xfrm>
          </p:grpSpPr>
          <p:sp>
            <p:nvSpPr>
              <p:cNvPr id="48" name="文本框 47"/>
              <p:cNvSpPr txBox="1"/>
              <p:nvPr/>
            </p:nvSpPr>
            <p:spPr>
              <a:xfrm>
                <a:off x="3802015" y="315599"/>
                <a:ext cx="3193246" cy="970868"/>
              </a:xfrm>
              <a:prstGeom prst="rect">
                <a:avLst/>
              </a:prstGeom>
              <a:noFill/>
            </p:spPr>
            <p:txBody>
              <a:bodyPr wrap="none" rtlCol="0">
                <a:spAutoFit/>
                <a:scene3d>
                  <a:camera prst="orthographicFront"/>
                  <a:lightRig rig="threePt" dir="t"/>
                </a:scene3d>
                <a:sp3d contourW="12700"/>
              </a:bodyPr>
              <a:lstStyle/>
              <a:p>
                <a:pPr defTabSz="514350">
                  <a:defRPr/>
                </a:pPr>
                <a:r>
                  <a:rPr lang="ru-RU" altLang="zh-CN" sz="2000" b="1" dirty="0">
                    <a:solidFill>
                      <a:prstClr val="black">
                        <a:lumMod val="65000"/>
                        <a:lumOff val="35000"/>
                      </a:prstClr>
                    </a:solidFill>
                    <a:latin typeface="Arial" panose="020B0604020202020204"/>
                    <a:ea typeface="微软雅黑" panose="020B0503020204020204" pitchFamily="34" charset="-122"/>
                  </a:rPr>
                  <a:t>Будущие шаги в </a:t>
                </a:r>
                <a:r>
                  <a:rPr lang="ru-RU" altLang="zh-CN" sz="2000" b="1" dirty="0" smtClean="0">
                    <a:solidFill>
                      <a:prstClr val="black">
                        <a:lumMod val="65000"/>
                        <a:lumOff val="35000"/>
                      </a:prstClr>
                    </a:solidFill>
                    <a:latin typeface="Arial" panose="020B0604020202020204"/>
                    <a:ea typeface="微软雅黑" panose="020B0503020204020204" pitchFamily="34" charset="-122"/>
                  </a:rPr>
                  <a:t>работе</a:t>
                </a:r>
              </a:p>
              <a:p>
                <a:pPr defTabSz="514350">
                  <a:defRPr/>
                </a:pPr>
                <a:r>
                  <a:rPr lang="en-US" altLang="zh-CN" sz="1600" b="1" dirty="0" smtClean="0">
                    <a:solidFill>
                      <a:prstClr val="black">
                        <a:lumMod val="65000"/>
                        <a:lumOff val="35000"/>
                      </a:prstClr>
                    </a:solidFill>
                    <a:latin typeface="Arial" panose="020B0604020202020204"/>
                    <a:ea typeface="微软雅黑" panose="020B0503020204020204" pitchFamily="34" charset="-122"/>
                  </a:rPr>
                  <a:t>Future </a:t>
                </a:r>
                <a:r>
                  <a:rPr lang="en-US" altLang="zh-CN" sz="1600" b="1" dirty="0">
                    <a:solidFill>
                      <a:prstClr val="black">
                        <a:lumMod val="65000"/>
                        <a:lumOff val="35000"/>
                      </a:prstClr>
                    </a:solidFill>
                    <a:latin typeface="Arial" panose="020B0604020202020204"/>
                    <a:ea typeface="微软雅黑" panose="020B0503020204020204" pitchFamily="34" charset="-122"/>
                  </a:rPr>
                  <a:t>Work</a:t>
                </a:r>
              </a:p>
            </p:txBody>
          </p:sp>
          <p:sp>
            <p:nvSpPr>
              <p:cNvPr id="50" name="椭圆 49"/>
              <p:cNvSpPr/>
              <p:nvPr/>
            </p:nvSpPr>
            <p:spPr>
              <a:xfrm>
                <a:off x="3375501" y="422310"/>
                <a:ext cx="322741" cy="322742"/>
              </a:xfrm>
              <a:prstGeom prst="ellipse">
                <a:avLst/>
              </a:prstGeom>
              <a:solidFill>
                <a:schemeClr val="accent1"/>
              </a:solidFill>
              <a:ln>
                <a:noFill/>
              </a:ln>
              <a:effectLst>
                <a:outerShdw blurRad="406400" dist="2413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2000">
                  <a:solidFill>
                    <a:prstClr val="white"/>
                  </a:solidFill>
                  <a:latin typeface="Calibri" panose="020F0502020204030204"/>
                  <a:ea typeface="等线" panose="02010600030101010101" pitchFamily="2" charset="-122"/>
                </a:endParaRPr>
              </a:p>
            </p:txBody>
          </p:sp>
          <p:sp>
            <p:nvSpPr>
              <p:cNvPr id="52" name="矩形 29"/>
              <p:cNvSpPr/>
              <p:nvPr/>
            </p:nvSpPr>
            <p:spPr>
              <a:xfrm>
                <a:off x="3463952" y="529592"/>
                <a:ext cx="145838" cy="108180"/>
              </a:xfrm>
              <a:custGeom>
                <a:avLst/>
                <a:gdLst>
                  <a:gd name="connsiteX0" fmla="*/ 9246 w 338138"/>
                  <a:gd name="connsiteY0" fmla="*/ 217487 h 250825"/>
                  <a:gd name="connsiteX1" fmla="*/ 328892 w 338138"/>
                  <a:gd name="connsiteY1" fmla="*/ 217487 h 250825"/>
                  <a:gd name="connsiteX2" fmla="*/ 338138 w 338138"/>
                  <a:gd name="connsiteY2" fmla="*/ 226822 h 250825"/>
                  <a:gd name="connsiteX3" fmla="*/ 314363 w 338138"/>
                  <a:gd name="connsiteY3" fmla="*/ 250825 h 250825"/>
                  <a:gd name="connsiteX4" fmla="*/ 23775 w 338138"/>
                  <a:gd name="connsiteY4" fmla="*/ 250825 h 250825"/>
                  <a:gd name="connsiteX5" fmla="*/ 0 w 338138"/>
                  <a:gd name="connsiteY5" fmla="*/ 226822 h 250825"/>
                  <a:gd name="connsiteX6" fmla="*/ 9246 w 338138"/>
                  <a:gd name="connsiteY6" fmla="*/ 217487 h 250825"/>
                  <a:gd name="connsiteX7" fmla="*/ 100182 w 338138"/>
                  <a:gd name="connsiteY7" fmla="*/ 100012 h 250825"/>
                  <a:gd name="connsiteX8" fmla="*/ 123655 w 338138"/>
                  <a:gd name="connsiteY8" fmla="*/ 100012 h 250825"/>
                  <a:gd name="connsiteX9" fmla="*/ 130175 w 338138"/>
                  <a:gd name="connsiteY9" fmla="*/ 106705 h 250825"/>
                  <a:gd name="connsiteX10" fmla="*/ 130175 w 338138"/>
                  <a:gd name="connsiteY10" fmla="*/ 161583 h 250825"/>
                  <a:gd name="connsiteX11" fmla="*/ 123655 w 338138"/>
                  <a:gd name="connsiteY11" fmla="*/ 168275 h 250825"/>
                  <a:gd name="connsiteX12" fmla="*/ 100182 w 338138"/>
                  <a:gd name="connsiteY12" fmla="*/ 168275 h 250825"/>
                  <a:gd name="connsiteX13" fmla="*/ 93662 w 338138"/>
                  <a:gd name="connsiteY13" fmla="*/ 161583 h 250825"/>
                  <a:gd name="connsiteX14" fmla="*/ 93662 w 338138"/>
                  <a:gd name="connsiteY14" fmla="*/ 106705 h 250825"/>
                  <a:gd name="connsiteX15" fmla="*/ 100182 w 338138"/>
                  <a:gd name="connsiteY15" fmla="*/ 100012 h 250825"/>
                  <a:gd name="connsiteX16" fmla="*/ 157332 w 338138"/>
                  <a:gd name="connsiteY16" fmla="*/ 77787 h 250825"/>
                  <a:gd name="connsiteX17" fmla="*/ 180805 w 338138"/>
                  <a:gd name="connsiteY17" fmla="*/ 77787 h 250825"/>
                  <a:gd name="connsiteX18" fmla="*/ 187325 w 338138"/>
                  <a:gd name="connsiteY18" fmla="*/ 84441 h 250825"/>
                  <a:gd name="connsiteX19" fmla="*/ 187325 w 338138"/>
                  <a:gd name="connsiteY19" fmla="*/ 161622 h 250825"/>
                  <a:gd name="connsiteX20" fmla="*/ 180805 w 338138"/>
                  <a:gd name="connsiteY20" fmla="*/ 168275 h 250825"/>
                  <a:gd name="connsiteX21" fmla="*/ 157332 w 338138"/>
                  <a:gd name="connsiteY21" fmla="*/ 168275 h 250825"/>
                  <a:gd name="connsiteX22" fmla="*/ 150812 w 338138"/>
                  <a:gd name="connsiteY22" fmla="*/ 161622 h 250825"/>
                  <a:gd name="connsiteX23" fmla="*/ 150812 w 338138"/>
                  <a:gd name="connsiteY23" fmla="*/ 84441 h 250825"/>
                  <a:gd name="connsiteX24" fmla="*/ 157332 w 338138"/>
                  <a:gd name="connsiteY24" fmla="*/ 77787 h 250825"/>
                  <a:gd name="connsiteX25" fmla="*/ 216070 w 338138"/>
                  <a:gd name="connsiteY25" fmla="*/ 49212 h 250825"/>
                  <a:gd name="connsiteX26" fmla="*/ 239543 w 338138"/>
                  <a:gd name="connsiteY26" fmla="*/ 49212 h 250825"/>
                  <a:gd name="connsiteX27" fmla="*/ 246063 w 338138"/>
                  <a:gd name="connsiteY27" fmla="*/ 55827 h 250825"/>
                  <a:gd name="connsiteX28" fmla="*/ 246063 w 338138"/>
                  <a:gd name="connsiteY28" fmla="*/ 161661 h 250825"/>
                  <a:gd name="connsiteX29" fmla="*/ 239543 w 338138"/>
                  <a:gd name="connsiteY29" fmla="*/ 168275 h 250825"/>
                  <a:gd name="connsiteX30" fmla="*/ 216070 w 338138"/>
                  <a:gd name="connsiteY30" fmla="*/ 168275 h 250825"/>
                  <a:gd name="connsiteX31" fmla="*/ 209550 w 338138"/>
                  <a:gd name="connsiteY31" fmla="*/ 161661 h 250825"/>
                  <a:gd name="connsiteX32" fmla="*/ 209550 w 338138"/>
                  <a:gd name="connsiteY32" fmla="*/ 55827 h 250825"/>
                  <a:gd name="connsiteX33" fmla="*/ 216070 w 338138"/>
                  <a:gd name="connsiteY33" fmla="*/ 49212 h 250825"/>
                  <a:gd name="connsiteX34" fmla="*/ 53428 w 338138"/>
                  <a:gd name="connsiteY34" fmla="*/ 22225 h 250825"/>
                  <a:gd name="connsiteX35" fmla="*/ 50800 w 338138"/>
                  <a:gd name="connsiteY35" fmla="*/ 24858 h 250825"/>
                  <a:gd name="connsiteX36" fmla="*/ 50800 w 338138"/>
                  <a:gd name="connsiteY36" fmla="*/ 182834 h 250825"/>
                  <a:gd name="connsiteX37" fmla="*/ 53428 w 338138"/>
                  <a:gd name="connsiteY37" fmla="*/ 184150 h 250825"/>
                  <a:gd name="connsiteX38" fmla="*/ 284710 w 338138"/>
                  <a:gd name="connsiteY38" fmla="*/ 184150 h 250825"/>
                  <a:gd name="connsiteX39" fmla="*/ 287338 w 338138"/>
                  <a:gd name="connsiteY39" fmla="*/ 182834 h 250825"/>
                  <a:gd name="connsiteX40" fmla="*/ 287338 w 338138"/>
                  <a:gd name="connsiteY40" fmla="*/ 24858 h 250825"/>
                  <a:gd name="connsiteX41" fmla="*/ 284710 w 338138"/>
                  <a:gd name="connsiteY41" fmla="*/ 22225 h 250825"/>
                  <a:gd name="connsiteX42" fmla="*/ 53428 w 338138"/>
                  <a:gd name="connsiteY42" fmla="*/ 22225 h 250825"/>
                  <a:gd name="connsiteX43" fmla="*/ 53663 w 338138"/>
                  <a:gd name="connsiteY43" fmla="*/ 0 h 250825"/>
                  <a:gd name="connsiteX44" fmla="*/ 286062 w 338138"/>
                  <a:gd name="connsiteY44" fmla="*/ 0 h 250825"/>
                  <a:gd name="connsiteX45" fmla="*/ 311150 w 338138"/>
                  <a:gd name="connsiteY45" fmla="*/ 25008 h 250825"/>
                  <a:gd name="connsiteX46" fmla="*/ 311150 w 338138"/>
                  <a:gd name="connsiteY46" fmla="*/ 182955 h 250825"/>
                  <a:gd name="connsiteX47" fmla="*/ 286062 w 338138"/>
                  <a:gd name="connsiteY47" fmla="*/ 207963 h 250825"/>
                  <a:gd name="connsiteX48" fmla="*/ 53663 w 338138"/>
                  <a:gd name="connsiteY48" fmla="*/ 207963 h 250825"/>
                  <a:gd name="connsiteX49" fmla="*/ 28575 w 338138"/>
                  <a:gd name="connsiteY49" fmla="*/ 182955 h 250825"/>
                  <a:gd name="connsiteX50" fmla="*/ 28575 w 338138"/>
                  <a:gd name="connsiteY50" fmla="*/ 25008 h 250825"/>
                  <a:gd name="connsiteX51" fmla="*/ 53663 w 338138"/>
                  <a:gd name="connsiteY51" fmla="*/ 0 h 25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8138" h="250825">
                    <a:moveTo>
                      <a:pt x="9246" y="217487"/>
                    </a:moveTo>
                    <a:cubicBezTo>
                      <a:pt x="9246" y="217487"/>
                      <a:pt x="9246" y="217487"/>
                      <a:pt x="328892" y="217487"/>
                    </a:cubicBezTo>
                    <a:cubicBezTo>
                      <a:pt x="334176" y="217487"/>
                      <a:pt x="338138" y="221488"/>
                      <a:pt x="338138" y="226822"/>
                    </a:cubicBezTo>
                    <a:cubicBezTo>
                      <a:pt x="338138" y="240157"/>
                      <a:pt x="327571" y="250825"/>
                      <a:pt x="314363" y="250825"/>
                    </a:cubicBezTo>
                    <a:cubicBezTo>
                      <a:pt x="314363" y="250825"/>
                      <a:pt x="314363" y="250825"/>
                      <a:pt x="23775" y="250825"/>
                    </a:cubicBezTo>
                    <a:cubicBezTo>
                      <a:pt x="10567" y="250825"/>
                      <a:pt x="0" y="240157"/>
                      <a:pt x="0" y="226822"/>
                    </a:cubicBezTo>
                    <a:cubicBezTo>
                      <a:pt x="0" y="221488"/>
                      <a:pt x="3962" y="217487"/>
                      <a:pt x="9246" y="217487"/>
                    </a:cubicBezTo>
                    <a:close/>
                    <a:moveTo>
                      <a:pt x="100182" y="100012"/>
                    </a:moveTo>
                    <a:cubicBezTo>
                      <a:pt x="100182" y="100012"/>
                      <a:pt x="100182" y="100012"/>
                      <a:pt x="123655" y="100012"/>
                    </a:cubicBezTo>
                    <a:cubicBezTo>
                      <a:pt x="127567" y="100012"/>
                      <a:pt x="130175" y="102689"/>
                      <a:pt x="130175" y="106705"/>
                    </a:cubicBezTo>
                    <a:cubicBezTo>
                      <a:pt x="130175" y="106705"/>
                      <a:pt x="130175" y="106705"/>
                      <a:pt x="130175" y="161583"/>
                    </a:cubicBezTo>
                    <a:cubicBezTo>
                      <a:pt x="130175" y="165598"/>
                      <a:pt x="127567" y="168275"/>
                      <a:pt x="123655" y="168275"/>
                    </a:cubicBezTo>
                    <a:cubicBezTo>
                      <a:pt x="123655" y="168275"/>
                      <a:pt x="123655" y="168275"/>
                      <a:pt x="100182" y="168275"/>
                    </a:cubicBezTo>
                    <a:cubicBezTo>
                      <a:pt x="96270" y="168275"/>
                      <a:pt x="93662" y="165598"/>
                      <a:pt x="93662" y="161583"/>
                    </a:cubicBezTo>
                    <a:cubicBezTo>
                      <a:pt x="93662" y="161583"/>
                      <a:pt x="93662" y="161583"/>
                      <a:pt x="93662" y="106705"/>
                    </a:cubicBezTo>
                    <a:cubicBezTo>
                      <a:pt x="93662" y="102689"/>
                      <a:pt x="96270" y="100012"/>
                      <a:pt x="100182" y="100012"/>
                    </a:cubicBezTo>
                    <a:close/>
                    <a:moveTo>
                      <a:pt x="157332" y="77787"/>
                    </a:moveTo>
                    <a:cubicBezTo>
                      <a:pt x="157332" y="77787"/>
                      <a:pt x="157332" y="77787"/>
                      <a:pt x="180805" y="77787"/>
                    </a:cubicBezTo>
                    <a:cubicBezTo>
                      <a:pt x="184717" y="77787"/>
                      <a:pt x="187325" y="81779"/>
                      <a:pt x="187325" y="84441"/>
                    </a:cubicBezTo>
                    <a:cubicBezTo>
                      <a:pt x="187325" y="84441"/>
                      <a:pt x="187325" y="84441"/>
                      <a:pt x="187325" y="161622"/>
                    </a:cubicBezTo>
                    <a:cubicBezTo>
                      <a:pt x="187325" y="165614"/>
                      <a:pt x="184717" y="168275"/>
                      <a:pt x="180805" y="168275"/>
                    </a:cubicBezTo>
                    <a:cubicBezTo>
                      <a:pt x="180805" y="168275"/>
                      <a:pt x="180805" y="168275"/>
                      <a:pt x="157332" y="168275"/>
                    </a:cubicBezTo>
                    <a:cubicBezTo>
                      <a:pt x="153420" y="168275"/>
                      <a:pt x="150812" y="165614"/>
                      <a:pt x="150812" y="161622"/>
                    </a:cubicBezTo>
                    <a:cubicBezTo>
                      <a:pt x="150812" y="161622"/>
                      <a:pt x="150812" y="161622"/>
                      <a:pt x="150812" y="84441"/>
                    </a:cubicBezTo>
                    <a:cubicBezTo>
                      <a:pt x="150812" y="81779"/>
                      <a:pt x="153420" y="77787"/>
                      <a:pt x="157332" y="77787"/>
                    </a:cubicBezTo>
                    <a:close/>
                    <a:moveTo>
                      <a:pt x="216070" y="49212"/>
                    </a:moveTo>
                    <a:cubicBezTo>
                      <a:pt x="216070" y="49212"/>
                      <a:pt x="216070" y="49212"/>
                      <a:pt x="239543" y="49212"/>
                    </a:cubicBezTo>
                    <a:cubicBezTo>
                      <a:pt x="243455" y="49212"/>
                      <a:pt x="246063" y="51858"/>
                      <a:pt x="246063" y="55827"/>
                    </a:cubicBezTo>
                    <a:cubicBezTo>
                      <a:pt x="246063" y="55827"/>
                      <a:pt x="246063" y="55827"/>
                      <a:pt x="246063" y="161661"/>
                    </a:cubicBezTo>
                    <a:cubicBezTo>
                      <a:pt x="246063" y="165629"/>
                      <a:pt x="243455" y="168275"/>
                      <a:pt x="239543" y="168275"/>
                    </a:cubicBezTo>
                    <a:cubicBezTo>
                      <a:pt x="239543" y="168275"/>
                      <a:pt x="239543" y="168275"/>
                      <a:pt x="216070" y="168275"/>
                    </a:cubicBezTo>
                    <a:cubicBezTo>
                      <a:pt x="212158" y="168275"/>
                      <a:pt x="209550" y="165629"/>
                      <a:pt x="209550" y="161661"/>
                    </a:cubicBezTo>
                    <a:cubicBezTo>
                      <a:pt x="209550" y="161661"/>
                      <a:pt x="209550" y="161661"/>
                      <a:pt x="209550" y="55827"/>
                    </a:cubicBezTo>
                    <a:cubicBezTo>
                      <a:pt x="209550" y="51858"/>
                      <a:pt x="212158" y="49212"/>
                      <a:pt x="216070" y="49212"/>
                    </a:cubicBezTo>
                    <a:close/>
                    <a:moveTo>
                      <a:pt x="53428" y="22225"/>
                    </a:moveTo>
                    <a:cubicBezTo>
                      <a:pt x="52114" y="22225"/>
                      <a:pt x="50800" y="23541"/>
                      <a:pt x="50800" y="24858"/>
                    </a:cubicBezTo>
                    <a:lnTo>
                      <a:pt x="50800" y="182834"/>
                    </a:lnTo>
                    <a:cubicBezTo>
                      <a:pt x="50800" y="184150"/>
                      <a:pt x="52114" y="184150"/>
                      <a:pt x="53428" y="184150"/>
                    </a:cubicBezTo>
                    <a:cubicBezTo>
                      <a:pt x="53428" y="184150"/>
                      <a:pt x="53428" y="184150"/>
                      <a:pt x="284710" y="184150"/>
                    </a:cubicBezTo>
                    <a:cubicBezTo>
                      <a:pt x="286024" y="184150"/>
                      <a:pt x="287338" y="184150"/>
                      <a:pt x="287338" y="182834"/>
                    </a:cubicBezTo>
                    <a:cubicBezTo>
                      <a:pt x="287338" y="182834"/>
                      <a:pt x="287338" y="182834"/>
                      <a:pt x="287338" y="24858"/>
                    </a:cubicBezTo>
                    <a:cubicBezTo>
                      <a:pt x="287338" y="23541"/>
                      <a:pt x="286024" y="22225"/>
                      <a:pt x="284710" y="22225"/>
                    </a:cubicBezTo>
                    <a:cubicBezTo>
                      <a:pt x="284710" y="22225"/>
                      <a:pt x="284710" y="22225"/>
                      <a:pt x="53428" y="22225"/>
                    </a:cubicBezTo>
                    <a:close/>
                    <a:moveTo>
                      <a:pt x="53663" y="0"/>
                    </a:moveTo>
                    <a:cubicBezTo>
                      <a:pt x="53663" y="0"/>
                      <a:pt x="53663" y="0"/>
                      <a:pt x="286062" y="0"/>
                    </a:cubicBezTo>
                    <a:cubicBezTo>
                      <a:pt x="300587" y="0"/>
                      <a:pt x="311150" y="10530"/>
                      <a:pt x="311150" y="25008"/>
                    </a:cubicBezTo>
                    <a:cubicBezTo>
                      <a:pt x="311150" y="25008"/>
                      <a:pt x="311150" y="25008"/>
                      <a:pt x="311150" y="182955"/>
                    </a:cubicBezTo>
                    <a:cubicBezTo>
                      <a:pt x="311150" y="196117"/>
                      <a:pt x="300587" y="207963"/>
                      <a:pt x="286062" y="207963"/>
                    </a:cubicBezTo>
                    <a:cubicBezTo>
                      <a:pt x="286062" y="207963"/>
                      <a:pt x="286062" y="207963"/>
                      <a:pt x="53663" y="207963"/>
                    </a:cubicBezTo>
                    <a:cubicBezTo>
                      <a:pt x="39138" y="207963"/>
                      <a:pt x="28575" y="196117"/>
                      <a:pt x="28575" y="182955"/>
                    </a:cubicBezTo>
                    <a:cubicBezTo>
                      <a:pt x="28575" y="182955"/>
                      <a:pt x="28575" y="182955"/>
                      <a:pt x="28575" y="25008"/>
                    </a:cubicBezTo>
                    <a:cubicBezTo>
                      <a:pt x="28575" y="10530"/>
                      <a:pt x="39138" y="0"/>
                      <a:pt x="53663"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1435" tIns="25718" rIns="51435" bIns="25718"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lang="zh-CN" altLang="en-US" sz="2000">
                  <a:solidFill>
                    <a:prstClr val="white"/>
                  </a:solidFill>
                  <a:latin typeface="Calibri" panose="020F0502020204030204"/>
                  <a:ea typeface="等线" panose="02010600030101010101" pitchFamily="2" charset="-122"/>
                </a:endParaRPr>
              </a:p>
            </p:txBody>
          </p:sp>
        </p:grpSp>
      </p:grpSp>
      <p:sp>
        <p:nvSpPr>
          <p:cNvPr id="17" name="文本框 16">
            <a:extLst>
              <a:ext uri="{FF2B5EF4-FFF2-40B4-BE49-F238E27FC236}">
                <a16:creationId xmlns="" xmlns:a16="http://schemas.microsoft.com/office/drawing/2014/main" id="{21640BF0-B5A5-45C5-B35F-F6F3739351AD}"/>
              </a:ext>
            </a:extLst>
          </p:cNvPr>
          <p:cNvSpPr txBox="1"/>
          <p:nvPr/>
        </p:nvSpPr>
        <p:spPr>
          <a:xfrm>
            <a:off x="2998250" y="3096717"/>
            <a:ext cx="5990358" cy="553998"/>
          </a:xfrm>
          <a:prstGeom prst="rect">
            <a:avLst/>
          </a:prstGeom>
          <a:noFill/>
        </p:spPr>
        <p:txBody>
          <a:bodyPr wrap="none" rtlCol="0">
            <a:spAutoFit/>
            <a:scene3d>
              <a:camera prst="orthographicFront"/>
              <a:lightRig rig="threePt" dir="t"/>
            </a:scene3d>
            <a:sp3d contourW="12700"/>
          </a:bodyPr>
          <a:lstStyle/>
          <a:p>
            <a:pPr defTabSz="514350">
              <a:defRPr/>
            </a:pPr>
            <a:r>
              <a:rPr lang="ru-RU" altLang="zh-CN" sz="1400" b="1" dirty="0">
                <a:solidFill>
                  <a:prstClr val="black">
                    <a:lumMod val="65000"/>
                    <a:lumOff val="35000"/>
                  </a:prstClr>
                </a:solidFill>
                <a:latin typeface="Arial" panose="020B0604020202020204"/>
                <a:ea typeface="微软雅黑" panose="020B0503020204020204" pitchFamily="34" charset="-122"/>
              </a:rPr>
              <a:t>Китайско-российское сотрудничество в области </a:t>
            </a:r>
            <a:r>
              <a:rPr lang="ru-RU" altLang="zh-CN" sz="1400" b="1" dirty="0" smtClean="0">
                <a:solidFill>
                  <a:prstClr val="black">
                    <a:lumMod val="65000"/>
                    <a:lumOff val="35000"/>
                  </a:prstClr>
                </a:solidFill>
                <a:latin typeface="Arial" panose="020B0604020202020204"/>
                <a:ea typeface="微软雅黑" panose="020B0503020204020204" pitchFamily="34" charset="-122"/>
              </a:rPr>
              <a:t>стандартизации</a:t>
            </a:r>
          </a:p>
          <a:p>
            <a:pPr defTabSz="514350">
              <a:defRPr/>
            </a:pPr>
            <a:r>
              <a:rPr lang="en-US" altLang="zh-CN" sz="1600" b="1" dirty="0" smtClean="0">
                <a:solidFill>
                  <a:prstClr val="black">
                    <a:lumMod val="65000"/>
                    <a:lumOff val="35000"/>
                  </a:prstClr>
                </a:solidFill>
                <a:latin typeface="Arial" panose="020B0604020202020204"/>
                <a:ea typeface="微软雅黑" panose="020B0503020204020204" pitchFamily="34" charset="-122"/>
              </a:rPr>
              <a:t>Standardization </a:t>
            </a:r>
            <a:r>
              <a:rPr lang="en-US" altLang="zh-CN" sz="1600" b="1" dirty="0">
                <a:solidFill>
                  <a:prstClr val="black">
                    <a:lumMod val="65000"/>
                    <a:lumOff val="35000"/>
                  </a:prstClr>
                </a:solidFill>
                <a:latin typeface="Arial" panose="020B0604020202020204"/>
                <a:ea typeface="微软雅黑" panose="020B0503020204020204" pitchFamily="34" charset="-122"/>
              </a:rPr>
              <a:t>cooperation between China and Russia</a:t>
            </a:r>
          </a:p>
        </p:txBody>
      </p:sp>
      <p:sp>
        <p:nvSpPr>
          <p:cNvPr id="18" name="椭圆 17">
            <a:extLst>
              <a:ext uri="{FF2B5EF4-FFF2-40B4-BE49-F238E27FC236}">
                <a16:creationId xmlns="" xmlns:a16="http://schemas.microsoft.com/office/drawing/2014/main" id="{7772829C-9C2D-4FCB-898B-3E5C2D67D39E}"/>
              </a:ext>
            </a:extLst>
          </p:cNvPr>
          <p:cNvSpPr/>
          <p:nvPr/>
        </p:nvSpPr>
        <p:spPr>
          <a:xfrm>
            <a:off x="2571736" y="3193108"/>
            <a:ext cx="322741" cy="214856"/>
          </a:xfrm>
          <a:prstGeom prst="ellipse">
            <a:avLst/>
          </a:prstGeom>
          <a:solidFill>
            <a:schemeClr val="accent1"/>
          </a:solidFill>
          <a:ln>
            <a:noFill/>
          </a:ln>
          <a:effectLst>
            <a:outerShdw blurRad="406400" dist="2413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2000">
              <a:solidFill>
                <a:prstClr val="white"/>
              </a:solidFill>
              <a:latin typeface="Calibri" panose="020F0502020204030204"/>
              <a:ea typeface="等线" panose="02010600030101010101" pitchFamily="2" charset="-122"/>
            </a:endParaRPr>
          </a:p>
        </p:txBody>
      </p:sp>
      <p:sp>
        <p:nvSpPr>
          <p:cNvPr id="19" name="矩形 29">
            <a:extLst>
              <a:ext uri="{FF2B5EF4-FFF2-40B4-BE49-F238E27FC236}">
                <a16:creationId xmlns="" xmlns:a16="http://schemas.microsoft.com/office/drawing/2014/main" id="{2B31EED5-ABD1-4ECC-9BC2-395DD0A7ADDA}"/>
              </a:ext>
            </a:extLst>
          </p:cNvPr>
          <p:cNvSpPr/>
          <p:nvPr/>
        </p:nvSpPr>
        <p:spPr>
          <a:xfrm>
            <a:off x="2660187" y="3264528"/>
            <a:ext cx="145838" cy="72018"/>
          </a:xfrm>
          <a:custGeom>
            <a:avLst/>
            <a:gdLst>
              <a:gd name="connsiteX0" fmla="*/ 9246 w 338138"/>
              <a:gd name="connsiteY0" fmla="*/ 217487 h 250825"/>
              <a:gd name="connsiteX1" fmla="*/ 328892 w 338138"/>
              <a:gd name="connsiteY1" fmla="*/ 217487 h 250825"/>
              <a:gd name="connsiteX2" fmla="*/ 338138 w 338138"/>
              <a:gd name="connsiteY2" fmla="*/ 226822 h 250825"/>
              <a:gd name="connsiteX3" fmla="*/ 314363 w 338138"/>
              <a:gd name="connsiteY3" fmla="*/ 250825 h 250825"/>
              <a:gd name="connsiteX4" fmla="*/ 23775 w 338138"/>
              <a:gd name="connsiteY4" fmla="*/ 250825 h 250825"/>
              <a:gd name="connsiteX5" fmla="*/ 0 w 338138"/>
              <a:gd name="connsiteY5" fmla="*/ 226822 h 250825"/>
              <a:gd name="connsiteX6" fmla="*/ 9246 w 338138"/>
              <a:gd name="connsiteY6" fmla="*/ 217487 h 250825"/>
              <a:gd name="connsiteX7" fmla="*/ 100182 w 338138"/>
              <a:gd name="connsiteY7" fmla="*/ 100012 h 250825"/>
              <a:gd name="connsiteX8" fmla="*/ 123655 w 338138"/>
              <a:gd name="connsiteY8" fmla="*/ 100012 h 250825"/>
              <a:gd name="connsiteX9" fmla="*/ 130175 w 338138"/>
              <a:gd name="connsiteY9" fmla="*/ 106705 h 250825"/>
              <a:gd name="connsiteX10" fmla="*/ 130175 w 338138"/>
              <a:gd name="connsiteY10" fmla="*/ 161583 h 250825"/>
              <a:gd name="connsiteX11" fmla="*/ 123655 w 338138"/>
              <a:gd name="connsiteY11" fmla="*/ 168275 h 250825"/>
              <a:gd name="connsiteX12" fmla="*/ 100182 w 338138"/>
              <a:gd name="connsiteY12" fmla="*/ 168275 h 250825"/>
              <a:gd name="connsiteX13" fmla="*/ 93662 w 338138"/>
              <a:gd name="connsiteY13" fmla="*/ 161583 h 250825"/>
              <a:gd name="connsiteX14" fmla="*/ 93662 w 338138"/>
              <a:gd name="connsiteY14" fmla="*/ 106705 h 250825"/>
              <a:gd name="connsiteX15" fmla="*/ 100182 w 338138"/>
              <a:gd name="connsiteY15" fmla="*/ 100012 h 250825"/>
              <a:gd name="connsiteX16" fmla="*/ 157332 w 338138"/>
              <a:gd name="connsiteY16" fmla="*/ 77787 h 250825"/>
              <a:gd name="connsiteX17" fmla="*/ 180805 w 338138"/>
              <a:gd name="connsiteY17" fmla="*/ 77787 h 250825"/>
              <a:gd name="connsiteX18" fmla="*/ 187325 w 338138"/>
              <a:gd name="connsiteY18" fmla="*/ 84441 h 250825"/>
              <a:gd name="connsiteX19" fmla="*/ 187325 w 338138"/>
              <a:gd name="connsiteY19" fmla="*/ 161622 h 250825"/>
              <a:gd name="connsiteX20" fmla="*/ 180805 w 338138"/>
              <a:gd name="connsiteY20" fmla="*/ 168275 h 250825"/>
              <a:gd name="connsiteX21" fmla="*/ 157332 w 338138"/>
              <a:gd name="connsiteY21" fmla="*/ 168275 h 250825"/>
              <a:gd name="connsiteX22" fmla="*/ 150812 w 338138"/>
              <a:gd name="connsiteY22" fmla="*/ 161622 h 250825"/>
              <a:gd name="connsiteX23" fmla="*/ 150812 w 338138"/>
              <a:gd name="connsiteY23" fmla="*/ 84441 h 250825"/>
              <a:gd name="connsiteX24" fmla="*/ 157332 w 338138"/>
              <a:gd name="connsiteY24" fmla="*/ 77787 h 250825"/>
              <a:gd name="connsiteX25" fmla="*/ 216070 w 338138"/>
              <a:gd name="connsiteY25" fmla="*/ 49212 h 250825"/>
              <a:gd name="connsiteX26" fmla="*/ 239543 w 338138"/>
              <a:gd name="connsiteY26" fmla="*/ 49212 h 250825"/>
              <a:gd name="connsiteX27" fmla="*/ 246063 w 338138"/>
              <a:gd name="connsiteY27" fmla="*/ 55827 h 250825"/>
              <a:gd name="connsiteX28" fmla="*/ 246063 w 338138"/>
              <a:gd name="connsiteY28" fmla="*/ 161661 h 250825"/>
              <a:gd name="connsiteX29" fmla="*/ 239543 w 338138"/>
              <a:gd name="connsiteY29" fmla="*/ 168275 h 250825"/>
              <a:gd name="connsiteX30" fmla="*/ 216070 w 338138"/>
              <a:gd name="connsiteY30" fmla="*/ 168275 h 250825"/>
              <a:gd name="connsiteX31" fmla="*/ 209550 w 338138"/>
              <a:gd name="connsiteY31" fmla="*/ 161661 h 250825"/>
              <a:gd name="connsiteX32" fmla="*/ 209550 w 338138"/>
              <a:gd name="connsiteY32" fmla="*/ 55827 h 250825"/>
              <a:gd name="connsiteX33" fmla="*/ 216070 w 338138"/>
              <a:gd name="connsiteY33" fmla="*/ 49212 h 250825"/>
              <a:gd name="connsiteX34" fmla="*/ 53428 w 338138"/>
              <a:gd name="connsiteY34" fmla="*/ 22225 h 250825"/>
              <a:gd name="connsiteX35" fmla="*/ 50800 w 338138"/>
              <a:gd name="connsiteY35" fmla="*/ 24858 h 250825"/>
              <a:gd name="connsiteX36" fmla="*/ 50800 w 338138"/>
              <a:gd name="connsiteY36" fmla="*/ 182834 h 250825"/>
              <a:gd name="connsiteX37" fmla="*/ 53428 w 338138"/>
              <a:gd name="connsiteY37" fmla="*/ 184150 h 250825"/>
              <a:gd name="connsiteX38" fmla="*/ 284710 w 338138"/>
              <a:gd name="connsiteY38" fmla="*/ 184150 h 250825"/>
              <a:gd name="connsiteX39" fmla="*/ 287338 w 338138"/>
              <a:gd name="connsiteY39" fmla="*/ 182834 h 250825"/>
              <a:gd name="connsiteX40" fmla="*/ 287338 w 338138"/>
              <a:gd name="connsiteY40" fmla="*/ 24858 h 250825"/>
              <a:gd name="connsiteX41" fmla="*/ 284710 w 338138"/>
              <a:gd name="connsiteY41" fmla="*/ 22225 h 250825"/>
              <a:gd name="connsiteX42" fmla="*/ 53428 w 338138"/>
              <a:gd name="connsiteY42" fmla="*/ 22225 h 250825"/>
              <a:gd name="connsiteX43" fmla="*/ 53663 w 338138"/>
              <a:gd name="connsiteY43" fmla="*/ 0 h 250825"/>
              <a:gd name="connsiteX44" fmla="*/ 286062 w 338138"/>
              <a:gd name="connsiteY44" fmla="*/ 0 h 250825"/>
              <a:gd name="connsiteX45" fmla="*/ 311150 w 338138"/>
              <a:gd name="connsiteY45" fmla="*/ 25008 h 250825"/>
              <a:gd name="connsiteX46" fmla="*/ 311150 w 338138"/>
              <a:gd name="connsiteY46" fmla="*/ 182955 h 250825"/>
              <a:gd name="connsiteX47" fmla="*/ 286062 w 338138"/>
              <a:gd name="connsiteY47" fmla="*/ 207963 h 250825"/>
              <a:gd name="connsiteX48" fmla="*/ 53663 w 338138"/>
              <a:gd name="connsiteY48" fmla="*/ 207963 h 250825"/>
              <a:gd name="connsiteX49" fmla="*/ 28575 w 338138"/>
              <a:gd name="connsiteY49" fmla="*/ 182955 h 250825"/>
              <a:gd name="connsiteX50" fmla="*/ 28575 w 338138"/>
              <a:gd name="connsiteY50" fmla="*/ 25008 h 250825"/>
              <a:gd name="connsiteX51" fmla="*/ 53663 w 338138"/>
              <a:gd name="connsiteY51" fmla="*/ 0 h 25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8138" h="250825">
                <a:moveTo>
                  <a:pt x="9246" y="217487"/>
                </a:moveTo>
                <a:cubicBezTo>
                  <a:pt x="9246" y="217487"/>
                  <a:pt x="9246" y="217487"/>
                  <a:pt x="328892" y="217487"/>
                </a:cubicBezTo>
                <a:cubicBezTo>
                  <a:pt x="334176" y="217487"/>
                  <a:pt x="338138" y="221488"/>
                  <a:pt x="338138" y="226822"/>
                </a:cubicBezTo>
                <a:cubicBezTo>
                  <a:pt x="338138" y="240157"/>
                  <a:pt x="327571" y="250825"/>
                  <a:pt x="314363" y="250825"/>
                </a:cubicBezTo>
                <a:cubicBezTo>
                  <a:pt x="314363" y="250825"/>
                  <a:pt x="314363" y="250825"/>
                  <a:pt x="23775" y="250825"/>
                </a:cubicBezTo>
                <a:cubicBezTo>
                  <a:pt x="10567" y="250825"/>
                  <a:pt x="0" y="240157"/>
                  <a:pt x="0" y="226822"/>
                </a:cubicBezTo>
                <a:cubicBezTo>
                  <a:pt x="0" y="221488"/>
                  <a:pt x="3962" y="217487"/>
                  <a:pt x="9246" y="217487"/>
                </a:cubicBezTo>
                <a:close/>
                <a:moveTo>
                  <a:pt x="100182" y="100012"/>
                </a:moveTo>
                <a:cubicBezTo>
                  <a:pt x="100182" y="100012"/>
                  <a:pt x="100182" y="100012"/>
                  <a:pt x="123655" y="100012"/>
                </a:cubicBezTo>
                <a:cubicBezTo>
                  <a:pt x="127567" y="100012"/>
                  <a:pt x="130175" y="102689"/>
                  <a:pt x="130175" y="106705"/>
                </a:cubicBezTo>
                <a:cubicBezTo>
                  <a:pt x="130175" y="106705"/>
                  <a:pt x="130175" y="106705"/>
                  <a:pt x="130175" y="161583"/>
                </a:cubicBezTo>
                <a:cubicBezTo>
                  <a:pt x="130175" y="165598"/>
                  <a:pt x="127567" y="168275"/>
                  <a:pt x="123655" y="168275"/>
                </a:cubicBezTo>
                <a:cubicBezTo>
                  <a:pt x="123655" y="168275"/>
                  <a:pt x="123655" y="168275"/>
                  <a:pt x="100182" y="168275"/>
                </a:cubicBezTo>
                <a:cubicBezTo>
                  <a:pt x="96270" y="168275"/>
                  <a:pt x="93662" y="165598"/>
                  <a:pt x="93662" y="161583"/>
                </a:cubicBezTo>
                <a:cubicBezTo>
                  <a:pt x="93662" y="161583"/>
                  <a:pt x="93662" y="161583"/>
                  <a:pt x="93662" y="106705"/>
                </a:cubicBezTo>
                <a:cubicBezTo>
                  <a:pt x="93662" y="102689"/>
                  <a:pt x="96270" y="100012"/>
                  <a:pt x="100182" y="100012"/>
                </a:cubicBezTo>
                <a:close/>
                <a:moveTo>
                  <a:pt x="157332" y="77787"/>
                </a:moveTo>
                <a:cubicBezTo>
                  <a:pt x="157332" y="77787"/>
                  <a:pt x="157332" y="77787"/>
                  <a:pt x="180805" y="77787"/>
                </a:cubicBezTo>
                <a:cubicBezTo>
                  <a:pt x="184717" y="77787"/>
                  <a:pt x="187325" y="81779"/>
                  <a:pt x="187325" y="84441"/>
                </a:cubicBezTo>
                <a:cubicBezTo>
                  <a:pt x="187325" y="84441"/>
                  <a:pt x="187325" y="84441"/>
                  <a:pt x="187325" y="161622"/>
                </a:cubicBezTo>
                <a:cubicBezTo>
                  <a:pt x="187325" y="165614"/>
                  <a:pt x="184717" y="168275"/>
                  <a:pt x="180805" y="168275"/>
                </a:cubicBezTo>
                <a:cubicBezTo>
                  <a:pt x="180805" y="168275"/>
                  <a:pt x="180805" y="168275"/>
                  <a:pt x="157332" y="168275"/>
                </a:cubicBezTo>
                <a:cubicBezTo>
                  <a:pt x="153420" y="168275"/>
                  <a:pt x="150812" y="165614"/>
                  <a:pt x="150812" y="161622"/>
                </a:cubicBezTo>
                <a:cubicBezTo>
                  <a:pt x="150812" y="161622"/>
                  <a:pt x="150812" y="161622"/>
                  <a:pt x="150812" y="84441"/>
                </a:cubicBezTo>
                <a:cubicBezTo>
                  <a:pt x="150812" y="81779"/>
                  <a:pt x="153420" y="77787"/>
                  <a:pt x="157332" y="77787"/>
                </a:cubicBezTo>
                <a:close/>
                <a:moveTo>
                  <a:pt x="216070" y="49212"/>
                </a:moveTo>
                <a:cubicBezTo>
                  <a:pt x="216070" y="49212"/>
                  <a:pt x="216070" y="49212"/>
                  <a:pt x="239543" y="49212"/>
                </a:cubicBezTo>
                <a:cubicBezTo>
                  <a:pt x="243455" y="49212"/>
                  <a:pt x="246063" y="51858"/>
                  <a:pt x="246063" y="55827"/>
                </a:cubicBezTo>
                <a:cubicBezTo>
                  <a:pt x="246063" y="55827"/>
                  <a:pt x="246063" y="55827"/>
                  <a:pt x="246063" y="161661"/>
                </a:cubicBezTo>
                <a:cubicBezTo>
                  <a:pt x="246063" y="165629"/>
                  <a:pt x="243455" y="168275"/>
                  <a:pt x="239543" y="168275"/>
                </a:cubicBezTo>
                <a:cubicBezTo>
                  <a:pt x="239543" y="168275"/>
                  <a:pt x="239543" y="168275"/>
                  <a:pt x="216070" y="168275"/>
                </a:cubicBezTo>
                <a:cubicBezTo>
                  <a:pt x="212158" y="168275"/>
                  <a:pt x="209550" y="165629"/>
                  <a:pt x="209550" y="161661"/>
                </a:cubicBezTo>
                <a:cubicBezTo>
                  <a:pt x="209550" y="161661"/>
                  <a:pt x="209550" y="161661"/>
                  <a:pt x="209550" y="55827"/>
                </a:cubicBezTo>
                <a:cubicBezTo>
                  <a:pt x="209550" y="51858"/>
                  <a:pt x="212158" y="49212"/>
                  <a:pt x="216070" y="49212"/>
                </a:cubicBezTo>
                <a:close/>
                <a:moveTo>
                  <a:pt x="53428" y="22225"/>
                </a:moveTo>
                <a:cubicBezTo>
                  <a:pt x="52114" y="22225"/>
                  <a:pt x="50800" y="23541"/>
                  <a:pt x="50800" y="24858"/>
                </a:cubicBezTo>
                <a:lnTo>
                  <a:pt x="50800" y="182834"/>
                </a:lnTo>
                <a:cubicBezTo>
                  <a:pt x="50800" y="184150"/>
                  <a:pt x="52114" y="184150"/>
                  <a:pt x="53428" y="184150"/>
                </a:cubicBezTo>
                <a:cubicBezTo>
                  <a:pt x="53428" y="184150"/>
                  <a:pt x="53428" y="184150"/>
                  <a:pt x="284710" y="184150"/>
                </a:cubicBezTo>
                <a:cubicBezTo>
                  <a:pt x="286024" y="184150"/>
                  <a:pt x="287338" y="184150"/>
                  <a:pt x="287338" y="182834"/>
                </a:cubicBezTo>
                <a:cubicBezTo>
                  <a:pt x="287338" y="182834"/>
                  <a:pt x="287338" y="182834"/>
                  <a:pt x="287338" y="24858"/>
                </a:cubicBezTo>
                <a:cubicBezTo>
                  <a:pt x="287338" y="23541"/>
                  <a:pt x="286024" y="22225"/>
                  <a:pt x="284710" y="22225"/>
                </a:cubicBezTo>
                <a:cubicBezTo>
                  <a:pt x="284710" y="22225"/>
                  <a:pt x="284710" y="22225"/>
                  <a:pt x="53428" y="22225"/>
                </a:cubicBezTo>
                <a:close/>
                <a:moveTo>
                  <a:pt x="53663" y="0"/>
                </a:moveTo>
                <a:cubicBezTo>
                  <a:pt x="53663" y="0"/>
                  <a:pt x="53663" y="0"/>
                  <a:pt x="286062" y="0"/>
                </a:cubicBezTo>
                <a:cubicBezTo>
                  <a:pt x="300587" y="0"/>
                  <a:pt x="311150" y="10530"/>
                  <a:pt x="311150" y="25008"/>
                </a:cubicBezTo>
                <a:cubicBezTo>
                  <a:pt x="311150" y="25008"/>
                  <a:pt x="311150" y="25008"/>
                  <a:pt x="311150" y="182955"/>
                </a:cubicBezTo>
                <a:cubicBezTo>
                  <a:pt x="311150" y="196117"/>
                  <a:pt x="300587" y="207963"/>
                  <a:pt x="286062" y="207963"/>
                </a:cubicBezTo>
                <a:cubicBezTo>
                  <a:pt x="286062" y="207963"/>
                  <a:pt x="286062" y="207963"/>
                  <a:pt x="53663" y="207963"/>
                </a:cubicBezTo>
                <a:cubicBezTo>
                  <a:pt x="39138" y="207963"/>
                  <a:pt x="28575" y="196117"/>
                  <a:pt x="28575" y="182955"/>
                </a:cubicBezTo>
                <a:cubicBezTo>
                  <a:pt x="28575" y="182955"/>
                  <a:pt x="28575" y="182955"/>
                  <a:pt x="28575" y="25008"/>
                </a:cubicBezTo>
                <a:cubicBezTo>
                  <a:pt x="28575" y="10530"/>
                  <a:pt x="39138" y="0"/>
                  <a:pt x="53663"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1435" tIns="25718" rIns="51435" bIns="25718"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lang="zh-CN" altLang="en-US" sz="2000">
              <a:solidFill>
                <a:prstClr val="white"/>
              </a:solidFill>
              <a:latin typeface="Calibri" panose="020F0502020204030204"/>
              <a:ea typeface="等线" panose="02010600030101010101" pitchFamily="2" charset="-122"/>
            </a:endParaRPr>
          </a:p>
        </p:txBody>
      </p:sp>
      <p:sp>
        <p:nvSpPr>
          <p:cNvPr id="21" name="椭圆 20">
            <a:extLst>
              <a:ext uri="{FF2B5EF4-FFF2-40B4-BE49-F238E27FC236}">
                <a16:creationId xmlns="" xmlns:a16="http://schemas.microsoft.com/office/drawing/2014/main" id="{626AF42F-DFB7-4379-9824-9F8853C12225}"/>
              </a:ext>
            </a:extLst>
          </p:cNvPr>
          <p:cNvSpPr/>
          <p:nvPr/>
        </p:nvSpPr>
        <p:spPr>
          <a:xfrm>
            <a:off x="2571736" y="1628108"/>
            <a:ext cx="322741" cy="214856"/>
          </a:xfrm>
          <a:prstGeom prst="ellipse">
            <a:avLst/>
          </a:prstGeom>
          <a:solidFill>
            <a:schemeClr val="accent1"/>
          </a:solidFill>
          <a:ln>
            <a:noFill/>
          </a:ln>
          <a:effectLst>
            <a:outerShdw blurRad="406400" dist="2413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2000">
              <a:solidFill>
                <a:prstClr val="white"/>
              </a:solidFill>
              <a:latin typeface="Calibri" panose="020F0502020204030204"/>
              <a:ea typeface="等线" panose="02010600030101010101" pitchFamily="2" charset="-122"/>
            </a:endParaRPr>
          </a:p>
        </p:txBody>
      </p:sp>
      <p:sp>
        <p:nvSpPr>
          <p:cNvPr id="22" name="矩形 29">
            <a:extLst>
              <a:ext uri="{FF2B5EF4-FFF2-40B4-BE49-F238E27FC236}">
                <a16:creationId xmlns="" xmlns:a16="http://schemas.microsoft.com/office/drawing/2014/main" id="{166E9070-4327-4450-AE59-F0587424AF28}"/>
              </a:ext>
            </a:extLst>
          </p:cNvPr>
          <p:cNvSpPr/>
          <p:nvPr/>
        </p:nvSpPr>
        <p:spPr>
          <a:xfrm>
            <a:off x="2660187" y="1699528"/>
            <a:ext cx="145838" cy="72018"/>
          </a:xfrm>
          <a:custGeom>
            <a:avLst/>
            <a:gdLst>
              <a:gd name="connsiteX0" fmla="*/ 9246 w 338138"/>
              <a:gd name="connsiteY0" fmla="*/ 217487 h 250825"/>
              <a:gd name="connsiteX1" fmla="*/ 328892 w 338138"/>
              <a:gd name="connsiteY1" fmla="*/ 217487 h 250825"/>
              <a:gd name="connsiteX2" fmla="*/ 338138 w 338138"/>
              <a:gd name="connsiteY2" fmla="*/ 226822 h 250825"/>
              <a:gd name="connsiteX3" fmla="*/ 314363 w 338138"/>
              <a:gd name="connsiteY3" fmla="*/ 250825 h 250825"/>
              <a:gd name="connsiteX4" fmla="*/ 23775 w 338138"/>
              <a:gd name="connsiteY4" fmla="*/ 250825 h 250825"/>
              <a:gd name="connsiteX5" fmla="*/ 0 w 338138"/>
              <a:gd name="connsiteY5" fmla="*/ 226822 h 250825"/>
              <a:gd name="connsiteX6" fmla="*/ 9246 w 338138"/>
              <a:gd name="connsiteY6" fmla="*/ 217487 h 250825"/>
              <a:gd name="connsiteX7" fmla="*/ 100182 w 338138"/>
              <a:gd name="connsiteY7" fmla="*/ 100012 h 250825"/>
              <a:gd name="connsiteX8" fmla="*/ 123655 w 338138"/>
              <a:gd name="connsiteY8" fmla="*/ 100012 h 250825"/>
              <a:gd name="connsiteX9" fmla="*/ 130175 w 338138"/>
              <a:gd name="connsiteY9" fmla="*/ 106705 h 250825"/>
              <a:gd name="connsiteX10" fmla="*/ 130175 w 338138"/>
              <a:gd name="connsiteY10" fmla="*/ 161583 h 250825"/>
              <a:gd name="connsiteX11" fmla="*/ 123655 w 338138"/>
              <a:gd name="connsiteY11" fmla="*/ 168275 h 250825"/>
              <a:gd name="connsiteX12" fmla="*/ 100182 w 338138"/>
              <a:gd name="connsiteY12" fmla="*/ 168275 h 250825"/>
              <a:gd name="connsiteX13" fmla="*/ 93662 w 338138"/>
              <a:gd name="connsiteY13" fmla="*/ 161583 h 250825"/>
              <a:gd name="connsiteX14" fmla="*/ 93662 w 338138"/>
              <a:gd name="connsiteY14" fmla="*/ 106705 h 250825"/>
              <a:gd name="connsiteX15" fmla="*/ 100182 w 338138"/>
              <a:gd name="connsiteY15" fmla="*/ 100012 h 250825"/>
              <a:gd name="connsiteX16" fmla="*/ 157332 w 338138"/>
              <a:gd name="connsiteY16" fmla="*/ 77787 h 250825"/>
              <a:gd name="connsiteX17" fmla="*/ 180805 w 338138"/>
              <a:gd name="connsiteY17" fmla="*/ 77787 h 250825"/>
              <a:gd name="connsiteX18" fmla="*/ 187325 w 338138"/>
              <a:gd name="connsiteY18" fmla="*/ 84441 h 250825"/>
              <a:gd name="connsiteX19" fmla="*/ 187325 w 338138"/>
              <a:gd name="connsiteY19" fmla="*/ 161622 h 250825"/>
              <a:gd name="connsiteX20" fmla="*/ 180805 w 338138"/>
              <a:gd name="connsiteY20" fmla="*/ 168275 h 250825"/>
              <a:gd name="connsiteX21" fmla="*/ 157332 w 338138"/>
              <a:gd name="connsiteY21" fmla="*/ 168275 h 250825"/>
              <a:gd name="connsiteX22" fmla="*/ 150812 w 338138"/>
              <a:gd name="connsiteY22" fmla="*/ 161622 h 250825"/>
              <a:gd name="connsiteX23" fmla="*/ 150812 w 338138"/>
              <a:gd name="connsiteY23" fmla="*/ 84441 h 250825"/>
              <a:gd name="connsiteX24" fmla="*/ 157332 w 338138"/>
              <a:gd name="connsiteY24" fmla="*/ 77787 h 250825"/>
              <a:gd name="connsiteX25" fmla="*/ 216070 w 338138"/>
              <a:gd name="connsiteY25" fmla="*/ 49212 h 250825"/>
              <a:gd name="connsiteX26" fmla="*/ 239543 w 338138"/>
              <a:gd name="connsiteY26" fmla="*/ 49212 h 250825"/>
              <a:gd name="connsiteX27" fmla="*/ 246063 w 338138"/>
              <a:gd name="connsiteY27" fmla="*/ 55827 h 250825"/>
              <a:gd name="connsiteX28" fmla="*/ 246063 w 338138"/>
              <a:gd name="connsiteY28" fmla="*/ 161661 h 250825"/>
              <a:gd name="connsiteX29" fmla="*/ 239543 w 338138"/>
              <a:gd name="connsiteY29" fmla="*/ 168275 h 250825"/>
              <a:gd name="connsiteX30" fmla="*/ 216070 w 338138"/>
              <a:gd name="connsiteY30" fmla="*/ 168275 h 250825"/>
              <a:gd name="connsiteX31" fmla="*/ 209550 w 338138"/>
              <a:gd name="connsiteY31" fmla="*/ 161661 h 250825"/>
              <a:gd name="connsiteX32" fmla="*/ 209550 w 338138"/>
              <a:gd name="connsiteY32" fmla="*/ 55827 h 250825"/>
              <a:gd name="connsiteX33" fmla="*/ 216070 w 338138"/>
              <a:gd name="connsiteY33" fmla="*/ 49212 h 250825"/>
              <a:gd name="connsiteX34" fmla="*/ 53428 w 338138"/>
              <a:gd name="connsiteY34" fmla="*/ 22225 h 250825"/>
              <a:gd name="connsiteX35" fmla="*/ 50800 w 338138"/>
              <a:gd name="connsiteY35" fmla="*/ 24858 h 250825"/>
              <a:gd name="connsiteX36" fmla="*/ 50800 w 338138"/>
              <a:gd name="connsiteY36" fmla="*/ 182834 h 250825"/>
              <a:gd name="connsiteX37" fmla="*/ 53428 w 338138"/>
              <a:gd name="connsiteY37" fmla="*/ 184150 h 250825"/>
              <a:gd name="connsiteX38" fmla="*/ 284710 w 338138"/>
              <a:gd name="connsiteY38" fmla="*/ 184150 h 250825"/>
              <a:gd name="connsiteX39" fmla="*/ 287338 w 338138"/>
              <a:gd name="connsiteY39" fmla="*/ 182834 h 250825"/>
              <a:gd name="connsiteX40" fmla="*/ 287338 w 338138"/>
              <a:gd name="connsiteY40" fmla="*/ 24858 h 250825"/>
              <a:gd name="connsiteX41" fmla="*/ 284710 w 338138"/>
              <a:gd name="connsiteY41" fmla="*/ 22225 h 250825"/>
              <a:gd name="connsiteX42" fmla="*/ 53428 w 338138"/>
              <a:gd name="connsiteY42" fmla="*/ 22225 h 250825"/>
              <a:gd name="connsiteX43" fmla="*/ 53663 w 338138"/>
              <a:gd name="connsiteY43" fmla="*/ 0 h 250825"/>
              <a:gd name="connsiteX44" fmla="*/ 286062 w 338138"/>
              <a:gd name="connsiteY44" fmla="*/ 0 h 250825"/>
              <a:gd name="connsiteX45" fmla="*/ 311150 w 338138"/>
              <a:gd name="connsiteY45" fmla="*/ 25008 h 250825"/>
              <a:gd name="connsiteX46" fmla="*/ 311150 w 338138"/>
              <a:gd name="connsiteY46" fmla="*/ 182955 h 250825"/>
              <a:gd name="connsiteX47" fmla="*/ 286062 w 338138"/>
              <a:gd name="connsiteY47" fmla="*/ 207963 h 250825"/>
              <a:gd name="connsiteX48" fmla="*/ 53663 w 338138"/>
              <a:gd name="connsiteY48" fmla="*/ 207963 h 250825"/>
              <a:gd name="connsiteX49" fmla="*/ 28575 w 338138"/>
              <a:gd name="connsiteY49" fmla="*/ 182955 h 250825"/>
              <a:gd name="connsiteX50" fmla="*/ 28575 w 338138"/>
              <a:gd name="connsiteY50" fmla="*/ 25008 h 250825"/>
              <a:gd name="connsiteX51" fmla="*/ 53663 w 338138"/>
              <a:gd name="connsiteY51" fmla="*/ 0 h 25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8138" h="250825">
                <a:moveTo>
                  <a:pt x="9246" y="217487"/>
                </a:moveTo>
                <a:cubicBezTo>
                  <a:pt x="9246" y="217487"/>
                  <a:pt x="9246" y="217487"/>
                  <a:pt x="328892" y="217487"/>
                </a:cubicBezTo>
                <a:cubicBezTo>
                  <a:pt x="334176" y="217487"/>
                  <a:pt x="338138" y="221488"/>
                  <a:pt x="338138" y="226822"/>
                </a:cubicBezTo>
                <a:cubicBezTo>
                  <a:pt x="338138" y="240157"/>
                  <a:pt x="327571" y="250825"/>
                  <a:pt x="314363" y="250825"/>
                </a:cubicBezTo>
                <a:cubicBezTo>
                  <a:pt x="314363" y="250825"/>
                  <a:pt x="314363" y="250825"/>
                  <a:pt x="23775" y="250825"/>
                </a:cubicBezTo>
                <a:cubicBezTo>
                  <a:pt x="10567" y="250825"/>
                  <a:pt x="0" y="240157"/>
                  <a:pt x="0" y="226822"/>
                </a:cubicBezTo>
                <a:cubicBezTo>
                  <a:pt x="0" y="221488"/>
                  <a:pt x="3962" y="217487"/>
                  <a:pt x="9246" y="217487"/>
                </a:cubicBezTo>
                <a:close/>
                <a:moveTo>
                  <a:pt x="100182" y="100012"/>
                </a:moveTo>
                <a:cubicBezTo>
                  <a:pt x="100182" y="100012"/>
                  <a:pt x="100182" y="100012"/>
                  <a:pt x="123655" y="100012"/>
                </a:cubicBezTo>
                <a:cubicBezTo>
                  <a:pt x="127567" y="100012"/>
                  <a:pt x="130175" y="102689"/>
                  <a:pt x="130175" y="106705"/>
                </a:cubicBezTo>
                <a:cubicBezTo>
                  <a:pt x="130175" y="106705"/>
                  <a:pt x="130175" y="106705"/>
                  <a:pt x="130175" y="161583"/>
                </a:cubicBezTo>
                <a:cubicBezTo>
                  <a:pt x="130175" y="165598"/>
                  <a:pt x="127567" y="168275"/>
                  <a:pt x="123655" y="168275"/>
                </a:cubicBezTo>
                <a:cubicBezTo>
                  <a:pt x="123655" y="168275"/>
                  <a:pt x="123655" y="168275"/>
                  <a:pt x="100182" y="168275"/>
                </a:cubicBezTo>
                <a:cubicBezTo>
                  <a:pt x="96270" y="168275"/>
                  <a:pt x="93662" y="165598"/>
                  <a:pt x="93662" y="161583"/>
                </a:cubicBezTo>
                <a:cubicBezTo>
                  <a:pt x="93662" y="161583"/>
                  <a:pt x="93662" y="161583"/>
                  <a:pt x="93662" y="106705"/>
                </a:cubicBezTo>
                <a:cubicBezTo>
                  <a:pt x="93662" y="102689"/>
                  <a:pt x="96270" y="100012"/>
                  <a:pt x="100182" y="100012"/>
                </a:cubicBezTo>
                <a:close/>
                <a:moveTo>
                  <a:pt x="157332" y="77787"/>
                </a:moveTo>
                <a:cubicBezTo>
                  <a:pt x="157332" y="77787"/>
                  <a:pt x="157332" y="77787"/>
                  <a:pt x="180805" y="77787"/>
                </a:cubicBezTo>
                <a:cubicBezTo>
                  <a:pt x="184717" y="77787"/>
                  <a:pt x="187325" y="81779"/>
                  <a:pt x="187325" y="84441"/>
                </a:cubicBezTo>
                <a:cubicBezTo>
                  <a:pt x="187325" y="84441"/>
                  <a:pt x="187325" y="84441"/>
                  <a:pt x="187325" y="161622"/>
                </a:cubicBezTo>
                <a:cubicBezTo>
                  <a:pt x="187325" y="165614"/>
                  <a:pt x="184717" y="168275"/>
                  <a:pt x="180805" y="168275"/>
                </a:cubicBezTo>
                <a:cubicBezTo>
                  <a:pt x="180805" y="168275"/>
                  <a:pt x="180805" y="168275"/>
                  <a:pt x="157332" y="168275"/>
                </a:cubicBezTo>
                <a:cubicBezTo>
                  <a:pt x="153420" y="168275"/>
                  <a:pt x="150812" y="165614"/>
                  <a:pt x="150812" y="161622"/>
                </a:cubicBezTo>
                <a:cubicBezTo>
                  <a:pt x="150812" y="161622"/>
                  <a:pt x="150812" y="161622"/>
                  <a:pt x="150812" y="84441"/>
                </a:cubicBezTo>
                <a:cubicBezTo>
                  <a:pt x="150812" y="81779"/>
                  <a:pt x="153420" y="77787"/>
                  <a:pt x="157332" y="77787"/>
                </a:cubicBezTo>
                <a:close/>
                <a:moveTo>
                  <a:pt x="216070" y="49212"/>
                </a:moveTo>
                <a:cubicBezTo>
                  <a:pt x="216070" y="49212"/>
                  <a:pt x="216070" y="49212"/>
                  <a:pt x="239543" y="49212"/>
                </a:cubicBezTo>
                <a:cubicBezTo>
                  <a:pt x="243455" y="49212"/>
                  <a:pt x="246063" y="51858"/>
                  <a:pt x="246063" y="55827"/>
                </a:cubicBezTo>
                <a:cubicBezTo>
                  <a:pt x="246063" y="55827"/>
                  <a:pt x="246063" y="55827"/>
                  <a:pt x="246063" y="161661"/>
                </a:cubicBezTo>
                <a:cubicBezTo>
                  <a:pt x="246063" y="165629"/>
                  <a:pt x="243455" y="168275"/>
                  <a:pt x="239543" y="168275"/>
                </a:cubicBezTo>
                <a:cubicBezTo>
                  <a:pt x="239543" y="168275"/>
                  <a:pt x="239543" y="168275"/>
                  <a:pt x="216070" y="168275"/>
                </a:cubicBezTo>
                <a:cubicBezTo>
                  <a:pt x="212158" y="168275"/>
                  <a:pt x="209550" y="165629"/>
                  <a:pt x="209550" y="161661"/>
                </a:cubicBezTo>
                <a:cubicBezTo>
                  <a:pt x="209550" y="161661"/>
                  <a:pt x="209550" y="161661"/>
                  <a:pt x="209550" y="55827"/>
                </a:cubicBezTo>
                <a:cubicBezTo>
                  <a:pt x="209550" y="51858"/>
                  <a:pt x="212158" y="49212"/>
                  <a:pt x="216070" y="49212"/>
                </a:cubicBezTo>
                <a:close/>
                <a:moveTo>
                  <a:pt x="53428" y="22225"/>
                </a:moveTo>
                <a:cubicBezTo>
                  <a:pt x="52114" y="22225"/>
                  <a:pt x="50800" y="23541"/>
                  <a:pt x="50800" y="24858"/>
                </a:cubicBezTo>
                <a:lnTo>
                  <a:pt x="50800" y="182834"/>
                </a:lnTo>
                <a:cubicBezTo>
                  <a:pt x="50800" y="184150"/>
                  <a:pt x="52114" y="184150"/>
                  <a:pt x="53428" y="184150"/>
                </a:cubicBezTo>
                <a:cubicBezTo>
                  <a:pt x="53428" y="184150"/>
                  <a:pt x="53428" y="184150"/>
                  <a:pt x="284710" y="184150"/>
                </a:cubicBezTo>
                <a:cubicBezTo>
                  <a:pt x="286024" y="184150"/>
                  <a:pt x="287338" y="184150"/>
                  <a:pt x="287338" y="182834"/>
                </a:cubicBezTo>
                <a:cubicBezTo>
                  <a:pt x="287338" y="182834"/>
                  <a:pt x="287338" y="182834"/>
                  <a:pt x="287338" y="24858"/>
                </a:cubicBezTo>
                <a:cubicBezTo>
                  <a:pt x="287338" y="23541"/>
                  <a:pt x="286024" y="22225"/>
                  <a:pt x="284710" y="22225"/>
                </a:cubicBezTo>
                <a:cubicBezTo>
                  <a:pt x="284710" y="22225"/>
                  <a:pt x="284710" y="22225"/>
                  <a:pt x="53428" y="22225"/>
                </a:cubicBezTo>
                <a:close/>
                <a:moveTo>
                  <a:pt x="53663" y="0"/>
                </a:moveTo>
                <a:cubicBezTo>
                  <a:pt x="53663" y="0"/>
                  <a:pt x="53663" y="0"/>
                  <a:pt x="286062" y="0"/>
                </a:cubicBezTo>
                <a:cubicBezTo>
                  <a:pt x="300587" y="0"/>
                  <a:pt x="311150" y="10530"/>
                  <a:pt x="311150" y="25008"/>
                </a:cubicBezTo>
                <a:cubicBezTo>
                  <a:pt x="311150" y="25008"/>
                  <a:pt x="311150" y="25008"/>
                  <a:pt x="311150" y="182955"/>
                </a:cubicBezTo>
                <a:cubicBezTo>
                  <a:pt x="311150" y="196117"/>
                  <a:pt x="300587" y="207963"/>
                  <a:pt x="286062" y="207963"/>
                </a:cubicBezTo>
                <a:cubicBezTo>
                  <a:pt x="286062" y="207963"/>
                  <a:pt x="286062" y="207963"/>
                  <a:pt x="53663" y="207963"/>
                </a:cubicBezTo>
                <a:cubicBezTo>
                  <a:pt x="39138" y="207963"/>
                  <a:pt x="28575" y="196117"/>
                  <a:pt x="28575" y="182955"/>
                </a:cubicBezTo>
                <a:cubicBezTo>
                  <a:pt x="28575" y="182955"/>
                  <a:pt x="28575" y="182955"/>
                  <a:pt x="28575" y="25008"/>
                </a:cubicBezTo>
                <a:cubicBezTo>
                  <a:pt x="28575" y="10530"/>
                  <a:pt x="39138" y="0"/>
                  <a:pt x="53663"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1435" tIns="25718" rIns="51435" bIns="25718"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lang="zh-CN" altLang="en-US" sz="2000">
              <a:solidFill>
                <a:prstClr val="white"/>
              </a:solidFill>
              <a:latin typeface="Calibri" panose="020F0502020204030204"/>
              <a:ea typeface="等线" panose="02010600030101010101" pitchFamily="2" charset="-122"/>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ppt_y</p:attrName>
                                        </p:attrNameLst>
                                      </p:cBhvr>
                                      <p:tavLst>
                                        <p:tav tm="0">
                                          <p:val>
                                            <p:strVal val="#ppt_y+#ppt_h*1.125000"/>
                                          </p:val>
                                        </p:tav>
                                        <p:tav tm="100000">
                                          <p:val>
                                            <p:strVal val="#ppt_y"/>
                                          </p:val>
                                        </p:tav>
                                      </p:tavLst>
                                    </p:anim>
                                    <p:animEffect transition="in" filter="wipe(up)">
                                      <p:cBhvr>
                                        <p:cTn id="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圆角 10">
            <a:extLst>
              <a:ext uri="{FF2B5EF4-FFF2-40B4-BE49-F238E27FC236}">
                <a16:creationId xmlns="" xmlns:a16="http://schemas.microsoft.com/office/drawing/2014/main" id="{323E8472-9C13-441B-B97E-A2466284F837}"/>
              </a:ext>
            </a:extLst>
          </p:cNvPr>
          <p:cNvSpPr/>
          <p:nvPr/>
        </p:nvSpPr>
        <p:spPr>
          <a:xfrm>
            <a:off x="467544" y="3363838"/>
            <a:ext cx="4644008" cy="1591266"/>
          </a:xfrm>
          <a:prstGeom prst="roundRect">
            <a:avLst/>
          </a:prstGeom>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7">
            <a:extLst>
              <a:ext uri="{FF2B5EF4-FFF2-40B4-BE49-F238E27FC236}">
                <a16:creationId xmlns="" xmlns:a16="http://schemas.microsoft.com/office/drawing/2014/main" id="{46B57545-249A-469D-A465-5EE4B91372A8}"/>
              </a:ext>
            </a:extLst>
          </p:cNvPr>
          <p:cNvSpPr/>
          <p:nvPr/>
        </p:nvSpPr>
        <p:spPr>
          <a:xfrm>
            <a:off x="3131840" y="1422177"/>
            <a:ext cx="5760640" cy="1754326"/>
          </a:xfrm>
          <a:prstGeom prst="roundRect">
            <a:avLst/>
          </a:prstGeom>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标题 1"/>
          <p:cNvSpPr>
            <a:spLocks noGrp="1"/>
          </p:cNvSpPr>
          <p:nvPr>
            <p:ph type="title"/>
          </p:nvPr>
        </p:nvSpPr>
        <p:spPr>
          <a:xfrm>
            <a:off x="1691680" y="-20538"/>
            <a:ext cx="7272808" cy="492517"/>
          </a:xfrm>
        </p:spPr>
        <p:txBody>
          <a:bodyPr/>
          <a:lstStyle/>
          <a:p>
            <a:pPr algn="ctr"/>
            <a:r>
              <a:rPr lang="ru-RU" altLang="zh-CN" sz="1200" dirty="0">
                <a:latin typeface="Arial" pitchFamily="34" charset="0"/>
                <a:cs typeface="Arial" pitchFamily="34" charset="0"/>
              </a:rPr>
              <a:t>Создать механизм, способствующий сотрудничеству между Китаем и Россией в области стандартизации в ключевых областях</a:t>
            </a:r>
            <a:r>
              <a:rPr lang="ru-RU" altLang="zh-CN" sz="1600" dirty="0">
                <a:latin typeface="Arial" pitchFamily="34" charset="0"/>
                <a:cs typeface="Arial" pitchFamily="34" charset="0"/>
              </a:rPr>
              <a:t/>
            </a:r>
            <a:br>
              <a:rPr lang="ru-RU" altLang="zh-CN" sz="1600" dirty="0">
                <a:latin typeface="Arial" pitchFamily="34" charset="0"/>
                <a:cs typeface="Arial" pitchFamily="34" charset="0"/>
              </a:rPr>
            </a:br>
            <a:r>
              <a:rPr lang="en-US" altLang="zh-CN" sz="1100" dirty="0" smtClean="0">
                <a:latin typeface="Arial" pitchFamily="34" charset="0"/>
                <a:cs typeface="Arial" pitchFamily="34" charset="0"/>
              </a:rPr>
              <a:t>Set </a:t>
            </a:r>
            <a:r>
              <a:rPr lang="en-US" altLang="zh-CN" sz="1100" dirty="0">
                <a:latin typeface="Arial" pitchFamily="34" charset="0"/>
                <a:cs typeface="Arial" pitchFamily="34" charset="0"/>
              </a:rPr>
              <a:t>up mechanism, promote the standardization cooperation in major sectors between China and Russia </a:t>
            </a:r>
            <a:endParaRPr lang="en-US" altLang="zh-CN" sz="1100" dirty="0">
              <a:latin typeface="Arial" pitchFamily="34" charset="0"/>
              <a:cs typeface="Arial" pitchFamily="34" charset="0"/>
              <a:sym typeface="+mn-lt"/>
            </a:endParaRPr>
          </a:p>
        </p:txBody>
      </p:sp>
      <p:sp>
        <p:nvSpPr>
          <p:cNvPr id="17" name="TextBox 16"/>
          <p:cNvSpPr txBox="1"/>
          <p:nvPr/>
        </p:nvSpPr>
        <p:spPr>
          <a:xfrm>
            <a:off x="395536" y="0"/>
            <a:ext cx="385042" cy="523220"/>
          </a:xfrm>
          <a:prstGeom prst="rect">
            <a:avLst/>
          </a:prstGeom>
          <a:noFill/>
        </p:spPr>
        <p:txBody>
          <a:bodyPr wrap="none" rtlCol="0">
            <a:spAutoFit/>
          </a:bodyPr>
          <a:lstStyle/>
          <a:p>
            <a:r>
              <a:rPr lang="en-US" altLang="zh-CN" sz="2800" dirty="0">
                <a:solidFill>
                  <a:schemeClr val="bg1"/>
                </a:solidFill>
                <a:latin typeface="Arial" pitchFamily="34" charset="0"/>
                <a:cs typeface="Arial" pitchFamily="34" charset="0"/>
              </a:rPr>
              <a:t>1</a:t>
            </a:r>
            <a:endParaRPr lang="zh-CN" altLang="en-US" sz="2800" dirty="0">
              <a:solidFill>
                <a:schemeClr val="bg1"/>
              </a:solidFill>
              <a:latin typeface="Arial" pitchFamily="34" charset="0"/>
              <a:cs typeface="Arial" pitchFamily="34" charset="0"/>
            </a:endParaRPr>
          </a:p>
        </p:txBody>
      </p:sp>
      <p:cxnSp>
        <p:nvCxnSpPr>
          <p:cNvPr id="13" name="直接连接符 12"/>
          <p:cNvCxnSpPr/>
          <p:nvPr/>
        </p:nvCxnSpPr>
        <p:spPr>
          <a:xfrm>
            <a:off x="719419" y="2583870"/>
            <a:ext cx="1080010" cy="43224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矩形 4">
            <a:extLst>
              <a:ext uri="{FF2B5EF4-FFF2-40B4-BE49-F238E27FC236}">
                <a16:creationId xmlns="" xmlns:a16="http://schemas.microsoft.com/office/drawing/2014/main" id="{82FEC637-9631-4566-BB98-2983E2262586}"/>
              </a:ext>
            </a:extLst>
          </p:cNvPr>
          <p:cNvSpPr>
            <a:spLocks noChangeArrowheads="1"/>
          </p:cNvSpPr>
          <p:nvPr/>
        </p:nvSpPr>
        <p:spPr bwMode="auto">
          <a:xfrm>
            <a:off x="404656" y="605095"/>
            <a:ext cx="8679338" cy="907870"/>
          </a:xfrm>
          <a:prstGeom prst="rect">
            <a:avLst/>
          </a:prstGeom>
          <a:noFill/>
          <a:ln w="9525">
            <a:noFill/>
            <a:miter lim="800000"/>
            <a:headEnd/>
            <a:tailEnd/>
          </a:ln>
        </p:spPr>
        <p:txBody>
          <a:bodyPr wrap="square" lIns="91369" tIns="45685" rIns="91369" bIns="45685">
            <a:spAutoFit/>
          </a:bodyPr>
          <a:lstStyle/>
          <a:p>
            <a:pPr marL="285750" indent="-285750">
              <a:buClr>
                <a:schemeClr val="bg2"/>
              </a:buClr>
              <a:buFont typeface="Wingdings" panose="05000000000000000000" pitchFamily="2" charset="2"/>
              <a:buChar char="p"/>
            </a:pPr>
            <a:r>
              <a:rPr lang="ru-RU" altLang="zh-CN" sz="1050" b="1" dirty="0">
                <a:latin typeface="华文中宋" panose="02010600040101010101" pitchFamily="2" charset="-122"/>
                <a:ea typeface="华文中宋" panose="02010600040101010101" pitchFamily="2" charset="-122"/>
              </a:rPr>
              <a:t>Китайско-российская рабочая группа по координации стандартов гражданской авиации (JWG) в рамках Подкомиссии «Отрасли промышленности» Комиссии по подготовке к проведению очередного заседания премьер-министра Китая и </a:t>
            </a:r>
            <a:r>
              <a:rPr lang="ru-RU" altLang="zh-CN" sz="1050" b="1" dirty="0" smtClean="0">
                <a:latin typeface="华文中宋" panose="02010600040101010101" pitchFamily="2" charset="-122"/>
                <a:ea typeface="华文中宋" panose="02010600040101010101" pitchFamily="2" charset="-122"/>
              </a:rPr>
              <a:t>России</a:t>
            </a:r>
          </a:p>
          <a:p>
            <a:pPr marL="285750" indent="-285750">
              <a:buClr>
                <a:schemeClr val="bg2"/>
              </a:buClr>
              <a:buFont typeface="Wingdings" panose="05000000000000000000" pitchFamily="2" charset="2"/>
              <a:buChar char="p"/>
            </a:pPr>
            <a:r>
              <a:rPr lang="en-US" altLang="zh-CN" sz="1050" b="1" dirty="0" smtClean="0">
                <a:latin typeface="Arial" panose="020B0604020202020204" pitchFamily="34" charset="0"/>
                <a:ea typeface="华文中宋" pitchFamily="2" charset="-122"/>
                <a:cs typeface="Arial" panose="020B0604020202020204" pitchFamily="34" charset="0"/>
              </a:rPr>
              <a:t>China-Russia </a:t>
            </a:r>
            <a:r>
              <a:rPr lang="en-US" altLang="zh-CN" sz="1050" b="1" dirty="0">
                <a:latin typeface="Arial" panose="020B0604020202020204" pitchFamily="34" charset="0"/>
                <a:ea typeface="华文中宋" pitchFamily="2" charset="-122"/>
                <a:cs typeface="Arial" panose="020B0604020202020204" pitchFamily="34" charset="0"/>
              </a:rPr>
              <a:t>Civil Aircraft Standards Coordination Working Group (JWG) within the framework of </a:t>
            </a:r>
            <a:r>
              <a:rPr lang="en-US" altLang="zh-CN" sz="1050" b="1" dirty="0">
                <a:latin typeface="Arial" pitchFamily="34" charset="0"/>
                <a:ea typeface="微软雅黑"/>
                <a:cs typeface="Arial" pitchFamily="34" charset="0"/>
              </a:rPr>
              <a:t>Industries Sub-commission of China Russia </a:t>
            </a:r>
            <a:r>
              <a:rPr lang="en-US" altLang="zh-CN" sz="1100" b="1" dirty="0">
                <a:latin typeface="Arial" pitchFamily="34" charset="0"/>
                <a:ea typeface="微软雅黑"/>
                <a:cs typeface="Arial" pitchFamily="34" charset="0"/>
              </a:rPr>
              <a:t>Premier Regular Meeting Preparation Commission</a:t>
            </a:r>
          </a:p>
        </p:txBody>
      </p:sp>
      <p:pic>
        <p:nvPicPr>
          <p:cNvPr id="3" name="图片 2">
            <a:extLst>
              <a:ext uri="{FF2B5EF4-FFF2-40B4-BE49-F238E27FC236}">
                <a16:creationId xmlns="" xmlns:a16="http://schemas.microsoft.com/office/drawing/2014/main" id="{FD140290-7B04-4E15-B3B2-E5E3BC58CE34}"/>
              </a:ext>
            </a:extLst>
          </p:cNvPr>
          <p:cNvPicPr>
            <a:picLocks noChangeAspect="1"/>
          </p:cNvPicPr>
          <p:nvPr/>
        </p:nvPicPr>
        <p:blipFill rotWithShape="1">
          <a:blip r:embed="rId2"/>
          <a:srcRect l="64458"/>
          <a:stretch/>
        </p:blipFill>
        <p:spPr>
          <a:xfrm>
            <a:off x="107504" y="1504052"/>
            <a:ext cx="2950430" cy="1569660"/>
          </a:xfrm>
          <a:prstGeom prst="rect">
            <a:avLst/>
          </a:prstGeom>
        </p:spPr>
      </p:pic>
      <p:sp>
        <p:nvSpPr>
          <p:cNvPr id="4" name="矩形 3">
            <a:extLst>
              <a:ext uri="{FF2B5EF4-FFF2-40B4-BE49-F238E27FC236}">
                <a16:creationId xmlns="" xmlns:a16="http://schemas.microsoft.com/office/drawing/2014/main" id="{A530134F-29EC-4AD8-94F2-C6E8DC7026C3}"/>
              </a:ext>
            </a:extLst>
          </p:cNvPr>
          <p:cNvSpPr/>
          <p:nvPr/>
        </p:nvSpPr>
        <p:spPr>
          <a:xfrm>
            <a:off x="3131840" y="1452455"/>
            <a:ext cx="5832648" cy="1815882"/>
          </a:xfrm>
          <a:prstGeom prst="rect">
            <a:avLst/>
          </a:prstGeom>
        </p:spPr>
        <p:txBody>
          <a:bodyPr wrap="square">
            <a:spAutoFit/>
          </a:bodyPr>
          <a:lstStyle/>
          <a:p>
            <a:pPr>
              <a:buFont typeface="Wingdings" pitchFamily="2" charset="2"/>
              <a:buChar char="Ø"/>
            </a:pPr>
            <a:r>
              <a:rPr lang="ru-RU" altLang="zh-CN" sz="1000" b="1" dirty="0">
                <a:solidFill>
                  <a:schemeClr val="bg2"/>
                </a:solidFill>
                <a:latin typeface="华文中宋" pitchFamily="2" charset="-122"/>
                <a:ea typeface="华文中宋" pitchFamily="2" charset="-122"/>
                <a:cs typeface="Arial" pitchFamily="34" charset="0"/>
              </a:rPr>
              <a:t>В марте 2016 года была создана специальная группа для осуществления обмена стандартами, взаимного признания и совместного сотрудничества в целях развития по таким проектам, как </a:t>
            </a:r>
            <a:r>
              <a:rPr lang="ru-RU" altLang="zh-CN" sz="1000" b="1" dirty="0" smtClean="0">
                <a:solidFill>
                  <a:schemeClr val="bg2"/>
                </a:solidFill>
                <a:latin typeface="华文中宋" pitchFamily="2" charset="-122"/>
                <a:ea typeface="华文中宋" pitchFamily="2" charset="-122"/>
                <a:cs typeface="Arial" pitchFamily="34" charset="0"/>
              </a:rPr>
              <a:t>дальне-магистральный </a:t>
            </a:r>
            <a:r>
              <a:rPr lang="ru-RU" altLang="zh-CN" sz="1000" b="1" dirty="0">
                <a:solidFill>
                  <a:schemeClr val="bg2"/>
                </a:solidFill>
                <a:latin typeface="华文中宋" pitchFamily="2" charset="-122"/>
                <a:ea typeface="华文中宋" pitchFamily="2" charset="-122"/>
                <a:cs typeface="Arial" pitchFamily="34" charset="0"/>
              </a:rPr>
              <a:t>широкофюзеляжный самолет (CR929), совместно разработанный Китаем и Россией. В марте 2019 года был подписан «Каталог взаимного признания стандартов гражданской авиации Китая и России», содержащий 232 китайских и российских стандарта, применимых к проекту CR929.</a:t>
            </a:r>
          </a:p>
          <a:p>
            <a:r>
              <a:rPr lang="en-US" altLang="zh-CN" sz="1000" dirty="0" smtClean="0">
                <a:latin typeface="Arial" pitchFamily="34" charset="0"/>
                <a:ea typeface="微软雅黑"/>
                <a:cs typeface="Arial" pitchFamily="34" charset="0"/>
              </a:rPr>
              <a:t>China-Russia </a:t>
            </a:r>
            <a:r>
              <a:rPr lang="en-US" altLang="zh-CN" sz="1000" dirty="0">
                <a:latin typeface="Arial" pitchFamily="34" charset="0"/>
                <a:ea typeface="微软雅黑"/>
                <a:cs typeface="Arial" pitchFamily="34" charset="0"/>
              </a:rPr>
              <a:t>Civil Aircraft Standards Coordination Working Group (JWG) was set up in March 2016. The JWG carry out standards exchange, mutual recognition and joint development cooperation for the China Russia jointly developing civil aircraft projects such as Wide Body Aircraft CR929. The Mutual Recognition Standards Catalog was signed in March 2019, which includes 232 </a:t>
            </a:r>
            <a:r>
              <a:rPr lang="en-US" altLang="zh-CN" sz="1100" dirty="0">
                <a:latin typeface="Arial" pitchFamily="34" charset="0"/>
                <a:ea typeface="微软雅黑"/>
                <a:cs typeface="Arial" pitchFamily="34" charset="0"/>
              </a:rPr>
              <a:t>Chinese and Russian standards applicable for CR929 use</a:t>
            </a:r>
          </a:p>
        </p:txBody>
      </p:sp>
      <p:sp>
        <p:nvSpPr>
          <p:cNvPr id="5" name="矩形 4">
            <a:extLst>
              <a:ext uri="{FF2B5EF4-FFF2-40B4-BE49-F238E27FC236}">
                <a16:creationId xmlns="" xmlns:a16="http://schemas.microsoft.com/office/drawing/2014/main" id="{744E93AF-6995-4E7C-92DC-BC6FB36D495C}"/>
              </a:ext>
            </a:extLst>
          </p:cNvPr>
          <p:cNvSpPr/>
          <p:nvPr/>
        </p:nvSpPr>
        <p:spPr>
          <a:xfrm>
            <a:off x="539552" y="3419707"/>
            <a:ext cx="4572000" cy="1615827"/>
          </a:xfrm>
          <a:prstGeom prst="rect">
            <a:avLst/>
          </a:prstGeom>
        </p:spPr>
        <p:txBody>
          <a:bodyPr>
            <a:spAutoFit/>
          </a:bodyPr>
          <a:lstStyle/>
          <a:p>
            <a:pPr>
              <a:buFont typeface="Wingdings" pitchFamily="2" charset="2"/>
              <a:buChar char="Ø"/>
            </a:pPr>
            <a:r>
              <a:rPr lang="ru-RU" altLang="zh-CN" sz="1100" b="1" dirty="0">
                <a:solidFill>
                  <a:schemeClr val="bg2"/>
                </a:solidFill>
                <a:latin typeface="华文中宋" pitchFamily="2" charset="-122"/>
                <a:ea typeface="华文中宋" pitchFamily="2" charset="-122"/>
                <a:cs typeface="Arial" pitchFamily="34" charset="0"/>
              </a:rPr>
              <a:t>JWG создало модель сотрудничества между двумя странами в области стандартизации. В апреле 2019 года взаимное признание китайско-российских стандартов по гражданской авиатехнике было включено в список итогов 2-го саммита международного сотрудничества «Один </a:t>
            </a:r>
            <a:r>
              <a:rPr lang="ru-RU" altLang="zh-CN" sz="1100" b="1" dirty="0" smtClean="0">
                <a:solidFill>
                  <a:schemeClr val="bg2"/>
                </a:solidFill>
                <a:latin typeface="华文中宋" pitchFamily="2" charset="-122"/>
                <a:ea typeface="华文中宋" pitchFamily="2" charset="-122"/>
                <a:cs typeface="Arial" pitchFamily="34" charset="0"/>
              </a:rPr>
              <a:t>пояс, </a:t>
            </a:r>
            <a:r>
              <a:rPr lang="ru-RU" altLang="zh-CN" sz="1100" b="1" dirty="0">
                <a:solidFill>
                  <a:schemeClr val="bg2"/>
                </a:solidFill>
                <a:latin typeface="华文中宋" pitchFamily="2" charset="-122"/>
                <a:ea typeface="华文中宋" pitchFamily="2" charset="-122"/>
                <a:cs typeface="Arial" pitchFamily="34" charset="0"/>
              </a:rPr>
              <a:t>один путь</a:t>
            </a:r>
            <a:r>
              <a:rPr lang="ru-RU" altLang="zh-CN" sz="1100" b="1" dirty="0" smtClean="0">
                <a:solidFill>
                  <a:schemeClr val="bg2"/>
                </a:solidFill>
                <a:latin typeface="华文中宋" pitchFamily="2" charset="-122"/>
                <a:ea typeface="华文中宋" pitchFamily="2" charset="-122"/>
                <a:cs typeface="Arial" pitchFamily="34" charset="0"/>
              </a:rPr>
              <a:t>».</a:t>
            </a:r>
          </a:p>
          <a:p>
            <a:pPr>
              <a:buFont typeface="Wingdings" pitchFamily="2" charset="2"/>
              <a:buChar char="Ø"/>
            </a:pPr>
            <a:r>
              <a:rPr lang="en-US" altLang="zh-CN" sz="1100" dirty="0" smtClean="0">
                <a:latin typeface="Arial" pitchFamily="34" charset="0"/>
                <a:ea typeface="微软雅黑"/>
                <a:cs typeface="Arial" pitchFamily="34" charset="0"/>
              </a:rPr>
              <a:t>The </a:t>
            </a:r>
            <a:r>
              <a:rPr lang="en-US" altLang="zh-CN" sz="1100" dirty="0">
                <a:latin typeface="Arial" pitchFamily="34" charset="0"/>
                <a:ea typeface="微软雅黑"/>
                <a:cs typeface="Arial" pitchFamily="34" charset="0"/>
              </a:rPr>
              <a:t>JWG has set up a bench mark for the standardization cooperation between China and Russia. </a:t>
            </a:r>
            <a:r>
              <a:rPr lang="en-US" altLang="zh-CN" sz="1100" b="1" dirty="0">
                <a:latin typeface="Arial" pitchFamily="34" charset="0"/>
                <a:ea typeface="微软雅黑"/>
                <a:cs typeface="Arial" pitchFamily="34" charset="0"/>
              </a:rPr>
              <a:t>The cooperation outcomes were included into the  Achievements List of The Second Belt and Road Forum for International Cooperation in April 2019.</a:t>
            </a:r>
          </a:p>
        </p:txBody>
      </p:sp>
      <p:pic>
        <p:nvPicPr>
          <p:cNvPr id="6" name="图片 5">
            <a:extLst>
              <a:ext uri="{FF2B5EF4-FFF2-40B4-BE49-F238E27FC236}">
                <a16:creationId xmlns="" xmlns:a16="http://schemas.microsoft.com/office/drawing/2014/main" id="{43D20DEE-716A-4E80-8844-4F02B410088F}"/>
              </a:ext>
            </a:extLst>
          </p:cNvPr>
          <p:cNvPicPr>
            <a:picLocks noChangeAspect="1"/>
          </p:cNvPicPr>
          <p:nvPr/>
        </p:nvPicPr>
        <p:blipFill rotWithShape="1">
          <a:blip r:embed="rId2"/>
          <a:srcRect l="32683" r="36836"/>
          <a:stretch/>
        </p:blipFill>
        <p:spPr>
          <a:xfrm>
            <a:off x="5292080" y="3268337"/>
            <a:ext cx="2828008" cy="1754326"/>
          </a:xfrm>
          <a:prstGeom prst="rect">
            <a:avLst/>
          </a:prstGeom>
        </p:spPr>
      </p:pic>
    </p:spTree>
    <p:extLst>
      <p:ext uri="{BB962C8B-B14F-4D97-AF65-F5344CB8AC3E}">
        <p14:creationId xmlns:p14="http://schemas.microsoft.com/office/powerpoint/2010/main" val="42383423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B90F670A-8A81-4296-886C-0D32D194160D}"/>
              </a:ext>
            </a:extLst>
          </p:cNvPr>
          <p:cNvPicPr>
            <a:picLocks noChangeAspect="1"/>
          </p:cNvPicPr>
          <p:nvPr/>
        </p:nvPicPr>
        <p:blipFill>
          <a:blip r:embed="rId2"/>
          <a:stretch>
            <a:fillRect/>
          </a:stretch>
        </p:blipFill>
        <p:spPr>
          <a:xfrm>
            <a:off x="604044" y="1953536"/>
            <a:ext cx="7928396" cy="2881982"/>
          </a:xfrm>
          <a:prstGeom prst="rect">
            <a:avLst/>
          </a:prstGeom>
        </p:spPr>
      </p:pic>
      <p:sp>
        <p:nvSpPr>
          <p:cNvPr id="2" name="标题 1"/>
          <p:cNvSpPr>
            <a:spLocks noGrp="1"/>
          </p:cNvSpPr>
          <p:nvPr>
            <p:ph type="title"/>
          </p:nvPr>
        </p:nvSpPr>
        <p:spPr>
          <a:xfrm>
            <a:off x="1547664" y="-164554"/>
            <a:ext cx="7272808" cy="492517"/>
          </a:xfrm>
        </p:spPr>
        <p:txBody>
          <a:bodyPr/>
          <a:lstStyle/>
          <a:p>
            <a:pPr algn="ctr"/>
            <a:r>
              <a:rPr lang="ru-RU" altLang="zh-CN" sz="1600" dirty="0">
                <a:latin typeface="Arial" pitchFamily="34" charset="0"/>
                <a:cs typeface="Arial" pitchFamily="34" charset="0"/>
              </a:rPr>
              <a:t/>
            </a:r>
            <a:br>
              <a:rPr lang="ru-RU" altLang="zh-CN" sz="1600" dirty="0">
                <a:latin typeface="Arial" pitchFamily="34" charset="0"/>
                <a:cs typeface="Arial" pitchFamily="34" charset="0"/>
              </a:rPr>
            </a:br>
            <a:r>
              <a:rPr lang="ru-RU" altLang="zh-CN" sz="1200" dirty="0">
                <a:latin typeface="Arial" pitchFamily="34" charset="0"/>
                <a:cs typeface="Arial" pitchFamily="34" charset="0"/>
              </a:rPr>
              <a:t>Создать механизм, способствующий сотрудничеству в области стандартизации в важных областях между Китаем и Россией.</a:t>
            </a:r>
            <a:r>
              <a:rPr lang="zh-CN" altLang="zh-CN" sz="1200" dirty="0"/>
              <a:t/>
            </a:r>
            <a:br>
              <a:rPr lang="zh-CN" altLang="zh-CN" sz="1200" dirty="0"/>
            </a:br>
            <a:r>
              <a:rPr lang="en-US" altLang="zh-CN" sz="1100" dirty="0">
                <a:latin typeface="Arial" pitchFamily="34" charset="0"/>
                <a:cs typeface="Arial" pitchFamily="34" charset="0"/>
              </a:rPr>
              <a:t>Set up mechanism, promote the standardization cooperation in major sectors between China and Russia </a:t>
            </a:r>
            <a:endParaRPr lang="en-US" altLang="zh-CN" sz="1100" dirty="0">
              <a:latin typeface="Arial" pitchFamily="34" charset="0"/>
              <a:cs typeface="Arial" pitchFamily="34" charset="0"/>
              <a:sym typeface="+mn-lt"/>
            </a:endParaRPr>
          </a:p>
        </p:txBody>
      </p:sp>
      <p:sp>
        <p:nvSpPr>
          <p:cNvPr id="17" name="TextBox 16"/>
          <p:cNvSpPr txBox="1"/>
          <p:nvPr/>
        </p:nvSpPr>
        <p:spPr>
          <a:xfrm>
            <a:off x="395536" y="0"/>
            <a:ext cx="385042" cy="523220"/>
          </a:xfrm>
          <a:prstGeom prst="rect">
            <a:avLst/>
          </a:prstGeom>
          <a:noFill/>
        </p:spPr>
        <p:txBody>
          <a:bodyPr wrap="none" rtlCol="0">
            <a:spAutoFit/>
          </a:bodyPr>
          <a:lstStyle/>
          <a:p>
            <a:r>
              <a:rPr lang="en-US" altLang="zh-CN" sz="2800" dirty="0">
                <a:solidFill>
                  <a:schemeClr val="bg1"/>
                </a:solidFill>
                <a:latin typeface="Arial" pitchFamily="34" charset="0"/>
                <a:cs typeface="Arial" pitchFamily="34" charset="0"/>
              </a:rPr>
              <a:t>1</a:t>
            </a:r>
            <a:endParaRPr lang="zh-CN" altLang="en-US" sz="2800" dirty="0">
              <a:solidFill>
                <a:schemeClr val="bg1"/>
              </a:solidFill>
              <a:latin typeface="Arial" pitchFamily="34" charset="0"/>
              <a:cs typeface="Arial" pitchFamily="34" charset="0"/>
            </a:endParaRPr>
          </a:p>
        </p:txBody>
      </p:sp>
      <p:sp>
        <p:nvSpPr>
          <p:cNvPr id="21" name="矩形 26"/>
          <p:cNvSpPr txBox="1"/>
          <p:nvPr/>
        </p:nvSpPr>
        <p:spPr>
          <a:xfrm>
            <a:off x="325242" y="704540"/>
            <a:ext cx="8818758" cy="1248996"/>
          </a:xfrm>
          <a:prstGeom prst="rect">
            <a:avLst/>
          </a:prstGeom>
          <a:noFill/>
          <a:ln w="12700">
            <a:noFill/>
          </a:ln>
        </p:spPr>
        <p:txBody>
          <a:bodyPr wrap="square" lIns="34292" rIns="34292">
            <a:spAutoFit/>
          </a:bodyPr>
          <a:lstStyle/>
          <a:p>
            <a:pPr marL="285750" indent="-285750" algn="just">
              <a:lnSpc>
                <a:spcPct val="130000"/>
              </a:lnSpc>
              <a:spcBef>
                <a:spcPts val="1000"/>
              </a:spcBef>
              <a:buClr>
                <a:schemeClr val="bg2"/>
              </a:buClr>
              <a:buFont typeface="Wingdings" panose="05000000000000000000" pitchFamily="2" charset="2"/>
              <a:buChar char="p"/>
            </a:pPr>
            <a:r>
              <a:rPr lang="ru-RU" altLang="zh-CN" sz="1050" b="1" dirty="0">
                <a:latin typeface="华文中宋" panose="02010600040101010101" pitchFamily="2" charset="-122"/>
                <a:ea typeface="华文中宋" panose="02010600040101010101" pitchFamily="2" charset="-122"/>
              </a:rPr>
              <a:t>Подгруппа по стандартизации, метрологии, сертификации, инспекции и надзору Китайско-Российской Постоянной рабочей группы в рамках Подкомиссии по торгово-экономическому сотрудничеству  Комиссии по подготовке к проведению регулярных заседаний премьер-министров Китая и </a:t>
            </a:r>
            <a:r>
              <a:rPr lang="ru-RU" altLang="zh-CN" sz="1050" b="1" dirty="0" smtClean="0">
                <a:latin typeface="华文中宋" panose="02010600040101010101" pitchFamily="2" charset="-122"/>
                <a:ea typeface="华文中宋" panose="02010600040101010101" pitchFamily="2" charset="-122"/>
              </a:rPr>
              <a:t>России.</a:t>
            </a:r>
          </a:p>
          <a:p>
            <a:pPr marL="285750" indent="-285750" algn="just">
              <a:lnSpc>
                <a:spcPct val="130000"/>
              </a:lnSpc>
              <a:spcBef>
                <a:spcPts val="1000"/>
              </a:spcBef>
              <a:buClr>
                <a:schemeClr val="bg2"/>
              </a:buClr>
              <a:buFont typeface="Wingdings" panose="05000000000000000000" pitchFamily="2" charset="2"/>
              <a:buChar char="p"/>
            </a:pPr>
            <a:r>
              <a:rPr lang="en-US" altLang="zh-CN" sz="1050" b="1" dirty="0" smtClean="0">
                <a:latin typeface="Arial" panose="020B0604020202020204" pitchFamily="34" charset="0"/>
                <a:ea typeface="微软雅黑"/>
                <a:cs typeface="Arial" pitchFamily="34" charset="0"/>
                <a:sym typeface="Arial" panose="020B0604020202020204" pitchFamily="34" charset="0"/>
              </a:rPr>
              <a:t>Standardization </a:t>
            </a:r>
            <a:r>
              <a:rPr lang="en-US" altLang="zh-CN" sz="1050" b="1" dirty="0">
                <a:latin typeface="Arial" panose="020B0604020202020204" pitchFamily="34" charset="0"/>
                <a:ea typeface="微软雅黑"/>
                <a:cs typeface="Arial" pitchFamily="34" charset="0"/>
                <a:sym typeface="Arial" panose="020B0604020202020204" pitchFamily="34" charset="0"/>
              </a:rPr>
              <a:t>Sub-WG of Standards, Metrology, Certification, Inspection and Supervision Regular WG, within the frame work of </a:t>
            </a:r>
            <a:r>
              <a:rPr lang="en-US" altLang="zh-CN" sz="1050" b="1" dirty="0">
                <a:latin typeface="Arial" panose="020B0604020202020204" pitchFamily="34" charset="0"/>
                <a:ea typeface="微软雅黑"/>
                <a:cs typeface="Arial" pitchFamily="34" charset="0"/>
              </a:rPr>
              <a:t>Economy and Trade Sub-commission of China Russia Premier Regular Meeting Preparation Commission</a:t>
            </a:r>
          </a:p>
        </p:txBody>
      </p:sp>
      <p:sp>
        <p:nvSpPr>
          <p:cNvPr id="5" name="矩形 4">
            <a:extLst>
              <a:ext uri="{FF2B5EF4-FFF2-40B4-BE49-F238E27FC236}">
                <a16:creationId xmlns="" xmlns:a16="http://schemas.microsoft.com/office/drawing/2014/main" id="{E07332B8-3DE0-4990-B45A-F9AC6572A8FA}"/>
              </a:ext>
            </a:extLst>
          </p:cNvPr>
          <p:cNvSpPr/>
          <p:nvPr/>
        </p:nvSpPr>
        <p:spPr>
          <a:xfrm>
            <a:off x="588057" y="1851670"/>
            <a:ext cx="7555855" cy="3486083"/>
          </a:xfrm>
          <a:prstGeom prst="rect">
            <a:avLst/>
          </a:prstGeom>
        </p:spPr>
        <p:txBody>
          <a:bodyPr wrap="square">
            <a:spAutoFit/>
          </a:bodyPr>
          <a:lstStyle/>
          <a:p>
            <a:pPr marL="171450" indent="-171450" algn="just">
              <a:lnSpc>
                <a:spcPct val="130000"/>
              </a:lnSpc>
              <a:spcBef>
                <a:spcPts val="1000"/>
              </a:spcBef>
              <a:buFont typeface="Wingdings" panose="05000000000000000000" pitchFamily="2" charset="2"/>
              <a:buChar char="Ø"/>
            </a:pPr>
            <a:r>
              <a:rPr lang="ru-RU" altLang="zh-CN" sz="1200" b="1" dirty="0">
                <a:solidFill>
                  <a:schemeClr val="bg1"/>
                </a:solidFill>
                <a:latin typeface="华文中宋" panose="02010600040101010101" pitchFamily="2" charset="-122"/>
                <a:ea typeface="华文中宋" panose="02010600040101010101" pitchFamily="2" charset="-122"/>
              </a:rPr>
              <a:t>В 2002 году  была сформирована Китайско-Российская Постоянная рабочая группа по стандартизации, метрологии, сертификации, инспекции и надзору, также была создана Подгруппа по </a:t>
            </a:r>
            <a:r>
              <a:rPr lang="ru-RU" altLang="zh-CN" sz="1200" b="1" dirty="0" smtClean="0">
                <a:solidFill>
                  <a:schemeClr val="bg1"/>
                </a:solidFill>
                <a:latin typeface="华文中宋" panose="02010600040101010101" pitchFamily="2" charset="-122"/>
                <a:ea typeface="华文中宋" panose="02010600040101010101" pitchFamily="2" charset="-122"/>
              </a:rPr>
              <a:t>стандартизации.</a:t>
            </a:r>
          </a:p>
          <a:p>
            <a:pPr marL="171450" indent="-171450" algn="just">
              <a:lnSpc>
                <a:spcPct val="130000"/>
              </a:lnSpc>
              <a:spcBef>
                <a:spcPts val="1000"/>
              </a:spcBef>
              <a:buFont typeface="Wingdings" panose="05000000000000000000" pitchFamily="2" charset="2"/>
              <a:buChar char="Ø"/>
            </a:pPr>
            <a:r>
              <a:rPr lang="en-US" altLang="zh-CN" sz="1200" dirty="0" smtClean="0">
                <a:solidFill>
                  <a:schemeClr val="bg1"/>
                </a:solidFill>
                <a:latin typeface="Arial" pitchFamily="34" charset="0"/>
                <a:ea typeface="微软雅黑"/>
                <a:cs typeface="Arial" pitchFamily="34" charset="0"/>
                <a:sym typeface="Arial" panose="020B0604020202020204" pitchFamily="34" charset="0"/>
              </a:rPr>
              <a:t>Standardization </a:t>
            </a:r>
            <a:r>
              <a:rPr lang="en-US" altLang="zh-CN" sz="1200" dirty="0">
                <a:solidFill>
                  <a:schemeClr val="bg1"/>
                </a:solidFill>
                <a:latin typeface="Arial" pitchFamily="34" charset="0"/>
                <a:ea typeface="微软雅黑"/>
                <a:cs typeface="Arial" pitchFamily="34" charset="0"/>
                <a:sym typeface="Arial" panose="020B0604020202020204" pitchFamily="34" charset="0"/>
              </a:rPr>
              <a:t>Sub-WG of Standards, Metrology, Certification, Inspection and Supervision Regular WG was set up i</a:t>
            </a:r>
            <a:r>
              <a:rPr lang="en-US" altLang="zh-CN" sz="1200" dirty="0">
                <a:solidFill>
                  <a:schemeClr val="bg1"/>
                </a:solidFill>
                <a:latin typeface="Arial" pitchFamily="34" charset="0"/>
                <a:ea typeface="微软雅黑"/>
                <a:cs typeface="Arial" pitchFamily="34" charset="0"/>
              </a:rPr>
              <a:t>n 2002.</a:t>
            </a:r>
          </a:p>
          <a:p>
            <a:pPr marL="171450" indent="-171450" algn="just">
              <a:lnSpc>
                <a:spcPct val="130000"/>
              </a:lnSpc>
              <a:spcBef>
                <a:spcPts val="1000"/>
              </a:spcBef>
              <a:buFont typeface="Wingdings" panose="05000000000000000000" pitchFamily="2" charset="2"/>
              <a:buChar char="Ø"/>
            </a:pPr>
            <a:r>
              <a:rPr lang="ru-RU" altLang="zh-CN" sz="1200" b="1" dirty="0">
                <a:solidFill>
                  <a:schemeClr val="bg1"/>
                </a:solidFill>
                <a:latin typeface="华文中宋" panose="02010600040101010101" pitchFamily="2" charset="-122"/>
                <a:ea typeface="华文中宋" panose="02010600040101010101" pitchFamily="2" charset="-122"/>
              </a:rPr>
              <a:t>В настоящее время подтверждено создание двух целевых групп сотрудничества по стандартизации в области энергетики и сельского хозяйства и достигнут консенсус в отношении укрепления сотрудничества в области энергетических стандартов и содействия развитию проектов</a:t>
            </a:r>
            <a:r>
              <a:rPr lang="ru-RU" altLang="zh-CN" sz="1200" b="1" dirty="0" smtClean="0">
                <a:solidFill>
                  <a:schemeClr val="bg1"/>
                </a:solidFill>
                <a:latin typeface="华文中宋" panose="02010600040101010101" pitchFamily="2" charset="-122"/>
                <a:ea typeface="华文中宋" panose="02010600040101010101" pitchFamily="2" charset="-122"/>
              </a:rPr>
              <a:t>.</a:t>
            </a:r>
          </a:p>
          <a:p>
            <a:pPr marL="171450" indent="-171450" algn="just">
              <a:lnSpc>
                <a:spcPct val="130000"/>
              </a:lnSpc>
              <a:spcBef>
                <a:spcPts val="1000"/>
              </a:spcBef>
              <a:buFont typeface="Wingdings" panose="05000000000000000000" pitchFamily="2" charset="2"/>
              <a:buChar char="Ø"/>
            </a:pPr>
            <a:r>
              <a:rPr lang="en-US" altLang="zh-CN" sz="1200" dirty="0" smtClean="0">
                <a:solidFill>
                  <a:schemeClr val="bg1"/>
                </a:solidFill>
                <a:latin typeface="Arial" pitchFamily="34" charset="0"/>
                <a:ea typeface="微软雅黑"/>
                <a:cs typeface="Arial" pitchFamily="34" charset="0"/>
              </a:rPr>
              <a:t>The </a:t>
            </a:r>
            <a:r>
              <a:rPr lang="en-US" altLang="zh-CN" sz="1200" dirty="0">
                <a:solidFill>
                  <a:schemeClr val="bg1"/>
                </a:solidFill>
                <a:latin typeface="Arial" pitchFamily="34" charset="0"/>
                <a:ea typeface="微软雅黑"/>
                <a:cs typeface="Arial" pitchFamily="34" charset="0"/>
              </a:rPr>
              <a:t>establishment of two Task Groups on Energy and Agriculture has been confirmed by both countries. Consensus has been reached on strengthening cooperation on Electrical Power standards.</a:t>
            </a:r>
          </a:p>
          <a:p>
            <a:pPr marL="171450" indent="-171450" algn="just">
              <a:lnSpc>
                <a:spcPct val="130000"/>
              </a:lnSpc>
              <a:spcBef>
                <a:spcPts val="1000"/>
              </a:spcBef>
              <a:buFont typeface="Wingdings" panose="05000000000000000000" pitchFamily="2" charset="2"/>
              <a:buChar char="Ø"/>
            </a:pPr>
            <a:endParaRPr lang="en-US" altLang="zh-CN" sz="1200" b="1" dirty="0">
              <a:solidFill>
                <a:schemeClr val="bg1"/>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3701552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691680" y="-9729"/>
            <a:ext cx="7056784" cy="492517"/>
          </a:xfrm>
        </p:spPr>
        <p:txBody>
          <a:bodyPr/>
          <a:lstStyle/>
          <a:p>
            <a:pPr algn="ctr"/>
            <a:r>
              <a:rPr lang="ru-RU" altLang="zh-CN" sz="1200" dirty="0">
                <a:latin typeface="Arial" pitchFamily="34" charset="0"/>
                <a:cs typeface="Arial" pitchFamily="34" charset="0"/>
              </a:rPr>
              <a:t>Укрепление сотрудничества в области стандартизации на международном и региональном </a:t>
            </a:r>
            <a:r>
              <a:rPr lang="ru-RU" altLang="zh-CN" sz="1200" dirty="0" smtClean="0">
                <a:latin typeface="Arial" pitchFamily="34" charset="0"/>
                <a:cs typeface="Arial" pitchFamily="34" charset="0"/>
              </a:rPr>
              <a:t>уровнях.</a:t>
            </a:r>
            <a:r>
              <a:rPr lang="en-US" altLang="zh-CN" sz="1600" dirty="0">
                <a:latin typeface="Arial" pitchFamily="34" charset="0"/>
                <a:cs typeface="Arial" pitchFamily="34" charset="0"/>
              </a:rPr>
              <a:t/>
            </a:r>
            <a:br>
              <a:rPr lang="en-US" altLang="zh-CN" sz="1600" dirty="0">
                <a:latin typeface="Arial" pitchFamily="34" charset="0"/>
                <a:cs typeface="Arial" pitchFamily="34" charset="0"/>
              </a:rPr>
            </a:br>
            <a:r>
              <a:rPr lang="en-US" altLang="zh-CN" sz="1400" dirty="0">
                <a:latin typeface="Arial" pitchFamily="34" charset="0"/>
                <a:cs typeface="Arial" pitchFamily="34" charset="0"/>
              </a:rPr>
              <a:t>Strengthen the standardization cooperation at international and Regional Level</a:t>
            </a:r>
            <a:endParaRPr lang="en-US" altLang="zh-CN" sz="1400" dirty="0">
              <a:latin typeface="Arial" pitchFamily="34" charset="0"/>
              <a:cs typeface="Arial" pitchFamily="34" charset="0"/>
              <a:sym typeface="+mn-lt"/>
            </a:endParaRPr>
          </a:p>
        </p:txBody>
      </p:sp>
      <p:sp>
        <p:nvSpPr>
          <p:cNvPr id="17" name="TextBox 16"/>
          <p:cNvSpPr txBox="1"/>
          <p:nvPr/>
        </p:nvSpPr>
        <p:spPr>
          <a:xfrm>
            <a:off x="395536" y="0"/>
            <a:ext cx="385042" cy="523220"/>
          </a:xfrm>
          <a:prstGeom prst="rect">
            <a:avLst/>
          </a:prstGeom>
          <a:noFill/>
        </p:spPr>
        <p:txBody>
          <a:bodyPr wrap="none" rtlCol="0">
            <a:spAutoFit/>
          </a:bodyPr>
          <a:lstStyle/>
          <a:p>
            <a:r>
              <a:rPr lang="en-US" altLang="zh-CN" sz="2800" dirty="0">
                <a:solidFill>
                  <a:schemeClr val="bg1"/>
                </a:solidFill>
                <a:latin typeface="Arial" pitchFamily="34" charset="0"/>
                <a:cs typeface="Arial" pitchFamily="34" charset="0"/>
              </a:rPr>
              <a:t>2</a:t>
            </a:r>
            <a:endParaRPr lang="zh-CN" altLang="en-US" sz="2800" dirty="0">
              <a:solidFill>
                <a:schemeClr val="bg1"/>
              </a:solidFill>
              <a:latin typeface="Arial" pitchFamily="34" charset="0"/>
              <a:cs typeface="Arial" pitchFamily="34" charset="0"/>
            </a:endParaRPr>
          </a:p>
        </p:txBody>
      </p:sp>
      <p:grpSp>
        <p:nvGrpSpPr>
          <p:cNvPr id="100" name="组合 85">
            <a:extLst>
              <a:ext uri="{FF2B5EF4-FFF2-40B4-BE49-F238E27FC236}">
                <a16:creationId xmlns="" xmlns:a16="http://schemas.microsoft.com/office/drawing/2014/main" id="{54AC866B-F582-49AE-92E2-3A7E1697407D}"/>
              </a:ext>
            </a:extLst>
          </p:cNvPr>
          <p:cNvGrpSpPr>
            <a:grpSpLocks noChangeAspect="1"/>
          </p:cNvGrpSpPr>
          <p:nvPr/>
        </p:nvGrpSpPr>
        <p:grpSpPr bwMode="auto">
          <a:xfrm>
            <a:off x="355550" y="1491634"/>
            <a:ext cx="2560266" cy="215900"/>
            <a:chOff x="860425" y="3627997"/>
            <a:chExt cx="2081213" cy="215900"/>
          </a:xfrm>
        </p:grpSpPr>
        <p:sp>
          <p:nvSpPr>
            <p:cNvPr id="101" name="Freeform 15">
              <a:extLst>
                <a:ext uri="{FF2B5EF4-FFF2-40B4-BE49-F238E27FC236}">
                  <a16:creationId xmlns="" xmlns:a16="http://schemas.microsoft.com/office/drawing/2014/main" id="{A1E90DA5-A5EB-40ED-867C-6187076346AA}"/>
                </a:ext>
              </a:extLst>
            </p:cNvPr>
            <p:cNvSpPr>
              <a:spLocks noChangeAspect="1"/>
            </p:cNvSpPr>
            <p:nvPr/>
          </p:nvSpPr>
          <p:spPr bwMode="auto">
            <a:xfrm>
              <a:off x="860425" y="3627997"/>
              <a:ext cx="2081213" cy="215900"/>
            </a:xfrm>
            <a:custGeom>
              <a:avLst/>
              <a:gdLst>
                <a:gd name="T0" fmla="*/ 0 w 5723"/>
                <a:gd name="T1" fmla="*/ 0 h 597"/>
                <a:gd name="T2" fmla="*/ 2147483647 w 5723"/>
                <a:gd name="T3" fmla="*/ 0 h 597"/>
                <a:gd name="T4" fmla="*/ 2147483647 w 5723"/>
                <a:gd name="T5" fmla="*/ 2147483647 h 597"/>
                <a:gd name="T6" fmla="*/ 2147483647 w 5723"/>
                <a:gd name="T7" fmla="*/ 2147483647 h 597"/>
                <a:gd name="T8" fmla="*/ 0 w 5723"/>
                <a:gd name="T9" fmla="*/ 2147483647 h 597"/>
                <a:gd name="T10" fmla="*/ 2147483647 w 5723"/>
                <a:gd name="T11" fmla="*/ 2147483647 h 597"/>
                <a:gd name="T12" fmla="*/ 0 w 5723"/>
                <a:gd name="T13" fmla="*/ 0 h 597"/>
                <a:gd name="T14" fmla="*/ 0 60000 65536"/>
                <a:gd name="T15" fmla="*/ 0 60000 65536"/>
                <a:gd name="T16" fmla="*/ 0 60000 65536"/>
                <a:gd name="T17" fmla="*/ 0 60000 65536"/>
                <a:gd name="T18" fmla="*/ 0 60000 65536"/>
                <a:gd name="T19" fmla="*/ 0 60000 65536"/>
                <a:gd name="T20" fmla="*/ 0 60000 65536"/>
                <a:gd name="T21" fmla="*/ 0 w 5723"/>
                <a:gd name="T22" fmla="*/ 0 h 597"/>
                <a:gd name="T23" fmla="*/ 5723 w 5723"/>
                <a:gd name="T24" fmla="*/ 597 h 5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23" h="597">
                  <a:moveTo>
                    <a:pt x="0" y="0"/>
                  </a:moveTo>
                  <a:lnTo>
                    <a:pt x="5493" y="0"/>
                  </a:lnTo>
                  <a:lnTo>
                    <a:pt x="5723" y="298"/>
                  </a:lnTo>
                  <a:lnTo>
                    <a:pt x="5493" y="597"/>
                  </a:lnTo>
                  <a:lnTo>
                    <a:pt x="0" y="597"/>
                  </a:lnTo>
                  <a:lnTo>
                    <a:pt x="230" y="298"/>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dirty="0"/>
            </a:p>
          </p:txBody>
        </p:sp>
        <p:sp>
          <p:nvSpPr>
            <p:cNvPr id="102" name="Oval 20">
              <a:extLst>
                <a:ext uri="{FF2B5EF4-FFF2-40B4-BE49-F238E27FC236}">
                  <a16:creationId xmlns="" xmlns:a16="http://schemas.microsoft.com/office/drawing/2014/main" id="{A4CE3826-962E-44B6-A9B7-9A2EB90EFB7D}"/>
                </a:ext>
              </a:extLst>
            </p:cNvPr>
            <p:cNvSpPr>
              <a:spLocks noChangeAspect="1"/>
            </p:cNvSpPr>
            <p:nvPr/>
          </p:nvSpPr>
          <p:spPr bwMode="auto">
            <a:xfrm>
              <a:off x="1836737" y="3672447"/>
              <a:ext cx="126000" cy="126992"/>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Calibri" panose="020F0502020204030204" pitchFamily="34" charset="0"/>
                  <a:ea typeface="微软雅黑" panose="020B0503020204020204" pitchFamily="34" charset="-122"/>
                </a:defRPr>
              </a:lvl1pPr>
              <a:lvl2pPr marL="742950" indent="-285750" eaLnBrk="0" hangingPunct="0">
                <a:defRPr>
                  <a:solidFill>
                    <a:schemeClr val="tx1"/>
                  </a:solidFill>
                  <a:latin typeface="Calibri" panose="020F0502020204030204" pitchFamily="34" charset="0"/>
                  <a:ea typeface="微软雅黑" panose="020B0503020204020204" pitchFamily="34" charset="-122"/>
                </a:defRPr>
              </a:lvl2pPr>
              <a:lvl3pPr marL="1143000" indent="-228600" eaLnBrk="0" hangingPunct="0">
                <a:defRPr>
                  <a:solidFill>
                    <a:schemeClr val="tx1"/>
                  </a:solidFill>
                  <a:latin typeface="Calibri" panose="020F0502020204030204" pitchFamily="34" charset="0"/>
                  <a:ea typeface="微软雅黑" panose="020B0503020204020204" pitchFamily="34" charset="-122"/>
                </a:defRPr>
              </a:lvl3pPr>
              <a:lvl4pPr marL="1600200" indent="-228600" eaLnBrk="0" hangingPunct="0">
                <a:defRPr>
                  <a:solidFill>
                    <a:schemeClr val="tx1"/>
                  </a:solidFill>
                  <a:latin typeface="Calibri" panose="020F0502020204030204" pitchFamily="34" charset="0"/>
                  <a:ea typeface="微软雅黑" panose="020B0503020204020204" pitchFamily="34" charset="-122"/>
                </a:defRPr>
              </a:lvl4pPr>
              <a:lvl5pPr marL="2057400" indent="-228600" eaLnBrk="0" hangingPunct="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a:ea typeface="宋体" panose="02010600030101010101" pitchFamily="2" charset="-122"/>
              </a:endParaRPr>
            </a:p>
          </p:txBody>
        </p:sp>
      </p:grpSp>
      <p:grpSp>
        <p:nvGrpSpPr>
          <p:cNvPr id="103" name="组合 86">
            <a:extLst>
              <a:ext uri="{FF2B5EF4-FFF2-40B4-BE49-F238E27FC236}">
                <a16:creationId xmlns="" xmlns:a16="http://schemas.microsoft.com/office/drawing/2014/main" id="{0EEA18A0-0230-4CD7-BB09-EA4FB0D3A1D9}"/>
              </a:ext>
            </a:extLst>
          </p:cNvPr>
          <p:cNvGrpSpPr>
            <a:grpSpLocks noChangeAspect="1"/>
          </p:cNvGrpSpPr>
          <p:nvPr/>
        </p:nvGrpSpPr>
        <p:grpSpPr bwMode="auto">
          <a:xfrm>
            <a:off x="2912632" y="1491634"/>
            <a:ext cx="2826650" cy="215900"/>
            <a:chOff x="2979738" y="3627997"/>
            <a:chExt cx="2081213" cy="215900"/>
          </a:xfrm>
        </p:grpSpPr>
        <p:sp>
          <p:nvSpPr>
            <p:cNvPr id="104" name="Freeform 16">
              <a:extLst>
                <a:ext uri="{FF2B5EF4-FFF2-40B4-BE49-F238E27FC236}">
                  <a16:creationId xmlns="" xmlns:a16="http://schemas.microsoft.com/office/drawing/2014/main" id="{DC07A33C-4BEB-41B4-B72C-41AAB0C733FE}"/>
                </a:ext>
              </a:extLst>
            </p:cNvPr>
            <p:cNvSpPr>
              <a:spLocks noChangeAspect="1"/>
            </p:cNvSpPr>
            <p:nvPr/>
          </p:nvSpPr>
          <p:spPr bwMode="auto">
            <a:xfrm>
              <a:off x="2979738" y="3627997"/>
              <a:ext cx="2081213" cy="215900"/>
            </a:xfrm>
            <a:custGeom>
              <a:avLst/>
              <a:gdLst>
                <a:gd name="T0" fmla="*/ 0 w 5723"/>
                <a:gd name="T1" fmla="*/ 0 h 597"/>
                <a:gd name="T2" fmla="*/ 2147483647 w 5723"/>
                <a:gd name="T3" fmla="*/ 0 h 597"/>
                <a:gd name="T4" fmla="*/ 2147483647 w 5723"/>
                <a:gd name="T5" fmla="*/ 2147483647 h 597"/>
                <a:gd name="T6" fmla="*/ 2147483647 w 5723"/>
                <a:gd name="T7" fmla="*/ 2147483647 h 597"/>
                <a:gd name="T8" fmla="*/ 0 w 5723"/>
                <a:gd name="T9" fmla="*/ 2147483647 h 597"/>
                <a:gd name="T10" fmla="*/ 2147483647 w 5723"/>
                <a:gd name="T11" fmla="*/ 2147483647 h 597"/>
                <a:gd name="T12" fmla="*/ 0 w 5723"/>
                <a:gd name="T13" fmla="*/ 0 h 597"/>
                <a:gd name="T14" fmla="*/ 0 60000 65536"/>
                <a:gd name="T15" fmla="*/ 0 60000 65536"/>
                <a:gd name="T16" fmla="*/ 0 60000 65536"/>
                <a:gd name="T17" fmla="*/ 0 60000 65536"/>
                <a:gd name="T18" fmla="*/ 0 60000 65536"/>
                <a:gd name="T19" fmla="*/ 0 60000 65536"/>
                <a:gd name="T20" fmla="*/ 0 60000 65536"/>
                <a:gd name="T21" fmla="*/ 0 w 5723"/>
                <a:gd name="T22" fmla="*/ 0 h 597"/>
                <a:gd name="T23" fmla="*/ 5723 w 5723"/>
                <a:gd name="T24" fmla="*/ 597 h 5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23" h="597">
                  <a:moveTo>
                    <a:pt x="0" y="0"/>
                  </a:moveTo>
                  <a:lnTo>
                    <a:pt x="5493" y="0"/>
                  </a:lnTo>
                  <a:lnTo>
                    <a:pt x="5723" y="298"/>
                  </a:lnTo>
                  <a:lnTo>
                    <a:pt x="5493" y="597"/>
                  </a:lnTo>
                  <a:lnTo>
                    <a:pt x="0" y="597"/>
                  </a:lnTo>
                  <a:lnTo>
                    <a:pt x="230" y="298"/>
                  </a:lnTo>
                  <a:lnTo>
                    <a:pt x="0" y="0"/>
                  </a:lnTo>
                  <a:close/>
                </a:path>
              </a:pathLst>
            </a:custGeom>
            <a:solidFill>
              <a:schemeClr val="bg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dirty="0"/>
            </a:p>
          </p:txBody>
        </p:sp>
        <p:sp>
          <p:nvSpPr>
            <p:cNvPr id="105" name="Oval 21">
              <a:extLst>
                <a:ext uri="{FF2B5EF4-FFF2-40B4-BE49-F238E27FC236}">
                  <a16:creationId xmlns="" xmlns:a16="http://schemas.microsoft.com/office/drawing/2014/main" id="{64BAD251-0E07-4582-A79E-3BFC262034B2}"/>
                </a:ext>
              </a:extLst>
            </p:cNvPr>
            <p:cNvSpPr>
              <a:spLocks noChangeAspect="1"/>
            </p:cNvSpPr>
            <p:nvPr/>
          </p:nvSpPr>
          <p:spPr bwMode="auto">
            <a:xfrm>
              <a:off x="3956844" y="3672447"/>
              <a:ext cx="127000" cy="127000"/>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Calibri" panose="020F0502020204030204" pitchFamily="34" charset="0"/>
                  <a:ea typeface="微软雅黑" panose="020B0503020204020204" pitchFamily="34" charset="-122"/>
                </a:defRPr>
              </a:lvl1pPr>
              <a:lvl2pPr marL="742950" indent="-285750" eaLnBrk="0" hangingPunct="0">
                <a:defRPr>
                  <a:solidFill>
                    <a:schemeClr val="tx1"/>
                  </a:solidFill>
                  <a:latin typeface="Calibri" panose="020F0502020204030204" pitchFamily="34" charset="0"/>
                  <a:ea typeface="微软雅黑" panose="020B0503020204020204" pitchFamily="34" charset="-122"/>
                </a:defRPr>
              </a:lvl2pPr>
              <a:lvl3pPr marL="1143000" indent="-228600" eaLnBrk="0" hangingPunct="0">
                <a:defRPr>
                  <a:solidFill>
                    <a:schemeClr val="tx1"/>
                  </a:solidFill>
                  <a:latin typeface="Calibri" panose="020F0502020204030204" pitchFamily="34" charset="0"/>
                  <a:ea typeface="微软雅黑" panose="020B0503020204020204" pitchFamily="34" charset="-122"/>
                </a:defRPr>
              </a:lvl3pPr>
              <a:lvl4pPr marL="1600200" indent="-228600" eaLnBrk="0" hangingPunct="0">
                <a:defRPr>
                  <a:solidFill>
                    <a:schemeClr val="tx1"/>
                  </a:solidFill>
                  <a:latin typeface="Calibri" panose="020F0502020204030204" pitchFamily="34" charset="0"/>
                  <a:ea typeface="微软雅黑" panose="020B0503020204020204" pitchFamily="34" charset="-122"/>
                </a:defRPr>
              </a:lvl4pPr>
              <a:lvl5pPr marL="2057400" indent="-228600" eaLnBrk="0" hangingPunct="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a:ea typeface="宋体" panose="02010600030101010101" pitchFamily="2" charset="-122"/>
              </a:endParaRPr>
            </a:p>
          </p:txBody>
        </p:sp>
      </p:grpSp>
      <p:grpSp>
        <p:nvGrpSpPr>
          <p:cNvPr id="106" name="组合 89">
            <a:extLst>
              <a:ext uri="{FF2B5EF4-FFF2-40B4-BE49-F238E27FC236}">
                <a16:creationId xmlns="" xmlns:a16="http://schemas.microsoft.com/office/drawing/2014/main" id="{C20E0D06-9985-4B70-A2E9-D93A263F3A31}"/>
              </a:ext>
            </a:extLst>
          </p:cNvPr>
          <p:cNvGrpSpPr>
            <a:grpSpLocks noChangeAspect="1"/>
          </p:cNvGrpSpPr>
          <p:nvPr/>
        </p:nvGrpSpPr>
        <p:grpSpPr bwMode="auto">
          <a:xfrm>
            <a:off x="5739283" y="1491630"/>
            <a:ext cx="2865165" cy="215900"/>
            <a:chOff x="9339263" y="3627997"/>
            <a:chExt cx="2081213" cy="215900"/>
          </a:xfrm>
        </p:grpSpPr>
        <p:sp>
          <p:nvSpPr>
            <p:cNvPr id="107" name="Freeform 19">
              <a:extLst>
                <a:ext uri="{FF2B5EF4-FFF2-40B4-BE49-F238E27FC236}">
                  <a16:creationId xmlns="" xmlns:a16="http://schemas.microsoft.com/office/drawing/2014/main" id="{55D94BD4-081E-42BB-95AE-0A363FA3CEF9}"/>
                </a:ext>
              </a:extLst>
            </p:cNvPr>
            <p:cNvSpPr>
              <a:spLocks noChangeAspect="1"/>
            </p:cNvSpPr>
            <p:nvPr/>
          </p:nvSpPr>
          <p:spPr bwMode="auto">
            <a:xfrm>
              <a:off x="9339263" y="3627997"/>
              <a:ext cx="2081213" cy="215900"/>
            </a:xfrm>
            <a:custGeom>
              <a:avLst/>
              <a:gdLst>
                <a:gd name="T0" fmla="*/ 0 w 5723"/>
                <a:gd name="T1" fmla="*/ 0 h 597"/>
                <a:gd name="T2" fmla="*/ 5493 w 5723"/>
                <a:gd name="T3" fmla="*/ 0 h 597"/>
                <a:gd name="T4" fmla="*/ 5723 w 5723"/>
                <a:gd name="T5" fmla="*/ 298 h 597"/>
                <a:gd name="T6" fmla="*/ 5493 w 5723"/>
                <a:gd name="T7" fmla="*/ 597 h 597"/>
                <a:gd name="T8" fmla="*/ 0 w 5723"/>
                <a:gd name="T9" fmla="*/ 597 h 597"/>
                <a:gd name="T10" fmla="*/ 230 w 5723"/>
                <a:gd name="T11" fmla="*/ 298 h 597"/>
                <a:gd name="T12" fmla="*/ 0 w 5723"/>
                <a:gd name="T13" fmla="*/ 0 h 597"/>
              </a:gdLst>
              <a:ahLst/>
              <a:cxnLst>
                <a:cxn ang="0">
                  <a:pos x="T0" y="T1"/>
                </a:cxn>
                <a:cxn ang="0">
                  <a:pos x="T2" y="T3"/>
                </a:cxn>
                <a:cxn ang="0">
                  <a:pos x="T4" y="T5"/>
                </a:cxn>
                <a:cxn ang="0">
                  <a:pos x="T6" y="T7"/>
                </a:cxn>
                <a:cxn ang="0">
                  <a:pos x="T8" y="T9"/>
                </a:cxn>
                <a:cxn ang="0">
                  <a:pos x="T10" y="T11"/>
                </a:cxn>
                <a:cxn ang="0">
                  <a:pos x="T12" y="T13"/>
                </a:cxn>
              </a:cxnLst>
              <a:rect l="0" t="0" r="r" b="b"/>
              <a:pathLst>
                <a:path w="5723" h="597">
                  <a:moveTo>
                    <a:pt x="0" y="0"/>
                  </a:moveTo>
                  <a:lnTo>
                    <a:pt x="5493" y="0"/>
                  </a:lnTo>
                  <a:lnTo>
                    <a:pt x="5723" y="298"/>
                  </a:lnTo>
                  <a:lnTo>
                    <a:pt x="5493" y="597"/>
                  </a:lnTo>
                  <a:lnTo>
                    <a:pt x="0" y="597"/>
                  </a:lnTo>
                  <a:lnTo>
                    <a:pt x="230" y="298"/>
                  </a:lnTo>
                  <a:lnTo>
                    <a:pt x="0" y="0"/>
                  </a:lnTo>
                  <a:close/>
                </a:path>
              </a:pathLst>
            </a:custGeom>
            <a:solidFill>
              <a:schemeClr val="bg2"/>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defRPr/>
              </a:pPr>
              <a:endParaRPr lang="zh-CN" altLang="en-US" noProof="1"/>
            </a:p>
          </p:txBody>
        </p:sp>
        <p:sp>
          <p:nvSpPr>
            <p:cNvPr id="108" name="Oval 24">
              <a:extLst>
                <a:ext uri="{FF2B5EF4-FFF2-40B4-BE49-F238E27FC236}">
                  <a16:creationId xmlns="" xmlns:a16="http://schemas.microsoft.com/office/drawing/2014/main" id="{51719C1D-85F7-4CBC-8A62-BFA9FE0E21F4}"/>
                </a:ext>
              </a:extLst>
            </p:cNvPr>
            <p:cNvSpPr>
              <a:spLocks noChangeAspect="1"/>
            </p:cNvSpPr>
            <p:nvPr/>
          </p:nvSpPr>
          <p:spPr bwMode="auto">
            <a:xfrm>
              <a:off x="10316369" y="3672447"/>
              <a:ext cx="127000" cy="127000"/>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Calibri" panose="020F0502020204030204" pitchFamily="34" charset="0"/>
                  <a:ea typeface="微软雅黑" panose="020B0503020204020204" pitchFamily="34" charset="-122"/>
                </a:defRPr>
              </a:lvl1pPr>
              <a:lvl2pPr marL="742950" indent="-285750" eaLnBrk="0" hangingPunct="0">
                <a:defRPr>
                  <a:solidFill>
                    <a:schemeClr val="tx1"/>
                  </a:solidFill>
                  <a:latin typeface="Calibri" panose="020F0502020204030204" pitchFamily="34" charset="0"/>
                  <a:ea typeface="微软雅黑" panose="020B0503020204020204" pitchFamily="34" charset="-122"/>
                </a:defRPr>
              </a:lvl2pPr>
              <a:lvl3pPr marL="1143000" indent="-228600" eaLnBrk="0" hangingPunct="0">
                <a:defRPr>
                  <a:solidFill>
                    <a:schemeClr val="tx1"/>
                  </a:solidFill>
                  <a:latin typeface="Calibri" panose="020F0502020204030204" pitchFamily="34" charset="0"/>
                  <a:ea typeface="微软雅黑" panose="020B0503020204020204" pitchFamily="34" charset="-122"/>
                </a:defRPr>
              </a:lvl3pPr>
              <a:lvl4pPr marL="1600200" indent="-228600" eaLnBrk="0" hangingPunct="0">
                <a:defRPr>
                  <a:solidFill>
                    <a:schemeClr val="tx1"/>
                  </a:solidFill>
                  <a:latin typeface="Calibri" panose="020F0502020204030204" pitchFamily="34" charset="0"/>
                  <a:ea typeface="微软雅黑" panose="020B0503020204020204" pitchFamily="34" charset="-122"/>
                </a:defRPr>
              </a:lvl4pPr>
              <a:lvl5pPr marL="2057400" indent="-228600" eaLnBrk="0" hangingPunct="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a:ea typeface="宋体" panose="02010600030101010101" pitchFamily="2" charset="-122"/>
              </a:endParaRPr>
            </a:p>
          </p:txBody>
        </p:sp>
      </p:grpSp>
      <p:sp>
        <p:nvSpPr>
          <p:cNvPr id="5" name="矩形 4">
            <a:extLst>
              <a:ext uri="{FF2B5EF4-FFF2-40B4-BE49-F238E27FC236}">
                <a16:creationId xmlns="" xmlns:a16="http://schemas.microsoft.com/office/drawing/2014/main" id="{17ADB362-390A-4F72-AD8F-8F74D1646486}"/>
              </a:ext>
            </a:extLst>
          </p:cNvPr>
          <p:cNvSpPr/>
          <p:nvPr/>
        </p:nvSpPr>
        <p:spPr>
          <a:xfrm>
            <a:off x="355550" y="1851670"/>
            <a:ext cx="2465584" cy="2492990"/>
          </a:xfrm>
          <a:prstGeom prst="rect">
            <a:avLst/>
          </a:prstGeom>
          <a:ln>
            <a:solidFill>
              <a:schemeClr val="bg2"/>
            </a:solidFill>
          </a:ln>
        </p:spPr>
        <p:txBody>
          <a:bodyPr wrap="square">
            <a:spAutoFit/>
          </a:bodyPr>
          <a:lstStyle/>
          <a:p>
            <a:pPr algn="ctr">
              <a:buClr>
                <a:schemeClr val="bg2"/>
              </a:buClr>
            </a:pPr>
            <a:r>
              <a:rPr lang="ru-RU" altLang="zh-CN" sz="1200" b="1" dirty="0">
                <a:latin typeface="Arial" panose="020B0604020202020204" pitchFamily="34" charset="0"/>
                <a:ea typeface="华文中宋" pitchFamily="2" charset="-122"/>
                <a:cs typeface="Arial" panose="020B0604020202020204" pitchFamily="34" charset="0"/>
              </a:rPr>
              <a:t>Сентябрь 2016</a:t>
            </a:r>
          </a:p>
          <a:p>
            <a:pPr algn="ctr">
              <a:buClr>
                <a:schemeClr val="bg2"/>
              </a:buClr>
            </a:pPr>
            <a:r>
              <a:rPr lang="ru-RU" altLang="zh-CN" sz="1200" dirty="0">
                <a:latin typeface="Arial" panose="020B0604020202020204" pitchFamily="34" charset="0"/>
                <a:ea typeface="华文中宋" pitchFamily="2" charset="-122"/>
                <a:cs typeface="Arial" panose="020B0604020202020204" pitchFamily="34" charset="0"/>
              </a:rPr>
              <a:t>SAC и ГОСТ Р подписали Меморандум о </a:t>
            </a:r>
            <a:r>
              <a:rPr lang="ru-RU" altLang="zh-CN" sz="1200" dirty="0" smtClean="0">
                <a:latin typeface="Arial" panose="020B0604020202020204" pitchFamily="34" charset="0"/>
                <a:ea typeface="华文中宋" pitchFamily="2" charset="-122"/>
                <a:cs typeface="Arial" panose="020B0604020202020204" pitchFamily="34" charset="0"/>
              </a:rPr>
              <a:t>взаимопонимании для обмена </a:t>
            </a:r>
            <a:r>
              <a:rPr lang="ru-RU" altLang="zh-CN" sz="1200" dirty="0">
                <a:latin typeface="Arial" panose="020B0604020202020204" pitchFamily="34" charset="0"/>
                <a:ea typeface="华文中宋" pitchFamily="2" charset="-122"/>
                <a:cs typeface="Arial" panose="020B0604020202020204" pitchFamily="34" charset="0"/>
              </a:rPr>
              <a:t>информацией, </a:t>
            </a:r>
            <a:r>
              <a:rPr lang="ru-RU" altLang="zh-CN" sz="1200" dirty="0" smtClean="0">
                <a:latin typeface="Arial" panose="020B0604020202020204" pitchFamily="34" charset="0"/>
                <a:ea typeface="华文中宋" pitchFamily="2" charset="-122"/>
                <a:cs typeface="Arial" panose="020B0604020202020204" pitchFamily="34" charset="0"/>
              </a:rPr>
              <a:t>координации позиций </a:t>
            </a:r>
            <a:r>
              <a:rPr lang="ru-RU" altLang="zh-CN" sz="1200" dirty="0">
                <a:latin typeface="Arial" panose="020B0604020202020204" pitchFamily="34" charset="0"/>
                <a:ea typeface="华文中宋" pitchFamily="2" charset="-122"/>
                <a:cs typeface="Arial" panose="020B0604020202020204" pitchFamily="34" charset="0"/>
              </a:rPr>
              <a:t>и </a:t>
            </a:r>
            <a:r>
              <a:rPr lang="ru-RU" altLang="zh-CN" sz="1200" dirty="0" smtClean="0">
                <a:latin typeface="Arial" panose="020B0604020202020204" pitchFamily="34" charset="0"/>
                <a:ea typeface="华文中宋" pitchFamily="2" charset="-122"/>
                <a:cs typeface="Arial" panose="020B0604020202020204" pitchFamily="34" charset="0"/>
              </a:rPr>
              <a:t>взаимной поддержки </a:t>
            </a:r>
            <a:r>
              <a:rPr lang="ru-RU" altLang="zh-CN" sz="1200" dirty="0">
                <a:latin typeface="Arial" panose="020B0604020202020204" pitchFamily="34" charset="0"/>
                <a:ea typeface="华文中宋" pitchFamily="2" charset="-122"/>
                <a:cs typeface="Arial" panose="020B0604020202020204" pitchFamily="34" charset="0"/>
              </a:rPr>
              <a:t>в </a:t>
            </a:r>
            <a:r>
              <a:rPr lang="ru-RU" altLang="zh-CN" sz="1200" dirty="0" smtClean="0">
                <a:latin typeface="Arial" panose="020B0604020202020204" pitchFamily="34" charset="0"/>
                <a:ea typeface="华文中宋" pitchFamily="2" charset="-122"/>
                <a:cs typeface="Arial" panose="020B0604020202020204" pitchFamily="34" charset="0"/>
              </a:rPr>
              <a:t>ИСО </a:t>
            </a:r>
            <a:r>
              <a:rPr lang="ru-RU" altLang="zh-CN" sz="1200" dirty="0">
                <a:latin typeface="Arial" panose="020B0604020202020204" pitchFamily="34" charset="0"/>
                <a:ea typeface="华文中宋" pitchFamily="2" charset="-122"/>
                <a:cs typeface="Arial" panose="020B0604020202020204" pitchFamily="34" charset="0"/>
              </a:rPr>
              <a:t>и МЭК</a:t>
            </a:r>
            <a:r>
              <a:rPr lang="ru-RU" altLang="zh-CN" sz="1200" dirty="0" smtClean="0">
                <a:latin typeface="Arial" panose="020B0604020202020204" pitchFamily="34" charset="0"/>
                <a:ea typeface="华文中宋" pitchFamily="2" charset="-122"/>
                <a:cs typeface="Arial" panose="020B0604020202020204" pitchFamily="34" charset="0"/>
              </a:rPr>
              <a:t>.</a:t>
            </a:r>
          </a:p>
          <a:p>
            <a:pPr algn="ctr">
              <a:buClr>
                <a:schemeClr val="bg2"/>
              </a:buClr>
            </a:pPr>
            <a:endParaRPr lang="en-US" altLang="zh-CN" sz="1200" dirty="0">
              <a:latin typeface="Arial" panose="020B0604020202020204" pitchFamily="34" charset="0"/>
              <a:ea typeface="华文中宋" pitchFamily="2" charset="-122"/>
              <a:cs typeface="Arial" panose="020B0604020202020204" pitchFamily="34" charset="0"/>
            </a:endParaRPr>
          </a:p>
          <a:p>
            <a:r>
              <a:rPr lang="en-US" altLang="zh-CN" sz="1200" dirty="0">
                <a:latin typeface="Arial" panose="020B0604020202020204" pitchFamily="34" charset="0"/>
                <a:ea typeface="华文中宋" pitchFamily="2" charset="-122"/>
                <a:cs typeface="Arial" panose="020B0604020202020204" pitchFamily="34" charset="0"/>
              </a:rPr>
              <a:t>In Sep. 2016, SAC and GOST R signed the MOU to exchange information, coordinate positions and support each other in ISO and IEC.</a:t>
            </a:r>
          </a:p>
        </p:txBody>
      </p:sp>
      <p:sp>
        <p:nvSpPr>
          <p:cNvPr id="109" name="矩形 108">
            <a:extLst>
              <a:ext uri="{FF2B5EF4-FFF2-40B4-BE49-F238E27FC236}">
                <a16:creationId xmlns="" xmlns:a16="http://schemas.microsoft.com/office/drawing/2014/main" id="{83D730AF-93B8-4FDD-83EA-A4E9FA37C280}"/>
              </a:ext>
            </a:extLst>
          </p:cNvPr>
          <p:cNvSpPr/>
          <p:nvPr/>
        </p:nvSpPr>
        <p:spPr>
          <a:xfrm>
            <a:off x="2912632" y="1851670"/>
            <a:ext cx="2735154" cy="2677656"/>
          </a:xfrm>
          <a:prstGeom prst="rect">
            <a:avLst/>
          </a:prstGeom>
          <a:ln>
            <a:solidFill>
              <a:schemeClr val="bg2"/>
            </a:solidFill>
          </a:ln>
        </p:spPr>
        <p:txBody>
          <a:bodyPr wrap="square">
            <a:spAutoFit/>
          </a:bodyPr>
          <a:lstStyle/>
          <a:p>
            <a:pPr algn="ctr">
              <a:buClr>
                <a:schemeClr val="bg2"/>
              </a:buClr>
            </a:pPr>
            <a:r>
              <a:rPr lang="ru-RU" altLang="zh-CN" sz="1200" b="1" dirty="0">
                <a:latin typeface="Arial" panose="020B0604020202020204" pitchFamily="34" charset="0"/>
                <a:ea typeface="华文中宋" pitchFamily="2" charset="-122"/>
                <a:cs typeface="Arial" panose="020B0604020202020204" pitchFamily="34" charset="0"/>
              </a:rPr>
              <a:t>Май 2017</a:t>
            </a:r>
          </a:p>
          <a:p>
            <a:pPr algn="ctr">
              <a:buClr>
                <a:schemeClr val="bg2"/>
              </a:buClr>
            </a:pPr>
            <a:r>
              <a:rPr lang="ru-RU" altLang="zh-CN" sz="1200" dirty="0">
                <a:latin typeface="Arial" panose="020B0604020202020204" pitchFamily="34" charset="0"/>
                <a:ea typeface="华文中宋" pitchFamily="2" charset="-122"/>
                <a:cs typeface="Arial" panose="020B0604020202020204" pitchFamily="34" charset="0"/>
              </a:rPr>
              <a:t>Китай, Россия и другие, имеющие отношение страны, подписали "Совместную Инициативу по укреплению сотрудничества в области стандартизации и ускорению строительства «Один пояс, один путь</a:t>
            </a:r>
            <a:r>
              <a:rPr lang="ru-RU" altLang="zh-CN" sz="1200" dirty="0" smtClean="0">
                <a:latin typeface="Arial" panose="020B0604020202020204" pitchFamily="34" charset="0"/>
                <a:ea typeface="华文中宋" pitchFamily="2" charset="-122"/>
                <a:cs typeface="Arial" panose="020B0604020202020204" pitchFamily="34" charset="0"/>
              </a:rPr>
              <a:t>»".</a:t>
            </a:r>
          </a:p>
          <a:p>
            <a:pPr algn="ctr">
              <a:buClr>
                <a:schemeClr val="bg2"/>
              </a:buClr>
            </a:pPr>
            <a:endParaRPr lang="en-US" altLang="zh-CN" sz="1200" dirty="0">
              <a:latin typeface="Arial" panose="020B0604020202020204" pitchFamily="34" charset="0"/>
              <a:ea typeface="华文中宋" pitchFamily="2" charset="-122"/>
              <a:cs typeface="Arial" panose="020B0604020202020204" pitchFamily="34" charset="0"/>
            </a:endParaRPr>
          </a:p>
          <a:p>
            <a:r>
              <a:rPr lang="en-US" altLang="zh-CN" sz="1200" dirty="0">
                <a:latin typeface="Arial" panose="020B0604020202020204" pitchFamily="34" charset="0"/>
                <a:ea typeface="华文中宋" pitchFamily="2" charset="-122"/>
                <a:cs typeface="Arial" panose="020B0604020202020204" pitchFamily="34" charset="0"/>
              </a:rPr>
              <a:t>In May 2017, China, Russia and other relevant countries signed the joint proposal on strengthening standard cooperation and boosting the “Belt and Road" construction.</a:t>
            </a:r>
          </a:p>
        </p:txBody>
      </p:sp>
      <p:sp>
        <p:nvSpPr>
          <p:cNvPr id="110" name="矩形 109">
            <a:extLst>
              <a:ext uri="{FF2B5EF4-FFF2-40B4-BE49-F238E27FC236}">
                <a16:creationId xmlns="" xmlns:a16="http://schemas.microsoft.com/office/drawing/2014/main" id="{EBC92ECE-6BAC-47BB-AFA0-5BF6BF924A95}"/>
              </a:ext>
            </a:extLst>
          </p:cNvPr>
          <p:cNvSpPr/>
          <p:nvPr/>
        </p:nvSpPr>
        <p:spPr>
          <a:xfrm>
            <a:off x="5739284" y="1851670"/>
            <a:ext cx="2735154" cy="2677656"/>
          </a:xfrm>
          <a:prstGeom prst="rect">
            <a:avLst/>
          </a:prstGeom>
          <a:ln>
            <a:solidFill>
              <a:schemeClr val="bg2"/>
            </a:solidFill>
          </a:ln>
        </p:spPr>
        <p:txBody>
          <a:bodyPr wrap="square">
            <a:spAutoFit/>
          </a:bodyPr>
          <a:lstStyle/>
          <a:p>
            <a:pPr algn="ctr">
              <a:buClr>
                <a:schemeClr val="bg2"/>
              </a:buClr>
            </a:pPr>
            <a:r>
              <a:rPr lang="ru-RU" altLang="zh-CN" sz="1200" b="1" dirty="0">
                <a:latin typeface="Arial" panose="020B0604020202020204" pitchFamily="34" charset="0"/>
                <a:ea typeface="华文中宋" pitchFamily="2" charset="-122"/>
                <a:cs typeface="Arial" panose="020B0604020202020204" pitchFamily="34" charset="0"/>
              </a:rPr>
              <a:t>2020 год</a:t>
            </a:r>
          </a:p>
          <a:p>
            <a:pPr algn="ctr">
              <a:buClr>
                <a:schemeClr val="bg2"/>
              </a:buClr>
            </a:pPr>
            <a:r>
              <a:rPr lang="ru-RU" altLang="zh-CN" sz="1200" dirty="0">
                <a:latin typeface="Arial" panose="020B0604020202020204" pitchFamily="34" charset="0"/>
                <a:ea typeface="华文中宋" pitchFamily="2" charset="-122"/>
                <a:cs typeface="Arial" panose="020B0604020202020204" pitchFamily="34" charset="0"/>
              </a:rPr>
              <a:t>43-я Конференция PASC пройдет во Владивостоке,  Китай рассчитывает на углубленные обмены с Россией и другими странами-членами PASC</a:t>
            </a:r>
            <a:r>
              <a:rPr lang="ru-RU" altLang="zh-CN" sz="1200" dirty="0" smtClean="0">
                <a:latin typeface="Arial" panose="020B0604020202020204" pitchFamily="34" charset="0"/>
                <a:ea typeface="华文中宋" pitchFamily="2" charset="-122"/>
                <a:cs typeface="Arial" panose="020B0604020202020204" pitchFamily="34" charset="0"/>
              </a:rPr>
              <a:t>.</a:t>
            </a:r>
          </a:p>
          <a:p>
            <a:pPr algn="ctr">
              <a:buClr>
                <a:schemeClr val="bg2"/>
              </a:buClr>
            </a:pPr>
            <a:endParaRPr lang="ru-RU" altLang="zh-CN" sz="1200" dirty="0">
              <a:latin typeface="Arial" panose="020B0604020202020204" pitchFamily="34" charset="0"/>
              <a:ea typeface="华文中宋" pitchFamily="2" charset="-122"/>
              <a:cs typeface="Arial" panose="020B0604020202020204" pitchFamily="34" charset="0"/>
            </a:endParaRPr>
          </a:p>
          <a:p>
            <a:pPr algn="ctr">
              <a:buClr>
                <a:schemeClr val="bg2"/>
              </a:buClr>
            </a:pPr>
            <a:endParaRPr lang="ru-RU" altLang="zh-CN" sz="1200" dirty="0" smtClean="0">
              <a:latin typeface="Arial" panose="020B0604020202020204" pitchFamily="34" charset="0"/>
              <a:ea typeface="华文中宋" pitchFamily="2" charset="-122"/>
              <a:cs typeface="Arial" panose="020B0604020202020204" pitchFamily="34" charset="0"/>
            </a:endParaRPr>
          </a:p>
          <a:p>
            <a:pPr algn="ctr">
              <a:buClr>
                <a:schemeClr val="bg2"/>
              </a:buClr>
            </a:pPr>
            <a:endParaRPr lang="en-US" altLang="zh-CN" sz="1200" dirty="0">
              <a:latin typeface="Arial" panose="020B0604020202020204" pitchFamily="34" charset="0"/>
              <a:ea typeface="华文中宋" pitchFamily="2" charset="-122"/>
              <a:cs typeface="Arial" panose="020B0604020202020204" pitchFamily="34" charset="0"/>
            </a:endParaRPr>
          </a:p>
          <a:p>
            <a:r>
              <a:rPr lang="en-US" altLang="zh-CN" sz="1200" dirty="0">
                <a:latin typeface="Arial" panose="020B0604020202020204" pitchFamily="34" charset="0"/>
                <a:ea typeface="华文中宋" pitchFamily="2" charset="-122"/>
                <a:cs typeface="Arial" panose="020B0604020202020204" pitchFamily="34" charset="0"/>
              </a:rPr>
              <a:t>The 43</a:t>
            </a:r>
            <a:r>
              <a:rPr lang="en-US" altLang="zh-CN" sz="1200" baseline="30000" dirty="0">
                <a:latin typeface="Arial" panose="020B0604020202020204" pitchFamily="34" charset="0"/>
                <a:ea typeface="华文中宋" pitchFamily="2" charset="-122"/>
                <a:cs typeface="Arial" panose="020B0604020202020204" pitchFamily="34" charset="0"/>
              </a:rPr>
              <a:t>rd</a:t>
            </a:r>
            <a:r>
              <a:rPr lang="en-US" altLang="zh-CN" sz="1200" dirty="0">
                <a:latin typeface="Arial" panose="020B0604020202020204" pitchFamily="34" charset="0"/>
                <a:ea typeface="华文中宋" pitchFamily="2" charset="-122"/>
                <a:cs typeface="Arial" panose="020B0604020202020204" pitchFamily="34" charset="0"/>
              </a:rPr>
              <a:t> PASC Conference will be held in Vladivostok in 2020. China looks forward to in-depth exchanges with Russia and other PASC member countries. </a:t>
            </a:r>
          </a:p>
        </p:txBody>
      </p:sp>
    </p:spTree>
    <p:extLst>
      <p:ext uri="{BB962C8B-B14F-4D97-AF65-F5344CB8AC3E}">
        <p14:creationId xmlns:p14="http://schemas.microsoft.com/office/powerpoint/2010/main" val="4654894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 xmlns:a16="http://schemas.microsoft.com/office/drawing/2014/main" id="{84D0E5A3-AF01-4099-8989-103D73A4F244}"/>
              </a:ext>
            </a:extLst>
          </p:cNvPr>
          <p:cNvSpPr/>
          <p:nvPr/>
        </p:nvSpPr>
        <p:spPr>
          <a:xfrm>
            <a:off x="395536" y="1484370"/>
            <a:ext cx="8390736" cy="1151828"/>
          </a:xfrm>
          <a:prstGeom prst="rect">
            <a:avLst/>
          </a:prstGeom>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CN" sz="1400" dirty="0">
              <a:solidFill>
                <a:schemeClr val="tx1"/>
              </a:solidFill>
              <a:latin typeface="Arial" panose="020B0604020202020204" pitchFamily="34" charset="0"/>
              <a:ea typeface="华文中宋" pitchFamily="2" charset="-122"/>
              <a:cs typeface="Arial" panose="020B0604020202020204" pitchFamily="34" charset="0"/>
            </a:endParaRPr>
          </a:p>
          <a:p>
            <a:r>
              <a:rPr lang="ru-RU" altLang="zh-CN" sz="1200" dirty="0">
                <a:solidFill>
                  <a:schemeClr val="tx1"/>
                </a:solidFill>
                <a:latin typeface="Arial" panose="020B0604020202020204" pitchFamily="34" charset="0"/>
                <a:ea typeface="华文中宋" pitchFamily="2" charset="-122"/>
                <a:cs typeface="Arial" panose="020B0604020202020204" pitchFamily="34" charset="0"/>
              </a:rPr>
              <a:t>Совместно исследовать потребности сотрудничества в </a:t>
            </a:r>
            <a:r>
              <a:rPr lang="ru-RU" altLang="zh-CN" sz="1200" dirty="0" smtClean="0">
                <a:solidFill>
                  <a:schemeClr val="tx1"/>
                </a:solidFill>
                <a:latin typeface="Arial" panose="020B0604020202020204" pitchFamily="34" charset="0"/>
                <a:ea typeface="华文中宋" pitchFamily="2" charset="-122"/>
                <a:cs typeface="Arial" panose="020B0604020202020204" pitchFamily="34" charset="0"/>
              </a:rPr>
              <a:t>сфере</a:t>
            </a:r>
            <a:r>
              <a:rPr lang="ru-RU" altLang="zh-CN" sz="1200" dirty="0" smtClean="0">
                <a:solidFill>
                  <a:schemeClr val="tx1"/>
                </a:solidFill>
                <a:latin typeface="Arial" panose="020B0604020202020204" pitchFamily="34" charset="0"/>
                <a:ea typeface="华文中宋" pitchFamily="2" charset="-122"/>
                <a:cs typeface="Arial" panose="020B0604020202020204" pitchFamily="34" charset="0"/>
              </a:rPr>
              <a:t> </a:t>
            </a:r>
            <a:r>
              <a:rPr lang="ru-RU" altLang="zh-CN" sz="1200" dirty="0">
                <a:solidFill>
                  <a:schemeClr val="tx1"/>
                </a:solidFill>
                <a:latin typeface="Arial" panose="020B0604020202020204" pitchFamily="34" charset="0"/>
                <a:ea typeface="华文中宋" pitchFamily="2" charset="-122"/>
                <a:cs typeface="Arial" panose="020B0604020202020204" pitchFamily="34" charset="0"/>
              </a:rPr>
              <a:t>стандартизации в областях гражданской авиации, электроэнергетики, нефти и газа и сельского хозяйства, как можно скорее продвигать работу смежных рабочих групп</a:t>
            </a:r>
            <a:r>
              <a:rPr lang="ru-RU" altLang="zh-CN" sz="1200" dirty="0" smtClean="0">
                <a:solidFill>
                  <a:schemeClr val="tx1"/>
                </a:solidFill>
                <a:latin typeface="Arial" panose="020B0604020202020204" pitchFamily="34" charset="0"/>
                <a:ea typeface="华文中宋" pitchFamily="2" charset="-122"/>
                <a:cs typeface="Arial" panose="020B0604020202020204" pitchFamily="34" charset="0"/>
              </a:rPr>
              <a:t>.</a:t>
            </a:r>
          </a:p>
          <a:p>
            <a:r>
              <a:rPr lang="en-US" altLang="zh-CN" sz="1200" dirty="0" smtClean="0">
                <a:solidFill>
                  <a:schemeClr val="tx1"/>
                </a:solidFill>
                <a:latin typeface="Arial" panose="020B0604020202020204" pitchFamily="34" charset="0"/>
                <a:ea typeface="华文中宋" pitchFamily="2" charset="-122"/>
                <a:cs typeface="Arial" panose="020B0604020202020204" pitchFamily="34" charset="0"/>
              </a:rPr>
              <a:t>Jointly </a:t>
            </a:r>
            <a:r>
              <a:rPr lang="en-US" altLang="zh-CN" sz="1200" dirty="0">
                <a:solidFill>
                  <a:schemeClr val="tx1"/>
                </a:solidFill>
                <a:latin typeface="Arial" panose="020B0604020202020204" pitchFamily="34" charset="0"/>
                <a:ea typeface="华文中宋" pitchFamily="2" charset="-122"/>
                <a:cs typeface="Arial" panose="020B0604020202020204" pitchFamily="34" charset="0"/>
              </a:rPr>
              <a:t>study the standardization cooperation needs in the fields of civil aircraft, electrical power, oil and gas, and agriculture, move forward the work of related WGs as soon as possible.</a:t>
            </a:r>
            <a:endParaRPr lang="zh-CN" altLang="en-US" sz="1200" dirty="0">
              <a:solidFill>
                <a:schemeClr val="tx1"/>
              </a:solidFill>
            </a:endParaRPr>
          </a:p>
        </p:txBody>
      </p:sp>
      <p:sp>
        <p:nvSpPr>
          <p:cNvPr id="2" name="标题 1"/>
          <p:cNvSpPr>
            <a:spLocks noGrp="1"/>
          </p:cNvSpPr>
          <p:nvPr>
            <p:ph type="title"/>
          </p:nvPr>
        </p:nvSpPr>
        <p:spPr>
          <a:xfrm>
            <a:off x="1691680" y="-9729"/>
            <a:ext cx="7056784" cy="492517"/>
          </a:xfrm>
        </p:spPr>
        <p:txBody>
          <a:bodyPr/>
          <a:lstStyle/>
          <a:p>
            <a:pPr algn="ctr"/>
            <a:r>
              <a:rPr lang="ru-RU" altLang="zh-CN" sz="1600" dirty="0">
                <a:latin typeface="Arial" pitchFamily="34" charset="0"/>
                <a:cs typeface="Arial" pitchFamily="34" charset="0"/>
              </a:rPr>
              <a:t>Будущие перспективы сотрудничества</a:t>
            </a:r>
            <a:r>
              <a:rPr lang="en-US" altLang="zh-CN" sz="1600" dirty="0">
                <a:latin typeface="Arial" pitchFamily="34" charset="0"/>
                <a:cs typeface="Arial" pitchFamily="34" charset="0"/>
              </a:rPr>
              <a:t/>
            </a:r>
            <a:br>
              <a:rPr lang="en-US" altLang="zh-CN" sz="1600" dirty="0">
                <a:latin typeface="Arial" pitchFamily="34" charset="0"/>
                <a:cs typeface="Arial" pitchFamily="34" charset="0"/>
              </a:rPr>
            </a:br>
            <a:r>
              <a:rPr lang="en-US" altLang="zh-CN" sz="1400" dirty="0">
                <a:latin typeface="Arial" pitchFamily="34" charset="0"/>
                <a:cs typeface="Arial" pitchFamily="34" charset="0"/>
              </a:rPr>
              <a:t>Prospect for future cooperation </a:t>
            </a:r>
            <a:endParaRPr lang="en-US" altLang="zh-CN" sz="1400" dirty="0">
              <a:latin typeface="Arial" pitchFamily="34" charset="0"/>
              <a:cs typeface="Arial" pitchFamily="34" charset="0"/>
              <a:sym typeface="+mn-lt"/>
            </a:endParaRPr>
          </a:p>
        </p:txBody>
      </p:sp>
      <p:sp>
        <p:nvSpPr>
          <p:cNvPr id="17" name="TextBox 16"/>
          <p:cNvSpPr txBox="1"/>
          <p:nvPr/>
        </p:nvSpPr>
        <p:spPr>
          <a:xfrm>
            <a:off x="395536" y="0"/>
            <a:ext cx="385042" cy="523220"/>
          </a:xfrm>
          <a:prstGeom prst="rect">
            <a:avLst/>
          </a:prstGeom>
          <a:noFill/>
        </p:spPr>
        <p:txBody>
          <a:bodyPr wrap="none" rtlCol="0">
            <a:spAutoFit/>
          </a:bodyPr>
          <a:lstStyle/>
          <a:p>
            <a:r>
              <a:rPr lang="en-US" altLang="zh-CN" sz="2800" dirty="0">
                <a:solidFill>
                  <a:schemeClr val="bg1"/>
                </a:solidFill>
                <a:latin typeface="Arial" pitchFamily="34" charset="0"/>
                <a:cs typeface="Arial" pitchFamily="34" charset="0"/>
              </a:rPr>
              <a:t>3</a:t>
            </a:r>
            <a:endParaRPr lang="zh-CN" altLang="en-US" sz="2800" dirty="0">
              <a:solidFill>
                <a:schemeClr val="bg1"/>
              </a:solidFill>
              <a:latin typeface="Arial" pitchFamily="34" charset="0"/>
              <a:cs typeface="Arial" pitchFamily="34" charset="0"/>
            </a:endParaRPr>
          </a:p>
        </p:txBody>
      </p:sp>
      <p:cxnSp>
        <p:nvCxnSpPr>
          <p:cNvPr id="13" name="直接连接符 12"/>
          <p:cNvCxnSpPr/>
          <p:nvPr/>
        </p:nvCxnSpPr>
        <p:spPr>
          <a:xfrm>
            <a:off x="719419" y="915566"/>
            <a:ext cx="1080010" cy="43224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矩形 4"/>
          <p:cNvSpPr>
            <a:spLocks noChangeArrowheads="1"/>
          </p:cNvSpPr>
          <p:nvPr/>
        </p:nvSpPr>
        <p:spPr bwMode="auto">
          <a:xfrm>
            <a:off x="357158" y="714362"/>
            <a:ext cx="8501122" cy="523149"/>
          </a:xfrm>
          <a:prstGeom prst="rect">
            <a:avLst/>
          </a:prstGeom>
          <a:noFill/>
          <a:ln w="9525">
            <a:noFill/>
            <a:miter lim="800000"/>
            <a:headEnd/>
            <a:tailEnd/>
          </a:ln>
        </p:spPr>
        <p:txBody>
          <a:bodyPr wrap="square" lIns="91369" tIns="45685" rIns="91369" bIns="45685">
            <a:spAutoFit/>
          </a:bodyPr>
          <a:lstStyle/>
          <a:p>
            <a:endParaRPr lang="zh-CN" altLang="zh-CN" sz="1400" dirty="0">
              <a:latin typeface="Arial" panose="020B0604020202020204" pitchFamily="34" charset="0"/>
              <a:ea typeface="华文中宋" pitchFamily="2" charset="-122"/>
              <a:cs typeface="Arial" panose="020B0604020202020204" pitchFamily="34" charset="0"/>
            </a:endParaRPr>
          </a:p>
          <a:p>
            <a:endParaRPr lang="zh-CN" altLang="zh-CN" sz="1400" dirty="0">
              <a:latin typeface="华文中宋" pitchFamily="2" charset="-122"/>
              <a:ea typeface="华文中宋" pitchFamily="2" charset="-122"/>
              <a:cs typeface="Arial" pitchFamily="34" charset="0"/>
            </a:endParaRPr>
          </a:p>
        </p:txBody>
      </p:sp>
      <p:sp>
        <p:nvSpPr>
          <p:cNvPr id="8" name="After the standard is finished">
            <a:extLst>
              <a:ext uri="{FF2B5EF4-FFF2-40B4-BE49-F238E27FC236}">
                <a16:creationId xmlns="" xmlns:a16="http://schemas.microsoft.com/office/drawing/2014/main" id="{A9A53D28-0D00-44B4-9B96-89CDC4D8E470}"/>
              </a:ext>
            </a:extLst>
          </p:cNvPr>
          <p:cNvSpPr txBox="1">
            <a:spLocks noChangeArrowheads="1"/>
          </p:cNvSpPr>
          <p:nvPr/>
        </p:nvSpPr>
        <p:spPr bwMode="auto">
          <a:xfrm>
            <a:off x="738287" y="659782"/>
            <a:ext cx="3924589" cy="682781"/>
          </a:xfrm>
          <a:prstGeom prst="rect">
            <a:avLst/>
          </a:prstGeom>
          <a:solidFill>
            <a:schemeClr val="bg2"/>
          </a:solidFill>
          <a:ln w="12700">
            <a:solidFill>
              <a:schemeClr val="bg2"/>
            </a:solidFill>
            <a:miter lim="400000"/>
            <a:headEnd/>
            <a:tailEnd/>
          </a:ln>
        </p:spPr>
        <p:txBody>
          <a:bodyPr wrap="square" lIns="12969" tIns="12969" rIns="12969" bIns="12969" anchor="ctr">
            <a:spAutoFit/>
          </a:bodyPr>
          <a:lstStyle>
            <a:lvl1pPr defTabSz="622300" eaLnBrk="0" hangingPunct="0">
              <a:defRPr>
                <a:solidFill>
                  <a:schemeClr val="tx1"/>
                </a:solidFill>
                <a:latin typeface="Calibri" panose="020F0502020204030204" pitchFamily="34" charset="0"/>
                <a:ea typeface="微软雅黑" panose="020B0503020204020204" pitchFamily="34" charset="-122"/>
              </a:defRPr>
            </a:lvl1pPr>
            <a:lvl2pPr marL="742950" indent="-285750" defTabSz="622300" eaLnBrk="0" hangingPunct="0">
              <a:defRPr>
                <a:solidFill>
                  <a:schemeClr val="tx1"/>
                </a:solidFill>
                <a:latin typeface="Calibri" panose="020F0502020204030204" pitchFamily="34" charset="0"/>
                <a:ea typeface="微软雅黑" panose="020B0503020204020204" pitchFamily="34" charset="-122"/>
              </a:defRPr>
            </a:lvl2pPr>
            <a:lvl3pPr marL="1143000" indent="-228600" defTabSz="622300" eaLnBrk="0" hangingPunct="0">
              <a:defRPr>
                <a:solidFill>
                  <a:schemeClr val="tx1"/>
                </a:solidFill>
                <a:latin typeface="Calibri" panose="020F0502020204030204" pitchFamily="34" charset="0"/>
                <a:ea typeface="微软雅黑" panose="020B0503020204020204" pitchFamily="34" charset="-122"/>
              </a:defRPr>
            </a:lvl3pPr>
            <a:lvl4pPr marL="1600200" indent="-228600" defTabSz="622300" eaLnBrk="0" hangingPunct="0">
              <a:defRPr>
                <a:solidFill>
                  <a:schemeClr val="tx1"/>
                </a:solidFill>
                <a:latin typeface="Calibri" panose="020F0502020204030204" pitchFamily="34" charset="0"/>
                <a:ea typeface="微软雅黑" panose="020B0503020204020204" pitchFamily="34" charset="-122"/>
              </a:defRPr>
            </a:lvl4pPr>
            <a:lvl5pPr marL="2057400" indent="-228600" defTabSz="622300" eaLnBrk="0" hangingPunct="0">
              <a:defRPr>
                <a:solidFill>
                  <a:schemeClr val="tx1"/>
                </a:solidFill>
                <a:latin typeface="Calibri" panose="020F0502020204030204" pitchFamily="34" charset="0"/>
                <a:ea typeface="微软雅黑" panose="020B0503020204020204" pitchFamily="34" charset="-122"/>
              </a:defRPr>
            </a:lvl5pPr>
            <a:lvl6pPr marL="2514600" indent="-228600" defTabSz="6223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defTabSz="6223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defTabSz="6223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defTabSz="6223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1" hangingPunct="1">
              <a:lnSpc>
                <a:spcPct val="90000"/>
              </a:lnSpc>
              <a:spcBef>
                <a:spcPts val="800"/>
              </a:spcBef>
            </a:pPr>
            <a:r>
              <a:rPr lang="ru-RU" altLang="zh-CN" sz="1400" b="1" dirty="0">
                <a:solidFill>
                  <a:srgbClr val="FFFFFF"/>
                </a:solidFill>
                <a:latin typeface="华文中宋" panose="02010600040101010101" pitchFamily="2" charset="-122"/>
                <a:ea typeface="华文中宋" panose="02010600040101010101" pitchFamily="2" charset="-122"/>
              </a:rPr>
              <a:t>В полной мере использовать установленный механизм сотрудничества</a:t>
            </a:r>
          </a:p>
          <a:p>
            <a:pPr algn="ctr" eaLnBrk="1" hangingPunct="1">
              <a:lnSpc>
                <a:spcPct val="90000"/>
              </a:lnSpc>
              <a:spcBef>
                <a:spcPts val="800"/>
              </a:spcBef>
            </a:pPr>
            <a:r>
              <a:rPr lang="en-US" altLang="zh-CN" sz="1200" dirty="0" smtClean="0">
                <a:solidFill>
                  <a:schemeClr val="bg1"/>
                </a:solidFill>
                <a:latin typeface="Arial" panose="020B0604020202020204" pitchFamily="34" charset="0"/>
                <a:ea typeface="华文中宋" pitchFamily="2" charset="-122"/>
                <a:cs typeface="Arial" panose="020B0604020202020204" pitchFamily="34" charset="0"/>
              </a:rPr>
              <a:t>Make </a:t>
            </a:r>
            <a:r>
              <a:rPr lang="en-US" altLang="zh-CN" sz="1200" dirty="0">
                <a:solidFill>
                  <a:schemeClr val="bg1"/>
                </a:solidFill>
                <a:latin typeface="Arial" panose="020B0604020202020204" pitchFamily="34" charset="0"/>
                <a:ea typeface="华文中宋" pitchFamily="2" charset="-122"/>
                <a:cs typeface="Arial" panose="020B0604020202020204" pitchFamily="34" charset="0"/>
              </a:rPr>
              <a:t>full use of the established cooperation mechanism</a:t>
            </a:r>
            <a:endParaRPr lang="zh-CN" altLang="zh-CN" sz="1200" b="1" dirty="0">
              <a:solidFill>
                <a:schemeClr val="bg1"/>
              </a:solidFill>
              <a:latin typeface="华文中宋" panose="02010600040101010101" pitchFamily="2" charset="-122"/>
              <a:ea typeface="华文中宋" panose="02010600040101010101" pitchFamily="2" charset="-122"/>
            </a:endParaRPr>
          </a:p>
        </p:txBody>
      </p:sp>
      <p:sp>
        <p:nvSpPr>
          <p:cNvPr id="9" name="矩形 8">
            <a:extLst>
              <a:ext uri="{FF2B5EF4-FFF2-40B4-BE49-F238E27FC236}">
                <a16:creationId xmlns="" xmlns:a16="http://schemas.microsoft.com/office/drawing/2014/main" id="{089A2440-2D0E-42AF-AA7B-801B3CF2DE97}"/>
              </a:ext>
            </a:extLst>
          </p:cNvPr>
          <p:cNvSpPr/>
          <p:nvPr/>
        </p:nvSpPr>
        <p:spPr>
          <a:xfrm>
            <a:off x="357158" y="3665233"/>
            <a:ext cx="8390736" cy="1107060"/>
          </a:xfrm>
          <a:prstGeom prst="rect">
            <a:avLst/>
          </a:prstGeom>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altLang="zh-CN" sz="1400" dirty="0">
                <a:solidFill>
                  <a:schemeClr val="tx1"/>
                </a:solidFill>
                <a:latin typeface="Arial" panose="020B0604020202020204" pitchFamily="34" charset="0"/>
                <a:ea typeface="华文中宋" pitchFamily="2" charset="-122"/>
                <a:cs typeface="Arial" panose="020B0604020202020204" pitchFamily="34" charset="0"/>
              </a:rPr>
              <a:t>Работать вместе, чтобы способствовать развитию международных стандартов</a:t>
            </a:r>
            <a:r>
              <a:rPr lang="ru-RU" altLang="zh-CN" sz="1400" dirty="0" smtClean="0">
                <a:solidFill>
                  <a:schemeClr val="tx1"/>
                </a:solidFill>
                <a:latin typeface="Arial" panose="020B0604020202020204" pitchFamily="34" charset="0"/>
                <a:ea typeface="华文中宋" pitchFamily="2" charset="-122"/>
                <a:cs typeface="Arial" panose="020B0604020202020204" pitchFamily="34" charset="0"/>
              </a:rPr>
              <a:t>.</a:t>
            </a:r>
          </a:p>
          <a:p>
            <a:endParaRPr lang="ru-RU" altLang="zh-CN" sz="1400" dirty="0" smtClean="0">
              <a:solidFill>
                <a:schemeClr val="tx1"/>
              </a:solidFill>
              <a:latin typeface="Arial" panose="020B0604020202020204" pitchFamily="34" charset="0"/>
              <a:ea typeface="华文中宋" pitchFamily="2" charset="-122"/>
              <a:cs typeface="Arial" panose="020B0604020202020204" pitchFamily="34" charset="0"/>
            </a:endParaRPr>
          </a:p>
          <a:p>
            <a:r>
              <a:rPr lang="en-US" altLang="zh-CN" sz="1200" dirty="0" smtClean="0">
                <a:solidFill>
                  <a:schemeClr val="tx1"/>
                </a:solidFill>
                <a:latin typeface="Arial" panose="020B0604020202020204" pitchFamily="34" charset="0"/>
                <a:ea typeface="华文中宋" pitchFamily="2" charset="-122"/>
                <a:cs typeface="Arial" panose="020B0604020202020204" pitchFamily="34" charset="0"/>
              </a:rPr>
              <a:t>Work </a:t>
            </a:r>
            <a:r>
              <a:rPr lang="en-US" altLang="zh-CN" sz="1200" dirty="0">
                <a:solidFill>
                  <a:schemeClr val="tx1"/>
                </a:solidFill>
                <a:latin typeface="Arial" panose="020B0604020202020204" pitchFamily="34" charset="0"/>
                <a:ea typeface="华文中宋" pitchFamily="2" charset="-122"/>
                <a:cs typeface="Arial" panose="020B0604020202020204" pitchFamily="34" charset="0"/>
              </a:rPr>
              <a:t>together to promote the development of international standards.</a:t>
            </a:r>
            <a:endParaRPr lang="zh-CN" altLang="en-US" sz="1200" dirty="0">
              <a:solidFill>
                <a:schemeClr val="tx1"/>
              </a:solidFill>
            </a:endParaRPr>
          </a:p>
        </p:txBody>
      </p:sp>
      <p:cxnSp>
        <p:nvCxnSpPr>
          <p:cNvPr id="10" name="直接连接符 9">
            <a:extLst>
              <a:ext uri="{FF2B5EF4-FFF2-40B4-BE49-F238E27FC236}">
                <a16:creationId xmlns="" xmlns:a16="http://schemas.microsoft.com/office/drawing/2014/main" id="{F90B7CF0-A8BF-4F6B-BAA7-F38EF9A8B22E}"/>
              </a:ext>
            </a:extLst>
          </p:cNvPr>
          <p:cNvCxnSpPr/>
          <p:nvPr/>
        </p:nvCxnSpPr>
        <p:spPr>
          <a:xfrm>
            <a:off x="700515" y="2268898"/>
            <a:ext cx="1080010" cy="43224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After the standard is finished">
            <a:extLst>
              <a:ext uri="{FF2B5EF4-FFF2-40B4-BE49-F238E27FC236}">
                <a16:creationId xmlns="" xmlns:a16="http://schemas.microsoft.com/office/drawing/2014/main" id="{86BC68CF-F614-4823-9D86-C349C056E27B}"/>
              </a:ext>
            </a:extLst>
          </p:cNvPr>
          <p:cNvSpPr txBox="1">
            <a:spLocks noChangeArrowheads="1"/>
          </p:cNvSpPr>
          <p:nvPr/>
        </p:nvSpPr>
        <p:spPr bwMode="auto">
          <a:xfrm>
            <a:off x="719419" y="2938745"/>
            <a:ext cx="3924589" cy="488882"/>
          </a:xfrm>
          <a:prstGeom prst="rect">
            <a:avLst/>
          </a:prstGeom>
          <a:solidFill>
            <a:schemeClr val="bg2"/>
          </a:solidFill>
          <a:ln w="12700">
            <a:solidFill>
              <a:schemeClr val="bg2"/>
            </a:solidFill>
            <a:miter lim="400000"/>
            <a:headEnd/>
            <a:tailEnd/>
          </a:ln>
        </p:spPr>
        <p:txBody>
          <a:bodyPr wrap="square" lIns="12969" tIns="12969" rIns="12969" bIns="12969" anchor="ctr">
            <a:spAutoFit/>
          </a:bodyPr>
          <a:lstStyle>
            <a:lvl1pPr defTabSz="622300" eaLnBrk="0" hangingPunct="0">
              <a:defRPr>
                <a:solidFill>
                  <a:schemeClr val="tx1"/>
                </a:solidFill>
                <a:latin typeface="Calibri" panose="020F0502020204030204" pitchFamily="34" charset="0"/>
                <a:ea typeface="微软雅黑" panose="020B0503020204020204" pitchFamily="34" charset="-122"/>
              </a:defRPr>
            </a:lvl1pPr>
            <a:lvl2pPr marL="742950" indent="-285750" defTabSz="622300" eaLnBrk="0" hangingPunct="0">
              <a:defRPr>
                <a:solidFill>
                  <a:schemeClr val="tx1"/>
                </a:solidFill>
                <a:latin typeface="Calibri" panose="020F0502020204030204" pitchFamily="34" charset="0"/>
                <a:ea typeface="微软雅黑" panose="020B0503020204020204" pitchFamily="34" charset="-122"/>
              </a:defRPr>
            </a:lvl2pPr>
            <a:lvl3pPr marL="1143000" indent="-228600" defTabSz="622300" eaLnBrk="0" hangingPunct="0">
              <a:defRPr>
                <a:solidFill>
                  <a:schemeClr val="tx1"/>
                </a:solidFill>
                <a:latin typeface="Calibri" panose="020F0502020204030204" pitchFamily="34" charset="0"/>
                <a:ea typeface="微软雅黑" panose="020B0503020204020204" pitchFamily="34" charset="-122"/>
              </a:defRPr>
            </a:lvl3pPr>
            <a:lvl4pPr marL="1600200" indent="-228600" defTabSz="622300" eaLnBrk="0" hangingPunct="0">
              <a:defRPr>
                <a:solidFill>
                  <a:schemeClr val="tx1"/>
                </a:solidFill>
                <a:latin typeface="Calibri" panose="020F0502020204030204" pitchFamily="34" charset="0"/>
                <a:ea typeface="微软雅黑" panose="020B0503020204020204" pitchFamily="34" charset="-122"/>
              </a:defRPr>
            </a:lvl4pPr>
            <a:lvl5pPr marL="2057400" indent="-228600" defTabSz="622300" eaLnBrk="0" hangingPunct="0">
              <a:defRPr>
                <a:solidFill>
                  <a:schemeClr val="tx1"/>
                </a:solidFill>
                <a:latin typeface="Calibri" panose="020F0502020204030204" pitchFamily="34" charset="0"/>
                <a:ea typeface="微软雅黑" panose="020B0503020204020204" pitchFamily="34" charset="-122"/>
              </a:defRPr>
            </a:lvl5pPr>
            <a:lvl6pPr marL="2514600" indent="-228600" defTabSz="6223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defTabSz="6223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defTabSz="6223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defTabSz="6223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1" hangingPunct="1">
              <a:lnSpc>
                <a:spcPct val="90000"/>
              </a:lnSpc>
              <a:spcBef>
                <a:spcPts val="800"/>
              </a:spcBef>
            </a:pPr>
            <a:r>
              <a:rPr lang="ru-RU" altLang="zh-CN" sz="1400" b="1" dirty="0">
                <a:solidFill>
                  <a:srgbClr val="FFFFFF"/>
                </a:solidFill>
                <a:latin typeface="华文中宋" panose="02010600040101010101" pitchFamily="2" charset="-122"/>
                <a:ea typeface="华文中宋" panose="02010600040101010101" pitchFamily="2" charset="-122"/>
              </a:rPr>
              <a:t>Укрепление сотрудничества </a:t>
            </a:r>
            <a:r>
              <a:rPr lang="ru-RU" altLang="zh-CN" sz="1400" b="1" dirty="0">
                <a:solidFill>
                  <a:srgbClr val="FFFFFF"/>
                </a:solidFill>
                <a:latin typeface="华文中宋" panose="02010600040101010101" pitchFamily="2" charset="-122"/>
                <a:ea typeface="华文中宋" panose="02010600040101010101" pitchFamily="2" charset="-122"/>
              </a:rPr>
              <a:t>с</a:t>
            </a:r>
            <a:r>
              <a:rPr lang="ru-RU" altLang="zh-CN" sz="1400" b="1" dirty="0" smtClean="0">
                <a:solidFill>
                  <a:srgbClr val="FFFFFF"/>
                </a:solidFill>
                <a:latin typeface="华文中宋" panose="02010600040101010101" pitchFamily="2" charset="-122"/>
                <a:ea typeface="华文中宋" panose="02010600040101010101" pitchFamily="2" charset="-122"/>
              </a:rPr>
              <a:t> </a:t>
            </a:r>
            <a:r>
              <a:rPr lang="ru-RU" altLang="zh-CN" sz="1400" b="1" dirty="0" smtClean="0">
                <a:solidFill>
                  <a:srgbClr val="FFFFFF"/>
                </a:solidFill>
                <a:latin typeface="华文中宋" panose="02010600040101010101" pitchFamily="2" charset="-122"/>
                <a:ea typeface="华文中宋" panose="02010600040101010101" pitchFamily="2" charset="-122"/>
              </a:rPr>
              <a:t>ИСО/МЭК</a:t>
            </a:r>
          </a:p>
          <a:p>
            <a:pPr algn="ctr" eaLnBrk="1" hangingPunct="1">
              <a:lnSpc>
                <a:spcPct val="90000"/>
              </a:lnSpc>
              <a:spcBef>
                <a:spcPts val="800"/>
              </a:spcBef>
            </a:pPr>
            <a:r>
              <a:rPr lang="en-US" altLang="zh-CN" sz="1200" dirty="0" smtClean="0">
                <a:solidFill>
                  <a:schemeClr val="bg1"/>
                </a:solidFill>
                <a:latin typeface="Arial" panose="020B0604020202020204" pitchFamily="34" charset="0"/>
                <a:ea typeface="华文中宋" pitchFamily="2" charset="-122"/>
                <a:cs typeface="Arial" panose="020B0604020202020204" pitchFamily="34" charset="0"/>
              </a:rPr>
              <a:t>Strengthen </a:t>
            </a:r>
            <a:r>
              <a:rPr lang="en-US" altLang="zh-CN" sz="1200" dirty="0">
                <a:solidFill>
                  <a:schemeClr val="bg1"/>
                </a:solidFill>
                <a:latin typeface="Arial" panose="020B0604020202020204" pitchFamily="34" charset="0"/>
                <a:ea typeface="华文中宋" pitchFamily="2" charset="-122"/>
                <a:cs typeface="Arial" panose="020B0604020202020204" pitchFamily="34" charset="0"/>
              </a:rPr>
              <a:t>the cooperation in ISO/IEC</a:t>
            </a:r>
            <a:endParaRPr lang="zh-CN" altLang="zh-CN" sz="1200" b="1" dirty="0">
              <a:solidFill>
                <a:schemeClr val="bg1"/>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16003795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395536" y="195486"/>
            <a:ext cx="2586511" cy="417284"/>
            <a:chOff x="356507" y="267040"/>
            <a:chExt cx="3449835" cy="556669"/>
          </a:xfrm>
        </p:grpSpPr>
        <p:pic>
          <p:nvPicPr>
            <p:cNvPr id="6148" name="Picture 2" descr="E:\张莉\SAC.jpg"/>
            <p:cNvPicPr>
              <a:picLocks noChangeAspect="1"/>
            </p:cNvPicPr>
            <p:nvPr/>
          </p:nvPicPr>
          <p:blipFill>
            <a:blip r:embed="rId3" cstate="print"/>
            <a:stretch>
              <a:fillRect/>
            </a:stretch>
          </p:blipFill>
          <p:spPr>
            <a:xfrm>
              <a:off x="356507" y="331336"/>
              <a:ext cx="445623" cy="445034"/>
            </a:xfrm>
            <a:prstGeom prst="rect">
              <a:avLst/>
            </a:prstGeom>
            <a:noFill/>
            <a:ln w="9525">
              <a:noFill/>
            </a:ln>
          </p:spPr>
        </p:pic>
        <p:grpSp>
          <p:nvGrpSpPr>
            <p:cNvPr id="6149" name="组合 6"/>
            <p:cNvGrpSpPr/>
            <p:nvPr/>
          </p:nvGrpSpPr>
          <p:grpSpPr>
            <a:xfrm>
              <a:off x="789122" y="267040"/>
              <a:ext cx="3017220" cy="556669"/>
              <a:chOff x="6009833" y="182357"/>
              <a:chExt cx="4022960" cy="742227"/>
            </a:xfrm>
          </p:grpSpPr>
          <p:sp>
            <p:nvSpPr>
              <p:cNvPr id="6150" name="TextBox 8"/>
              <p:cNvSpPr txBox="1"/>
              <p:nvPr/>
            </p:nvSpPr>
            <p:spPr>
              <a:xfrm>
                <a:off x="6009833" y="182357"/>
                <a:ext cx="4022960" cy="533759"/>
              </a:xfrm>
              <a:prstGeom prst="rect">
                <a:avLst/>
              </a:prstGeom>
              <a:noFill/>
              <a:ln w="9525">
                <a:noFill/>
              </a:ln>
            </p:spPr>
            <p:txBody>
              <a:bodyPr wrap="none" anchor="t">
                <a:spAutoFit/>
              </a:bodyPr>
              <a:lstStyle/>
              <a:p>
                <a:pPr defTabSz="685800"/>
                <a:r>
                  <a:rPr lang="zh-CN" altLang="en-US" sz="1350" b="1" dirty="0">
                    <a:solidFill>
                      <a:prstClr val="black"/>
                    </a:solidFill>
                    <a:latin typeface="华文中宋" panose="02010600040101010101" pitchFamily="2" charset="-122"/>
                    <a:ea typeface="华文中宋" panose="02010600040101010101" pitchFamily="2" charset="-122"/>
                  </a:rPr>
                  <a:t>中国国家标准化管理委员会</a:t>
                </a:r>
              </a:p>
            </p:txBody>
          </p:sp>
          <p:sp>
            <p:nvSpPr>
              <p:cNvPr id="6151" name="TextBox 9"/>
              <p:cNvSpPr txBox="1"/>
              <p:nvPr/>
            </p:nvSpPr>
            <p:spPr>
              <a:xfrm>
                <a:off x="6012159" y="534528"/>
                <a:ext cx="4017259" cy="390056"/>
              </a:xfrm>
              <a:prstGeom prst="rect">
                <a:avLst/>
              </a:prstGeom>
              <a:noFill/>
              <a:ln w="9525">
                <a:noFill/>
              </a:ln>
            </p:spPr>
            <p:txBody>
              <a:bodyPr wrap="none" anchor="t">
                <a:spAutoFit/>
              </a:bodyPr>
              <a:lstStyle/>
              <a:p>
                <a:pPr defTabSz="685800"/>
                <a:r>
                  <a:rPr lang="en-US" altLang="zh-CN" sz="825" dirty="0">
                    <a:solidFill>
                      <a:prstClr val="black"/>
                    </a:solidFill>
                    <a:latin typeface="Arial" panose="020B0604020202020204" pitchFamily="34" charset="0"/>
                    <a:ea typeface="宋体" panose="02010600030101010101" pitchFamily="2" charset="-122"/>
                  </a:rPr>
                  <a:t>Standardization Administration of  the P.R.C</a:t>
                </a:r>
                <a:endParaRPr lang="zh-CN" altLang="en-US" sz="825" dirty="0">
                  <a:solidFill>
                    <a:prstClr val="black"/>
                  </a:solidFill>
                  <a:latin typeface="Arial" panose="020B0604020202020204" pitchFamily="34" charset="0"/>
                  <a:ea typeface="宋体" panose="02010600030101010101" pitchFamily="2" charset="-122"/>
                </a:endParaRPr>
              </a:p>
            </p:txBody>
          </p:sp>
        </p:grpSp>
      </p:grpSp>
      <p:sp>
        <p:nvSpPr>
          <p:cNvPr id="6153" name="矩形 2"/>
          <p:cNvSpPr/>
          <p:nvPr/>
        </p:nvSpPr>
        <p:spPr>
          <a:xfrm>
            <a:off x="1043608" y="1995686"/>
            <a:ext cx="6858000" cy="715581"/>
          </a:xfrm>
          <a:prstGeom prst="rect">
            <a:avLst/>
          </a:prstGeom>
          <a:noFill/>
          <a:ln w="9525">
            <a:noFill/>
          </a:ln>
        </p:spPr>
        <p:txBody>
          <a:bodyPr wrap="square" anchor="t">
            <a:spAutoFit/>
          </a:bodyPr>
          <a:lstStyle/>
          <a:p>
            <a:pPr algn="ctr" defTabSz="685800">
              <a:spcAft>
                <a:spcPts val="450"/>
              </a:spcAft>
            </a:pPr>
            <a:r>
              <a:rPr lang="en-US" altLang="zh-CN" sz="4050" b="1" dirty="0">
                <a:solidFill>
                  <a:srgbClr val="002060"/>
                </a:solidFill>
                <a:latin typeface="华文中宋" panose="02010600040101010101" pitchFamily="2" charset="-122"/>
                <a:ea typeface="华文中宋" panose="02010600040101010101" pitchFamily="2" charset="-122"/>
              </a:rPr>
              <a:t>Thank you ! </a:t>
            </a:r>
          </a:p>
        </p:txBody>
      </p:sp>
    </p:spTree>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3"/>
          <p:cNvSpPr/>
          <p:nvPr/>
        </p:nvSpPr>
        <p:spPr>
          <a:xfrm>
            <a:off x="3925491" y="1261597"/>
            <a:ext cx="1293019" cy="1158899"/>
          </a:xfrm>
          <a:custGeom>
            <a:avLst/>
            <a:gdLst>
              <a:gd name="connsiteX0" fmla="*/ 0 w 2298700"/>
              <a:gd name="connsiteY0" fmla="*/ 1293498 h 2060264"/>
              <a:gd name="connsiteX1" fmla="*/ 30100 w 2298700"/>
              <a:gd name="connsiteY1" fmla="*/ 1293498 h 2060264"/>
              <a:gd name="connsiteX2" fmla="*/ 30100 w 2298700"/>
              <a:gd name="connsiteY2" fmla="*/ 2030164 h 2060264"/>
              <a:gd name="connsiteX3" fmla="*/ 2268600 w 2298700"/>
              <a:gd name="connsiteY3" fmla="*/ 2030164 h 2060264"/>
              <a:gd name="connsiteX4" fmla="*/ 2268600 w 2298700"/>
              <a:gd name="connsiteY4" fmla="*/ 1293498 h 2060264"/>
              <a:gd name="connsiteX5" fmla="*/ 2298700 w 2298700"/>
              <a:gd name="connsiteY5" fmla="*/ 1293498 h 2060264"/>
              <a:gd name="connsiteX6" fmla="*/ 2298700 w 2298700"/>
              <a:gd name="connsiteY6" fmla="*/ 2060264 h 2060264"/>
              <a:gd name="connsiteX7" fmla="*/ 0 w 2298700"/>
              <a:gd name="connsiteY7" fmla="*/ 2060264 h 2060264"/>
              <a:gd name="connsiteX8" fmla="*/ 0 w 2298700"/>
              <a:gd name="connsiteY8" fmla="*/ 0 h 2060264"/>
              <a:gd name="connsiteX9" fmla="*/ 2298700 w 2298700"/>
              <a:gd name="connsiteY9" fmla="*/ 0 h 2060264"/>
              <a:gd name="connsiteX10" fmla="*/ 2298700 w 2298700"/>
              <a:gd name="connsiteY10" fmla="*/ 498664 h 2060264"/>
              <a:gd name="connsiteX11" fmla="*/ 2268600 w 2298700"/>
              <a:gd name="connsiteY11" fmla="*/ 498664 h 2060264"/>
              <a:gd name="connsiteX12" fmla="*/ 2268600 w 2298700"/>
              <a:gd name="connsiteY12" fmla="*/ 30100 h 2060264"/>
              <a:gd name="connsiteX13" fmla="*/ 30100 w 2298700"/>
              <a:gd name="connsiteY13" fmla="*/ 30100 h 2060264"/>
              <a:gd name="connsiteX14" fmla="*/ 30100 w 2298700"/>
              <a:gd name="connsiteY14" fmla="*/ 498664 h 2060264"/>
              <a:gd name="connsiteX15" fmla="*/ 0 w 2298700"/>
              <a:gd name="connsiteY15" fmla="*/ 498664 h 2060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98700" h="2060264">
                <a:moveTo>
                  <a:pt x="0" y="1293498"/>
                </a:moveTo>
                <a:lnTo>
                  <a:pt x="30100" y="1293498"/>
                </a:lnTo>
                <a:lnTo>
                  <a:pt x="30100" y="2030164"/>
                </a:lnTo>
                <a:lnTo>
                  <a:pt x="2268600" y="2030164"/>
                </a:lnTo>
                <a:lnTo>
                  <a:pt x="2268600" y="1293498"/>
                </a:lnTo>
                <a:lnTo>
                  <a:pt x="2298700" y="1293498"/>
                </a:lnTo>
                <a:lnTo>
                  <a:pt x="2298700" y="2060264"/>
                </a:lnTo>
                <a:lnTo>
                  <a:pt x="0" y="2060264"/>
                </a:lnTo>
                <a:close/>
                <a:moveTo>
                  <a:pt x="0" y="0"/>
                </a:moveTo>
                <a:lnTo>
                  <a:pt x="2298700" y="0"/>
                </a:lnTo>
                <a:lnTo>
                  <a:pt x="2298700" y="498664"/>
                </a:lnTo>
                <a:lnTo>
                  <a:pt x="2268600" y="498664"/>
                </a:lnTo>
                <a:lnTo>
                  <a:pt x="2268600" y="30100"/>
                </a:lnTo>
                <a:lnTo>
                  <a:pt x="30100" y="30100"/>
                </a:lnTo>
                <a:lnTo>
                  <a:pt x="30100" y="498664"/>
                </a:lnTo>
                <a:lnTo>
                  <a:pt x="0" y="49866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015">
              <a:solidFill>
                <a:prstClr val="black"/>
              </a:solidFill>
              <a:latin typeface="Calibri" panose="020F0502020204030204"/>
              <a:ea typeface="等线" panose="02010600030101010101" pitchFamily="2" charset="-122"/>
            </a:endParaRPr>
          </a:p>
        </p:txBody>
      </p:sp>
      <p:sp>
        <p:nvSpPr>
          <p:cNvPr id="5" name="文本框 4"/>
          <p:cNvSpPr txBox="1"/>
          <p:nvPr/>
        </p:nvSpPr>
        <p:spPr>
          <a:xfrm>
            <a:off x="3606064" y="1475019"/>
            <a:ext cx="1931876" cy="611706"/>
          </a:xfrm>
          <a:prstGeom prst="rect">
            <a:avLst/>
          </a:prstGeom>
          <a:noFill/>
        </p:spPr>
        <p:txBody>
          <a:bodyPr wrap="none" rtlCol="0">
            <a:spAutoFit/>
            <a:scene3d>
              <a:camera prst="orthographicFront"/>
              <a:lightRig rig="threePt" dir="t"/>
            </a:scene3d>
            <a:sp3d contourW="12700"/>
          </a:bodyPr>
          <a:lstStyle/>
          <a:p>
            <a:pPr algn="ctr" defTabSz="514350">
              <a:defRPr/>
            </a:pPr>
            <a:r>
              <a:rPr lang="en-US" altLang="zh-CN" sz="3375" b="1" dirty="0">
                <a:solidFill>
                  <a:srgbClr val="4472C4"/>
                </a:solidFill>
                <a:latin typeface="Arial" panose="020B0604020202020204"/>
                <a:ea typeface="微软雅黑" panose="020B0503020204020204" pitchFamily="34" charset="-122"/>
              </a:rPr>
              <a:t>PART 01</a:t>
            </a:r>
            <a:endParaRPr lang="zh-CN" altLang="en-US" sz="3375" b="1" dirty="0">
              <a:solidFill>
                <a:srgbClr val="4472C4"/>
              </a:solidFill>
              <a:latin typeface="Arial" panose="020B0604020202020204"/>
              <a:ea typeface="微软雅黑" panose="020B0503020204020204" pitchFamily="34" charset="-122"/>
            </a:endParaRPr>
          </a:p>
        </p:txBody>
      </p:sp>
      <p:cxnSp>
        <p:nvCxnSpPr>
          <p:cNvPr id="6" name="直接连接符 5"/>
          <p:cNvCxnSpPr/>
          <p:nvPr/>
        </p:nvCxnSpPr>
        <p:spPr>
          <a:xfrm>
            <a:off x="4364831" y="2099308"/>
            <a:ext cx="414338" cy="0"/>
          </a:xfrm>
          <a:prstGeom prst="line">
            <a:avLst/>
          </a:prstGeom>
          <a:ln w="38100" cap="rnd">
            <a:gradFill flip="none" rotWithShape="1">
              <a:gsLst>
                <a:gs pos="0">
                  <a:schemeClr val="tx1">
                    <a:lumMod val="50000"/>
                    <a:lumOff val="50000"/>
                  </a:schemeClr>
                </a:gs>
                <a:gs pos="100000">
                  <a:schemeClr val="bg1">
                    <a:lumMod val="75000"/>
                  </a:schemeClr>
                </a:gs>
              </a:gsLst>
              <a:lin ang="2700000" scaled="1"/>
              <a:tileRect/>
            </a:gradFill>
            <a:round/>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1984061" y="2714626"/>
            <a:ext cx="5576398" cy="707886"/>
          </a:xfrm>
          <a:prstGeom prst="rect">
            <a:avLst/>
          </a:prstGeom>
          <a:noFill/>
        </p:spPr>
        <p:txBody>
          <a:bodyPr wrap="none" rtlCol="0">
            <a:spAutoFit/>
            <a:scene3d>
              <a:camera prst="orthographicFront"/>
              <a:lightRig rig="threePt" dir="t"/>
            </a:scene3d>
            <a:sp3d contourW="12700"/>
          </a:bodyPr>
          <a:lstStyle/>
          <a:p>
            <a:pPr lvl="0" algn="ctr" defTabSz="514350">
              <a:defRPr/>
            </a:pPr>
            <a:r>
              <a:rPr lang="ru-RU" altLang="zh-CN" sz="2000" b="1" dirty="0">
                <a:solidFill>
                  <a:prstClr val="black">
                    <a:lumMod val="65000"/>
                    <a:lumOff val="35000"/>
                  </a:prstClr>
                </a:solidFill>
                <a:latin typeface="Arial" panose="020B0604020202020204"/>
                <a:ea typeface="微软雅黑" panose="020B0503020204020204" pitchFamily="34" charset="-122"/>
              </a:rPr>
              <a:t>Введение в институциональную реформу</a:t>
            </a:r>
            <a:endParaRPr lang="en-US" altLang="zh-CN" sz="2000" b="1" dirty="0">
              <a:solidFill>
                <a:prstClr val="black">
                  <a:lumMod val="65000"/>
                  <a:lumOff val="35000"/>
                </a:prstClr>
              </a:solidFill>
              <a:latin typeface="Arial" panose="020B0604020202020204"/>
              <a:ea typeface="微软雅黑" panose="020B0503020204020204" pitchFamily="34" charset="-122"/>
            </a:endParaRPr>
          </a:p>
          <a:p>
            <a:pPr algn="ctr" defTabSz="514350">
              <a:defRPr/>
            </a:pPr>
            <a:r>
              <a:rPr lang="zh-CN" altLang="en-US" sz="2000" b="1" dirty="0" smtClean="0">
                <a:solidFill>
                  <a:prstClr val="black">
                    <a:lumMod val="65000"/>
                    <a:lumOff val="35000"/>
                  </a:prstClr>
                </a:solidFill>
                <a:latin typeface="Arial" panose="020B0604020202020204"/>
                <a:ea typeface="微软雅黑" panose="020B0503020204020204" pitchFamily="34" charset="-122"/>
              </a:rPr>
              <a:t>Brief </a:t>
            </a:r>
            <a:r>
              <a:rPr lang="en-US" altLang="zh-CN" sz="2000" b="1" dirty="0" err="1">
                <a:solidFill>
                  <a:prstClr val="black">
                    <a:lumMod val="65000"/>
                    <a:lumOff val="35000"/>
                  </a:prstClr>
                </a:solidFill>
                <a:latin typeface="Arial" panose="020B0604020202020204"/>
                <a:ea typeface="微软雅黑" panose="020B0503020204020204" pitchFamily="34" charset="-122"/>
              </a:rPr>
              <a:t>i</a:t>
            </a:r>
            <a:r>
              <a:rPr lang="zh-CN" altLang="en-US" sz="2000" b="1" dirty="0">
                <a:solidFill>
                  <a:prstClr val="black">
                    <a:lumMod val="65000"/>
                    <a:lumOff val="35000"/>
                  </a:prstClr>
                </a:solidFill>
                <a:latin typeface="Arial" panose="020B0604020202020204"/>
                <a:ea typeface="微软雅黑" panose="020B0503020204020204" pitchFamily="34" charset="-122"/>
              </a:rPr>
              <a:t>ntroduction of </a:t>
            </a:r>
            <a:r>
              <a:rPr lang="en-US" altLang="zh-CN" sz="2000" b="1" dirty="0" err="1">
                <a:solidFill>
                  <a:prstClr val="black">
                    <a:lumMod val="65000"/>
                    <a:lumOff val="35000"/>
                  </a:prstClr>
                </a:solidFill>
                <a:latin typeface="Arial" panose="020B0604020202020204"/>
                <a:ea typeface="微软雅黑" panose="020B0503020204020204" pitchFamily="34" charset="-122"/>
              </a:rPr>
              <a:t>i</a:t>
            </a:r>
            <a:r>
              <a:rPr lang="zh-CN" altLang="en-US" sz="2000" b="1" dirty="0">
                <a:solidFill>
                  <a:prstClr val="black">
                    <a:lumMod val="65000"/>
                    <a:lumOff val="35000"/>
                  </a:prstClr>
                </a:solidFill>
                <a:latin typeface="Arial" panose="020B0604020202020204"/>
                <a:ea typeface="微软雅黑" panose="020B0503020204020204" pitchFamily="34" charset="-122"/>
              </a:rPr>
              <a:t>nstitution</a:t>
            </a:r>
            <a:r>
              <a:rPr lang="en-US" altLang="zh-CN" sz="2000" b="1" dirty="0">
                <a:solidFill>
                  <a:prstClr val="black">
                    <a:lumMod val="65000"/>
                    <a:lumOff val="35000"/>
                  </a:prstClr>
                </a:solidFill>
                <a:latin typeface="Arial" panose="020B0604020202020204"/>
                <a:ea typeface="微软雅黑" panose="020B0503020204020204" pitchFamily="34" charset="-122"/>
              </a:rPr>
              <a:t>al reform</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1000"/>
                            </p:stCondLst>
                            <p:childTnLst>
                              <p:par>
                                <p:cTn id="15" presetID="16" presetClass="entr" presetSubtype="21"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487170" y="-67657"/>
            <a:ext cx="5821134" cy="590877"/>
          </a:xfrm>
        </p:spPr>
        <p:txBody>
          <a:bodyPr/>
          <a:lstStyle/>
          <a:p>
            <a:pPr algn="ctr"/>
            <a:r>
              <a:rPr lang="ru-RU" altLang="zh-CN" sz="1400" dirty="0"/>
              <a:t>Государственное управление по надзору за рынком</a:t>
            </a:r>
            <a:r>
              <a:rPr lang="zh-CN" altLang="en-US" sz="1400" dirty="0" smtClean="0"/>
              <a:t>（</a:t>
            </a:r>
            <a:r>
              <a:rPr lang="en-US" altLang="zh-CN" sz="1400" dirty="0"/>
              <a:t>SAMR</a:t>
            </a:r>
            <a:r>
              <a:rPr lang="zh-CN" altLang="en-US" sz="1400" dirty="0"/>
              <a:t>）</a:t>
            </a:r>
            <a:endParaRPr lang="zh-CN" altLang="en-US" sz="1400" b="0" dirty="0">
              <a:sym typeface="+mn-ea"/>
            </a:endParaRPr>
          </a:p>
        </p:txBody>
      </p:sp>
      <p:sp>
        <p:nvSpPr>
          <p:cNvPr id="19" name="圆角矩形 18"/>
          <p:cNvSpPr/>
          <p:nvPr/>
        </p:nvSpPr>
        <p:spPr bwMode="auto">
          <a:xfrm>
            <a:off x="179512" y="824528"/>
            <a:ext cx="3985895" cy="4051478"/>
          </a:xfrm>
          <a:prstGeom prst="roundRect">
            <a:avLst>
              <a:gd name="adj" fmla="val 10000"/>
            </a:avLst>
          </a:prstGeom>
          <a:solidFill>
            <a:schemeClr val="bg2">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style>
          <a:lnRef idx="1">
            <a:schemeClr val="accent2"/>
          </a:lnRef>
          <a:fillRef idx="2">
            <a:schemeClr val="accent2"/>
          </a:fillRef>
          <a:effectRef idx="1">
            <a:schemeClr val="accent2"/>
          </a:effectRef>
          <a:fontRef idx="minor">
            <a:schemeClr val="dk1"/>
          </a:fontRef>
        </p:style>
        <p:txBody>
          <a:bodyPr/>
          <a:lstStyle/>
          <a:p>
            <a:pPr>
              <a:defRPr/>
            </a:pPr>
            <a:endParaRPr lang="zh-CN" altLang="en-US"/>
          </a:p>
        </p:txBody>
      </p:sp>
      <p:sp>
        <p:nvSpPr>
          <p:cNvPr id="24" name="矩形 23"/>
          <p:cNvSpPr/>
          <p:nvPr/>
        </p:nvSpPr>
        <p:spPr>
          <a:xfrm>
            <a:off x="101468" y="576567"/>
            <a:ext cx="4542540" cy="4778231"/>
          </a:xfrm>
          <a:prstGeom prst="rect">
            <a:avLst/>
          </a:prstGeom>
        </p:spPr>
        <p:txBody>
          <a:bodyPr wrap="square">
            <a:spAutoFit/>
          </a:bodyPr>
          <a:lstStyle/>
          <a:p>
            <a:pPr algn="just" fontAlgn="auto">
              <a:lnSpc>
                <a:spcPct val="150000"/>
              </a:lnSpc>
            </a:pPr>
            <a:r>
              <a:rPr lang="ru-RU" altLang="zh-CN" sz="1000" b="1" dirty="0">
                <a:latin typeface="微软雅黑" panose="020B0503020204020204" pitchFamily="34" charset="-122"/>
                <a:ea typeface="微软雅黑" panose="020B0503020204020204" pitchFamily="34" charset="-122"/>
                <a:cs typeface="微软雅黑" panose="020B0503020204020204" pitchFamily="34" charset="-122"/>
              </a:rPr>
              <a:t>Государственная администрация по надзору за рынком (SAMP) была официально создана в апреле 2018 года. Основные обязанности включают</a:t>
            </a:r>
            <a:r>
              <a:rPr lang="ru-RU" altLang="zh-CN" sz="1000" b="1" dirty="0" smtClean="0">
                <a:latin typeface="微软雅黑" panose="020B0503020204020204" pitchFamily="34" charset="-122"/>
                <a:ea typeface="微软雅黑" panose="020B0503020204020204" pitchFamily="34" charset="-122"/>
                <a:cs typeface="微软雅黑" panose="020B0503020204020204" pitchFamily="34" charset="-122"/>
              </a:rPr>
              <a:t>:</a:t>
            </a:r>
          </a:p>
          <a:p>
            <a:pPr algn="just" fontAlgn="auto">
              <a:lnSpc>
                <a:spcPct val="150000"/>
              </a:lnSpc>
            </a:pPr>
            <a:r>
              <a:rPr lang="ru-RU" altLang="zh-CN" sz="1000" b="1" dirty="0" smtClean="0">
                <a:latin typeface="微软雅黑" panose="020B0503020204020204" pitchFamily="34" charset="-122"/>
                <a:ea typeface="微软雅黑" panose="020B0503020204020204" pitchFamily="34" charset="-122"/>
                <a:cs typeface="微软雅黑" panose="020B0503020204020204" pitchFamily="34" charset="-122"/>
              </a:rPr>
              <a:t>-</a:t>
            </a:r>
            <a:r>
              <a:rPr lang="ru-RU" altLang="zh-CN" sz="1000" b="1" dirty="0" smtClean="0">
                <a:latin typeface="微软雅黑" panose="020B0503020204020204" pitchFamily="34" charset="-122"/>
                <a:ea typeface="微软雅黑" panose="020B0503020204020204" pitchFamily="34" charset="-122"/>
                <a:cs typeface="微软雅黑" panose="020B0503020204020204" pitchFamily="34" charset="-122"/>
              </a:rPr>
              <a:t>Отве</a:t>
            </a:r>
            <a:r>
              <a:rPr lang="ru-RU" altLang="zh-CN" sz="1000" b="1" dirty="0" smtClean="0">
                <a:latin typeface="微软雅黑" panose="020B0503020204020204" pitchFamily="34" charset="-122"/>
                <a:ea typeface="微软雅黑" panose="020B0503020204020204" pitchFamily="34" charset="-122"/>
                <a:cs typeface="微软雅黑" panose="020B0503020204020204" pitchFamily="34" charset="-122"/>
              </a:rPr>
              <a:t>тственность</a:t>
            </a:r>
            <a:r>
              <a:rPr lang="ru-RU" altLang="zh-CN" sz="1000" b="1" dirty="0" smtClean="0">
                <a:latin typeface="微软雅黑" panose="020B0503020204020204" pitchFamily="34" charset="-122"/>
                <a:ea typeface="微软雅黑" panose="020B0503020204020204" pitchFamily="34" charset="-122"/>
                <a:cs typeface="微软雅黑" panose="020B0503020204020204" pitchFamily="34" charset="-122"/>
              </a:rPr>
              <a:t> </a:t>
            </a:r>
            <a:r>
              <a:rPr lang="ru-RU" altLang="zh-CN" sz="1000" b="1" dirty="0">
                <a:latin typeface="微软雅黑" panose="020B0503020204020204" pitchFamily="34" charset="-122"/>
                <a:ea typeface="微软雅黑" panose="020B0503020204020204" pitchFamily="34" charset="-122"/>
                <a:cs typeface="微软雅黑" panose="020B0503020204020204" pitchFamily="34" charset="-122"/>
              </a:rPr>
              <a:t>за всесторонний надзор и управление рынком</a:t>
            </a:r>
            <a:r>
              <a:rPr lang="ru-RU" altLang="zh-CN" sz="1000" b="1" dirty="0" smtClean="0">
                <a:latin typeface="微软雅黑" panose="020B0503020204020204" pitchFamily="34" charset="-122"/>
                <a:ea typeface="微软雅黑" panose="020B0503020204020204" pitchFamily="34" charset="-122"/>
                <a:cs typeface="微软雅黑" panose="020B0503020204020204" pitchFamily="34" charset="-122"/>
              </a:rPr>
              <a:t>;</a:t>
            </a:r>
          </a:p>
          <a:p>
            <a:pPr algn="just" fontAlgn="auto">
              <a:lnSpc>
                <a:spcPct val="150000"/>
              </a:lnSpc>
            </a:pPr>
            <a:r>
              <a:rPr lang="ru-RU" altLang="zh-CN" sz="1000" b="1" dirty="0" smtClean="0">
                <a:latin typeface="微软雅黑" panose="020B0503020204020204" pitchFamily="34" charset="-122"/>
                <a:ea typeface="微软雅黑" panose="020B0503020204020204" pitchFamily="34" charset="-122"/>
                <a:cs typeface="微软雅黑" panose="020B0503020204020204" pitchFamily="34" charset="-122"/>
              </a:rPr>
              <a:t>-Единая </a:t>
            </a:r>
            <a:r>
              <a:rPr lang="ru-RU" altLang="zh-CN" sz="1000" b="1" dirty="0">
                <a:latin typeface="微软雅黑" panose="020B0503020204020204" pitchFamily="34" charset="-122"/>
                <a:ea typeface="微软雅黑" panose="020B0503020204020204" pitchFamily="34" charset="-122"/>
                <a:cs typeface="微软雅黑" panose="020B0503020204020204" pitchFamily="34" charset="-122"/>
              </a:rPr>
              <a:t>регистрация субъектов рынка и создание механизмов раскрытия и обмена информацией</a:t>
            </a:r>
            <a:r>
              <a:rPr lang="ru-RU" altLang="zh-CN" sz="1000" b="1" dirty="0" smtClean="0">
                <a:latin typeface="微软雅黑" panose="020B0503020204020204" pitchFamily="34" charset="-122"/>
                <a:ea typeface="微软雅黑" panose="020B0503020204020204" pitchFamily="34" charset="-122"/>
                <a:cs typeface="微软雅黑" panose="020B0503020204020204" pitchFamily="34" charset="-122"/>
              </a:rPr>
              <a:t>;</a:t>
            </a:r>
          </a:p>
          <a:p>
            <a:pPr algn="just" fontAlgn="auto">
              <a:lnSpc>
                <a:spcPct val="150000"/>
              </a:lnSpc>
            </a:pPr>
            <a:r>
              <a:rPr lang="ru-RU" altLang="zh-CN" sz="1000" b="1" dirty="0" smtClean="0">
                <a:latin typeface="微软雅黑" panose="020B0503020204020204" pitchFamily="34" charset="-122"/>
                <a:ea typeface="微软雅黑" panose="020B0503020204020204" pitchFamily="34" charset="-122"/>
                <a:cs typeface="微软雅黑" panose="020B0503020204020204" pitchFamily="34" charset="-122"/>
              </a:rPr>
              <a:t>-Комплексная </a:t>
            </a:r>
            <a:r>
              <a:rPr lang="ru-RU" altLang="zh-CN" sz="1000" b="1" dirty="0">
                <a:latin typeface="微软雅黑" panose="020B0503020204020204" pitchFamily="34" charset="-122"/>
                <a:ea typeface="微软雅黑" panose="020B0503020204020204" pitchFamily="34" charset="-122"/>
                <a:cs typeface="微软雅黑" panose="020B0503020204020204" pitchFamily="34" charset="-122"/>
              </a:rPr>
              <a:t>работа правоохранительных органов по организации рыночного регулирования</a:t>
            </a:r>
            <a:r>
              <a:rPr lang="ru-RU" altLang="zh-CN" sz="1000" b="1" dirty="0" smtClean="0">
                <a:latin typeface="微软雅黑" panose="020B0503020204020204" pitchFamily="34" charset="-122"/>
                <a:ea typeface="微软雅黑" panose="020B0503020204020204" pitchFamily="34" charset="-122"/>
                <a:cs typeface="微软雅黑" panose="020B0503020204020204" pitchFamily="34" charset="-122"/>
              </a:rPr>
              <a:t>;</a:t>
            </a:r>
          </a:p>
          <a:p>
            <a:pPr algn="just" fontAlgn="auto">
              <a:lnSpc>
                <a:spcPct val="150000"/>
              </a:lnSpc>
            </a:pPr>
            <a:r>
              <a:rPr lang="ru-RU" altLang="zh-CN" sz="1000" b="1" dirty="0" smtClean="0">
                <a:latin typeface="微软雅黑" panose="020B0503020204020204" pitchFamily="34" charset="-122"/>
                <a:ea typeface="微软雅黑" panose="020B0503020204020204" pitchFamily="34" charset="-122"/>
                <a:cs typeface="微软雅黑" panose="020B0503020204020204" pitchFamily="34" charset="-122"/>
              </a:rPr>
              <a:t>-</a:t>
            </a:r>
            <a:r>
              <a:rPr lang="ru-RU" altLang="zh-CN" sz="1000" b="1" dirty="0" smtClean="0">
                <a:latin typeface="微软雅黑" panose="020B0503020204020204" pitchFamily="34" charset="-122"/>
                <a:ea typeface="微软雅黑" panose="020B0503020204020204" pitchFamily="34" charset="-122"/>
                <a:cs typeface="微软雅黑" panose="020B0503020204020204" pitchFamily="34" charset="-122"/>
              </a:rPr>
              <a:t>Регулирование</a:t>
            </a:r>
            <a:r>
              <a:rPr lang="ru-RU" altLang="zh-CN" sz="1000" b="1" dirty="0" smtClean="0">
                <a:latin typeface="微软雅黑" panose="020B0503020204020204" pitchFamily="34" charset="-122"/>
                <a:ea typeface="微软雅黑" panose="020B0503020204020204" pitchFamily="34" charset="-122"/>
                <a:cs typeface="微软雅黑" panose="020B0503020204020204" pitchFamily="34" charset="-122"/>
              </a:rPr>
              <a:t> единого применения </a:t>
            </a:r>
            <a:r>
              <a:rPr lang="ru-RU" altLang="zh-CN" sz="1000" b="1" dirty="0">
                <a:latin typeface="微软雅黑" panose="020B0503020204020204" pitchFamily="34" charset="-122"/>
                <a:ea typeface="微软雅黑" panose="020B0503020204020204" pitchFamily="34" charset="-122"/>
                <a:cs typeface="微软雅黑" panose="020B0503020204020204" pitchFamily="34" charset="-122"/>
              </a:rPr>
              <a:t>антимонопольного законодательства</a:t>
            </a:r>
            <a:r>
              <a:rPr lang="ru-RU" altLang="zh-CN" sz="1000" b="1" dirty="0" smtClean="0">
                <a:latin typeface="微软雅黑" panose="020B0503020204020204" pitchFamily="34" charset="-122"/>
                <a:ea typeface="微软雅黑" panose="020B0503020204020204" pitchFamily="34" charset="-122"/>
                <a:cs typeface="微软雅黑" panose="020B0503020204020204" pitchFamily="34" charset="-122"/>
              </a:rPr>
              <a:t>;</a:t>
            </a:r>
          </a:p>
          <a:p>
            <a:pPr algn="just" fontAlgn="auto">
              <a:lnSpc>
                <a:spcPct val="150000"/>
              </a:lnSpc>
            </a:pPr>
            <a:r>
              <a:rPr lang="ru-RU" altLang="zh-CN" sz="1000" b="1" dirty="0" smtClean="0">
                <a:latin typeface="微软雅黑" panose="020B0503020204020204" pitchFamily="34" charset="-122"/>
                <a:ea typeface="微软雅黑" panose="020B0503020204020204" pitchFamily="34" charset="-122"/>
                <a:cs typeface="微软雅黑" panose="020B0503020204020204" pitchFamily="34" charset="-122"/>
              </a:rPr>
              <a:t>-Спецификация </a:t>
            </a:r>
            <a:r>
              <a:rPr lang="ru-RU" altLang="zh-CN" sz="1000" b="1" dirty="0">
                <a:latin typeface="微软雅黑" panose="020B0503020204020204" pitchFamily="34" charset="-122"/>
                <a:ea typeface="微软雅黑" panose="020B0503020204020204" pitchFamily="34" charset="-122"/>
                <a:cs typeface="微软雅黑" panose="020B0503020204020204" pitchFamily="34" charset="-122"/>
              </a:rPr>
              <a:t>и поддержание рыночного порядка</a:t>
            </a:r>
            <a:r>
              <a:rPr lang="ru-RU" altLang="zh-CN" sz="1000" b="1" dirty="0" smtClean="0">
                <a:latin typeface="微软雅黑" panose="020B0503020204020204" pitchFamily="34" charset="-122"/>
                <a:ea typeface="微软雅黑" panose="020B0503020204020204" pitchFamily="34" charset="-122"/>
                <a:cs typeface="微软雅黑" panose="020B0503020204020204" pitchFamily="34" charset="-122"/>
              </a:rPr>
              <a:t>;</a:t>
            </a:r>
          </a:p>
          <a:p>
            <a:pPr algn="just" fontAlgn="auto">
              <a:lnSpc>
                <a:spcPct val="150000"/>
              </a:lnSpc>
            </a:pPr>
            <a:r>
              <a:rPr lang="ru-RU" altLang="zh-CN" sz="1000" b="1" dirty="0" smtClean="0">
                <a:latin typeface="微软雅黑" panose="020B0503020204020204" pitchFamily="34" charset="-122"/>
                <a:ea typeface="微软雅黑" panose="020B0503020204020204" pitchFamily="34" charset="-122"/>
                <a:cs typeface="微软雅黑" panose="020B0503020204020204" pitchFamily="34" charset="-122"/>
              </a:rPr>
              <a:t>-</a:t>
            </a:r>
            <a:r>
              <a:rPr lang="ru-RU" altLang="zh-CN" sz="1000" b="1" dirty="0" smtClean="0">
                <a:latin typeface="微软雅黑" panose="020B0503020204020204" pitchFamily="34" charset="-122"/>
                <a:ea typeface="微软雅黑" panose="020B0503020204020204" pitchFamily="34" charset="-122"/>
                <a:cs typeface="微软雅黑" panose="020B0503020204020204" pitchFamily="34" charset="-122"/>
              </a:rPr>
              <a:t>Организация </a:t>
            </a:r>
            <a:r>
              <a:rPr lang="ru-RU" altLang="zh-CN" sz="1000" b="1" dirty="0">
                <a:latin typeface="微软雅黑" panose="020B0503020204020204" pitchFamily="34" charset="-122"/>
                <a:ea typeface="微软雅黑" panose="020B0503020204020204" pitchFamily="34" charset="-122"/>
                <a:cs typeface="微软雅黑" panose="020B0503020204020204" pitchFamily="34" charset="-122"/>
              </a:rPr>
              <a:t>и </a:t>
            </a:r>
            <a:r>
              <a:rPr lang="ru-RU" altLang="zh-CN" sz="1000" b="1" dirty="0" smtClean="0">
                <a:latin typeface="微软雅黑" panose="020B0503020204020204" pitchFamily="34" charset="-122"/>
                <a:ea typeface="微软雅黑" panose="020B0503020204020204" pitchFamily="34" charset="-122"/>
                <a:cs typeface="微软雅黑" panose="020B0503020204020204" pitchFamily="34" charset="-122"/>
              </a:rPr>
              <a:t>реализация стратегии </a:t>
            </a:r>
            <a:r>
              <a:rPr lang="ru-RU" altLang="zh-CN" sz="1000" b="1" dirty="0">
                <a:latin typeface="微软雅黑" panose="020B0503020204020204" pitchFamily="34" charset="-122"/>
                <a:ea typeface="微软雅黑" panose="020B0503020204020204" pitchFamily="34" charset="-122"/>
                <a:cs typeface="微软雅黑" panose="020B0503020204020204" pitchFamily="34" charset="-122"/>
              </a:rPr>
              <a:t>качественного укрепления </a:t>
            </a:r>
            <a:r>
              <a:rPr lang="ru-RU" altLang="zh-CN" sz="1000" b="1" dirty="0" smtClean="0">
                <a:latin typeface="微软雅黑" panose="020B0503020204020204" pitchFamily="34" charset="-122"/>
                <a:ea typeface="微软雅黑" panose="020B0503020204020204" pitchFamily="34" charset="-122"/>
                <a:cs typeface="微软雅黑" panose="020B0503020204020204" pitchFamily="34" charset="-122"/>
              </a:rPr>
              <a:t>страны;</a:t>
            </a:r>
            <a:endParaRPr lang="ru-RU" altLang="zh-CN" sz="1000" b="1" dirty="0" smtClean="0">
              <a:latin typeface="微软雅黑" panose="020B0503020204020204" pitchFamily="34" charset="-122"/>
              <a:ea typeface="微软雅黑" panose="020B0503020204020204" pitchFamily="34" charset="-122"/>
              <a:cs typeface="微软雅黑" panose="020B0503020204020204" pitchFamily="34" charset="-122"/>
            </a:endParaRPr>
          </a:p>
          <a:p>
            <a:pPr algn="just" fontAlgn="auto">
              <a:lnSpc>
                <a:spcPct val="150000"/>
              </a:lnSpc>
            </a:pPr>
            <a:r>
              <a:rPr lang="ru-RU" altLang="zh-CN" sz="1000" b="1" dirty="0" smtClean="0">
                <a:latin typeface="微软雅黑" panose="020B0503020204020204" pitchFamily="34" charset="-122"/>
                <a:ea typeface="微软雅黑" panose="020B0503020204020204" pitchFamily="34" charset="-122"/>
                <a:cs typeface="微软雅黑" panose="020B0503020204020204" pitchFamily="34" charset="-122"/>
              </a:rPr>
              <a:t>-</a:t>
            </a:r>
            <a:r>
              <a:rPr lang="ru-RU" altLang="zh-CN" sz="1000" b="1" dirty="0" smtClean="0">
                <a:latin typeface="微软雅黑" panose="020B0503020204020204" pitchFamily="34" charset="-122"/>
                <a:ea typeface="微软雅黑" panose="020B0503020204020204" pitchFamily="34" charset="-122"/>
                <a:cs typeface="微软雅黑" panose="020B0503020204020204" pitchFamily="34" charset="-122"/>
              </a:rPr>
              <a:t>Ответственность </a:t>
            </a:r>
            <a:r>
              <a:rPr lang="ru-RU" altLang="zh-CN" sz="1000" b="1" dirty="0">
                <a:latin typeface="微软雅黑" panose="020B0503020204020204" pitchFamily="34" charset="-122"/>
                <a:ea typeface="微软雅黑" panose="020B0503020204020204" pitchFamily="34" charset="-122"/>
                <a:cs typeface="微软雅黑" panose="020B0503020204020204" pitchFamily="34" charset="-122"/>
              </a:rPr>
              <a:t>за качество и безопасность промышленной продукции, безопасность пищевых продуктов, надзор за безопасностью специального оборудования;</a:t>
            </a:r>
          </a:p>
          <a:p>
            <a:pPr algn="just" fontAlgn="auto">
              <a:lnSpc>
                <a:spcPct val="150000"/>
              </a:lnSpc>
            </a:pPr>
            <a:r>
              <a:rPr lang="ru-RU" altLang="zh-CN" sz="1000" b="1" dirty="0" smtClean="0">
                <a:latin typeface="微软雅黑" panose="020B0503020204020204" pitchFamily="34" charset="-122"/>
                <a:ea typeface="微软雅黑" panose="020B0503020204020204" pitchFamily="34" charset="-122"/>
                <a:cs typeface="微软雅黑" panose="020B0503020204020204" pitchFamily="34" charset="-122"/>
              </a:rPr>
              <a:t>-Единый </a:t>
            </a:r>
            <a:r>
              <a:rPr lang="ru-RU" altLang="zh-CN" sz="1000" b="1" dirty="0">
                <a:latin typeface="微软雅黑" panose="020B0503020204020204" pitchFamily="34" charset="-122"/>
                <a:ea typeface="微软雅黑" panose="020B0503020204020204" pitchFamily="34" charset="-122"/>
                <a:cs typeface="微软雅黑" panose="020B0503020204020204" pitchFamily="34" charset="-122"/>
              </a:rPr>
              <a:t>менеджмент измерений, стандартов, инспекции и испытаний, сертификации и аккредитации</a:t>
            </a:r>
            <a:r>
              <a:rPr lang="ru-RU" altLang="zh-CN" sz="1000" b="1" dirty="0" smtClean="0">
                <a:latin typeface="微软雅黑" panose="020B0503020204020204" pitchFamily="34" charset="-122"/>
                <a:ea typeface="微软雅黑" panose="020B0503020204020204" pitchFamily="34" charset="-122"/>
                <a:cs typeface="微软雅黑" panose="020B0503020204020204" pitchFamily="34" charset="-122"/>
              </a:rPr>
              <a:t>;</a:t>
            </a:r>
          </a:p>
          <a:p>
            <a:pPr marL="285750" indent="-285750" algn="just" fontAlgn="auto">
              <a:lnSpc>
                <a:spcPct val="150000"/>
              </a:lnSpc>
              <a:buFont typeface="Arial" panose="020B0604020202020204" pitchFamily="34" charset="0"/>
              <a:buChar char="•"/>
            </a:pPr>
            <a:r>
              <a:rPr lang="en-US" altLang="zh-CN" sz="13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3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6" name="TextBox 25"/>
          <p:cNvSpPr txBox="1"/>
          <p:nvPr/>
        </p:nvSpPr>
        <p:spPr>
          <a:xfrm>
            <a:off x="395536" y="0"/>
            <a:ext cx="367408" cy="523220"/>
          </a:xfrm>
          <a:prstGeom prst="rect">
            <a:avLst/>
          </a:prstGeom>
          <a:noFill/>
        </p:spPr>
        <p:txBody>
          <a:bodyPr wrap="none" rtlCol="0">
            <a:spAutoFit/>
          </a:bodyPr>
          <a:lstStyle/>
          <a:p>
            <a:r>
              <a:rPr lang="en-US" altLang="zh-CN" sz="2800" dirty="0">
                <a:solidFill>
                  <a:schemeClr val="bg1"/>
                </a:solidFill>
              </a:rPr>
              <a:t>1</a:t>
            </a:r>
            <a:endParaRPr lang="zh-CN" altLang="en-US" sz="2800" dirty="0">
              <a:solidFill>
                <a:schemeClr val="bg1"/>
              </a:solidFill>
            </a:endParaRPr>
          </a:p>
        </p:txBody>
      </p:sp>
      <p:sp>
        <p:nvSpPr>
          <p:cNvPr id="4" name="圆角矩形 3"/>
          <p:cNvSpPr/>
          <p:nvPr/>
        </p:nvSpPr>
        <p:spPr bwMode="auto">
          <a:xfrm>
            <a:off x="4722052" y="795974"/>
            <a:ext cx="4356482" cy="3816424"/>
          </a:xfrm>
          <a:prstGeom prst="roundRect">
            <a:avLst>
              <a:gd name="adj" fmla="val 10000"/>
            </a:avLst>
          </a:prstGeom>
          <a:solidFill>
            <a:schemeClr val="bg2">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style>
          <a:lnRef idx="1">
            <a:schemeClr val="accent2"/>
          </a:lnRef>
          <a:fillRef idx="2">
            <a:schemeClr val="accent2"/>
          </a:fillRef>
          <a:effectRef idx="1">
            <a:schemeClr val="accent2"/>
          </a:effectRef>
          <a:fontRef idx="minor">
            <a:schemeClr val="dk1"/>
          </a:fontRef>
        </p:style>
        <p:txBody>
          <a:bodyPr/>
          <a:lstStyle/>
          <a:p>
            <a:pPr indent="0" algn="just" fontAlgn="auto">
              <a:lnSpc>
                <a:spcPts val="1700"/>
              </a:lnSpc>
              <a:spcAft>
                <a:spcPts val="300"/>
              </a:spcAft>
              <a:buNone/>
              <a:defRPr/>
            </a:pPr>
            <a:r>
              <a:rPr lang="en-US" altLang="zh-CN" sz="1300" dirty="0">
                <a:solidFill>
                  <a:schemeClr val="tx1"/>
                </a:solidFill>
                <a:latin typeface="Arial" panose="020B0604020202020204" pitchFamily="34" charset="0"/>
                <a:cs typeface="Arial" panose="020B0604020202020204" pitchFamily="34" charset="0"/>
              </a:rPr>
              <a:t>The State Administration for Market Regulation (SAMR) was officially established in April, 2019. The responsibility of SAMR including:</a:t>
            </a:r>
          </a:p>
          <a:p>
            <a:pPr marL="285750" indent="-285750" algn="just" fontAlgn="auto">
              <a:lnSpc>
                <a:spcPts val="1700"/>
              </a:lnSpc>
              <a:spcAft>
                <a:spcPts val="300"/>
              </a:spcAft>
              <a:buFont typeface="Arial" panose="020B0604020202020204" pitchFamily="34" charset="0"/>
              <a:buChar char="•"/>
              <a:defRPr/>
            </a:pPr>
            <a:r>
              <a:rPr lang="en-US" altLang="zh-CN" sz="1300" dirty="0">
                <a:solidFill>
                  <a:schemeClr val="tx1"/>
                </a:solidFill>
                <a:latin typeface="Arial" panose="020B0604020202020204" pitchFamily="34" charset="0"/>
                <a:cs typeface="Arial" panose="020B0604020202020204" pitchFamily="34" charset="0"/>
              </a:rPr>
              <a:t>Market comprehensive </a:t>
            </a:r>
            <a:r>
              <a:rPr lang="en-US" altLang="zh-CN" sz="1300" dirty="0" err="1">
                <a:solidFill>
                  <a:schemeClr val="tx1"/>
                </a:solidFill>
                <a:latin typeface="Arial" panose="020B0604020202020204" pitchFamily="34" charset="0"/>
                <a:cs typeface="Arial" panose="020B0604020202020204" pitchFamily="34" charset="0"/>
              </a:rPr>
              <a:t>regulaiton</a:t>
            </a:r>
            <a:r>
              <a:rPr lang="en-US" altLang="zh-CN" sz="1300" dirty="0">
                <a:solidFill>
                  <a:schemeClr val="tx1"/>
                </a:solidFill>
                <a:latin typeface="Arial" panose="020B0604020202020204" pitchFamily="34" charset="0"/>
                <a:cs typeface="Arial" panose="020B0604020202020204" pitchFamily="34" charset="0"/>
              </a:rPr>
              <a:t>.</a:t>
            </a:r>
          </a:p>
          <a:p>
            <a:pPr marL="285750" indent="-285750" algn="just" fontAlgn="auto">
              <a:lnSpc>
                <a:spcPts val="1700"/>
              </a:lnSpc>
              <a:spcAft>
                <a:spcPts val="300"/>
              </a:spcAft>
              <a:buFont typeface="Arial" panose="020B0604020202020204" pitchFamily="34" charset="0"/>
              <a:buChar char="•"/>
              <a:defRPr/>
            </a:pPr>
            <a:r>
              <a:rPr lang="en-US" altLang="zh-CN" sz="1300" dirty="0">
                <a:solidFill>
                  <a:schemeClr val="tx1"/>
                </a:solidFill>
                <a:latin typeface="Arial" panose="020B0604020202020204" pitchFamily="34" charset="0"/>
                <a:cs typeface="Arial" panose="020B0604020202020204" pitchFamily="34" charset="0"/>
              </a:rPr>
              <a:t>Market entity registration and establish the mechanism of information publicity and sharing.</a:t>
            </a:r>
          </a:p>
          <a:p>
            <a:pPr marL="285750" indent="-285750" algn="just" fontAlgn="auto">
              <a:lnSpc>
                <a:spcPts val="1700"/>
              </a:lnSpc>
              <a:spcAft>
                <a:spcPts val="300"/>
              </a:spcAft>
              <a:buFont typeface="Arial" panose="020B0604020202020204" pitchFamily="34" charset="0"/>
              <a:buChar char="•"/>
              <a:defRPr/>
            </a:pPr>
            <a:r>
              <a:rPr lang="en-US" altLang="zh-CN" sz="1300" dirty="0">
                <a:solidFill>
                  <a:schemeClr val="tx1"/>
                </a:solidFill>
                <a:latin typeface="Arial" panose="020B0604020202020204" pitchFamily="34" charset="0"/>
                <a:cs typeface="Arial" panose="020B0604020202020204" pitchFamily="34" charset="0"/>
              </a:rPr>
              <a:t>Organize and guide the comprehensive law enforcement of market regulation.</a:t>
            </a:r>
          </a:p>
          <a:p>
            <a:pPr marL="285750" indent="-285750" algn="just" fontAlgn="auto">
              <a:lnSpc>
                <a:spcPts val="1700"/>
              </a:lnSpc>
              <a:spcAft>
                <a:spcPts val="300"/>
              </a:spcAft>
              <a:buFont typeface="Arial" panose="020B0604020202020204" pitchFamily="34" charset="0"/>
              <a:buChar char="•"/>
              <a:defRPr/>
            </a:pPr>
            <a:r>
              <a:rPr lang="en-US" altLang="zh-CN" sz="1300" dirty="0">
                <a:solidFill>
                  <a:schemeClr val="tx1"/>
                </a:solidFill>
                <a:latin typeface="Arial" panose="020B0604020202020204" pitchFamily="34" charset="0"/>
                <a:cs typeface="Arial" panose="020B0604020202020204" pitchFamily="34" charset="0"/>
              </a:rPr>
              <a:t>Regulate anti-monopoly behavior.</a:t>
            </a:r>
          </a:p>
          <a:p>
            <a:pPr marL="285750" indent="-285750" algn="just" fontAlgn="auto">
              <a:lnSpc>
                <a:spcPts val="1700"/>
              </a:lnSpc>
              <a:spcAft>
                <a:spcPts val="300"/>
              </a:spcAft>
              <a:buFont typeface="Arial" panose="020B0604020202020204" pitchFamily="34" charset="0"/>
              <a:buChar char="•"/>
              <a:defRPr/>
            </a:pPr>
            <a:r>
              <a:rPr lang="en-US" altLang="zh-CN" sz="1300" dirty="0">
                <a:solidFill>
                  <a:schemeClr val="tx1"/>
                </a:solidFill>
                <a:latin typeface="Arial" panose="020B0604020202020204" pitchFamily="34" charset="0"/>
                <a:cs typeface="Arial" panose="020B0604020202020204" pitchFamily="34" charset="0"/>
              </a:rPr>
              <a:t>Regulating and safeguarding market order.</a:t>
            </a:r>
          </a:p>
          <a:p>
            <a:pPr marL="285750" indent="-285750" algn="just" fontAlgn="auto">
              <a:lnSpc>
                <a:spcPts val="1700"/>
              </a:lnSpc>
              <a:spcAft>
                <a:spcPts val="300"/>
              </a:spcAft>
              <a:buFont typeface="Arial" panose="020B0604020202020204" pitchFamily="34" charset="0"/>
              <a:buChar char="•"/>
              <a:defRPr/>
            </a:pPr>
            <a:r>
              <a:rPr lang="en-US" altLang="zh-CN" sz="1300" dirty="0">
                <a:solidFill>
                  <a:schemeClr val="tx1"/>
                </a:solidFill>
                <a:latin typeface="Arial" panose="020B0604020202020204" pitchFamily="34" charset="0"/>
                <a:cs typeface="Arial" panose="020B0604020202020204" pitchFamily="34" charset="0"/>
              </a:rPr>
              <a:t>Organize and </a:t>
            </a:r>
            <a:r>
              <a:rPr lang="en-US" altLang="zh-CN" sz="1300" dirty="0" err="1">
                <a:solidFill>
                  <a:schemeClr val="tx1"/>
                </a:solidFill>
                <a:latin typeface="Arial" panose="020B0604020202020204" pitchFamily="34" charset="0"/>
                <a:cs typeface="Arial" panose="020B0604020202020204" pitchFamily="34" charset="0"/>
              </a:rPr>
              <a:t>impelement</a:t>
            </a:r>
            <a:r>
              <a:rPr lang="en-US" altLang="zh-CN" sz="1300" dirty="0">
                <a:solidFill>
                  <a:schemeClr val="tx1"/>
                </a:solidFill>
                <a:latin typeface="Arial" panose="020B0604020202020204" pitchFamily="34" charset="0"/>
                <a:cs typeface="Arial" panose="020B0604020202020204" pitchFamily="34" charset="0"/>
              </a:rPr>
              <a:t> quality power strategy.</a:t>
            </a:r>
          </a:p>
          <a:p>
            <a:pPr marL="285750" indent="-285750" algn="just" fontAlgn="auto">
              <a:lnSpc>
                <a:spcPts val="1700"/>
              </a:lnSpc>
              <a:spcAft>
                <a:spcPts val="300"/>
              </a:spcAft>
              <a:buFont typeface="Arial" panose="020B0604020202020204" pitchFamily="34" charset="0"/>
              <a:buChar char="•"/>
              <a:defRPr/>
            </a:pPr>
            <a:r>
              <a:rPr lang="en-US" altLang="zh-CN" sz="1300" dirty="0">
                <a:solidFill>
                  <a:schemeClr val="tx1"/>
                </a:solidFill>
                <a:latin typeface="Arial" panose="020B0604020202020204" pitchFamily="34" charset="0"/>
                <a:cs typeface="Arial" panose="020B0604020202020204" pitchFamily="34" charset="0"/>
              </a:rPr>
              <a:t>Regulate industrial products quality safety, food safety and special equipment safety.</a:t>
            </a:r>
          </a:p>
          <a:p>
            <a:pPr marL="285750" indent="-285750" algn="just" fontAlgn="auto">
              <a:lnSpc>
                <a:spcPts val="1700"/>
              </a:lnSpc>
              <a:spcAft>
                <a:spcPts val="300"/>
              </a:spcAft>
              <a:buFont typeface="Arial" panose="020B0604020202020204" pitchFamily="34" charset="0"/>
              <a:buChar char="•"/>
              <a:defRPr/>
            </a:pPr>
            <a:r>
              <a:rPr lang="en-US" altLang="zh-CN" sz="1300" dirty="0">
                <a:solidFill>
                  <a:schemeClr val="tx1"/>
                </a:solidFill>
                <a:latin typeface="Arial" panose="020B0604020202020204" pitchFamily="34" charset="0"/>
                <a:cs typeface="Arial" panose="020B0604020202020204" pitchFamily="34" charset="0"/>
              </a:rPr>
              <a:t>Unified manage the metrology, standards, inspection, testing, certification and accreditation.</a:t>
            </a:r>
          </a:p>
          <a:p>
            <a:pPr marL="285750" indent="-285750" algn="just" fontAlgn="auto">
              <a:lnSpc>
                <a:spcPts val="1700"/>
              </a:lnSpc>
              <a:spcAft>
                <a:spcPts val="300"/>
              </a:spcAft>
              <a:buFont typeface="Arial" panose="020B0604020202020204" pitchFamily="34" charset="0"/>
              <a:buChar char="•"/>
              <a:defRPr/>
            </a:pPr>
            <a:r>
              <a:rPr lang="en-US" altLang="zh-CN" sz="1300" dirty="0">
                <a:solidFill>
                  <a:schemeClr val="tx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9366802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691680" y="0"/>
            <a:ext cx="5400600" cy="411510"/>
          </a:xfrm>
        </p:spPr>
        <p:txBody>
          <a:bodyPr/>
          <a:lstStyle/>
          <a:p>
            <a:pPr algn="ctr"/>
            <a:r>
              <a:rPr lang="ru-RU" altLang="zh-CN" sz="1400" dirty="0">
                <a:solidFill>
                  <a:srgbClr val="2D81BF"/>
                </a:solidFill>
              </a:rPr>
              <a:t>Государственное управление по надзору за рынком</a:t>
            </a:r>
            <a:r>
              <a:rPr lang="zh-CN" altLang="en-US" sz="1400" dirty="0">
                <a:solidFill>
                  <a:srgbClr val="2D81BF"/>
                </a:solidFill>
              </a:rPr>
              <a:t>（</a:t>
            </a:r>
            <a:r>
              <a:rPr lang="en-US" altLang="zh-CN" sz="1400" dirty="0">
                <a:solidFill>
                  <a:srgbClr val="2D81BF"/>
                </a:solidFill>
              </a:rPr>
              <a:t>SAMR</a:t>
            </a:r>
            <a:r>
              <a:rPr lang="zh-CN" altLang="en-US" sz="1400" dirty="0">
                <a:solidFill>
                  <a:srgbClr val="2D81BF"/>
                </a:solidFill>
              </a:rPr>
              <a:t>）</a:t>
            </a:r>
            <a:endParaRPr lang="zh-CN" altLang="en-US" sz="2400" b="0" dirty="0"/>
          </a:p>
        </p:txBody>
      </p:sp>
      <p:sp>
        <p:nvSpPr>
          <p:cNvPr id="26" name="TextBox 25"/>
          <p:cNvSpPr txBox="1"/>
          <p:nvPr/>
        </p:nvSpPr>
        <p:spPr>
          <a:xfrm>
            <a:off x="395536" y="0"/>
            <a:ext cx="367408" cy="523220"/>
          </a:xfrm>
          <a:prstGeom prst="rect">
            <a:avLst/>
          </a:prstGeom>
          <a:noFill/>
        </p:spPr>
        <p:txBody>
          <a:bodyPr wrap="none" rtlCol="0">
            <a:spAutoFit/>
          </a:bodyPr>
          <a:lstStyle/>
          <a:p>
            <a:r>
              <a:rPr lang="en-US" altLang="zh-CN" sz="2800" dirty="0">
                <a:solidFill>
                  <a:schemeClr val="bg1"/>
                </a:solidFill>
              </a:rPr>
              <a:t>1</a:t>
            </a:r>
            <a:endParaRPr lang="zh-CN" altLang="en-US" sz="2800" dirty="0">
              <a:solidFill>
                <a:schemeClr val="bg1"/>
              </a:solidFill>
            </a:endParaRPr>
          </a:p>
        </p:txBody>
      </p:sp>
      <p:graphicFrame>
        <p:nvGraphicFramePr>
          <p:cNvPr id="11" name="Table 2"/>
          <p:cNvGraphicFramePr>
            <a:graphicFrameLocks noGrp="1"/>
          </p:cNvGraphicFramePr>
          <p:nvPr>
            <p:extLst>
              <p:ext uri="{D42A27DB-BD31-4B8C-83A1-F6EECF244321}">
                <p14:modId xmlns:p14="http://schemas.microsoft.com/office/powerpoint/2010/main" val="3572848037"/>
              </p:ext>
            </p:extLst>
          </p:nvPr>
        </p:nvGraphicFramePr>
        <p:xfrm>
          <a:off x="429784" y="598194"/>
          <a:ext cx="8496944" cy="4556760"/>
        </p:xfrm>
        <a:graphic>
          <a:graphicData uri="http://schemas.openxmlformats.org/drawingml/2006/table">
            <a:tbl>
              <a:tblPr firstRow="1" bandRow="1"/>
              <a:tblGrid>
                <a:gridCol w="5091577">
                  <a:extLst>
                    <a:ext uri="{9D8B030D-6E8A-4147-A177-3AD203B41FA5}">
                      <a16:colId xmlns="" xmlns:a16="http://schemas.microsoft.com/office/drawing/2014/main" val="20000"/>
                    </a:ext>
                  </a:extLst>
                </a:gridCol>
                <a:gridCol w="3405367">
                  <a:extLst>
                    <a:ext uri="{9D8B030D-6E8A-4147-A177-3AD203B41FA5}">
                      <a16:colId xmlns="" xmlns:a16="http://schemas.microsoft.com/office/drawing/2014/main" val="20001"/>
                    </a:ext>
                  </a:extLst>
                </a:gridCol>
              </a:tblGrid>
              <a:tr h="152712">
                <a:tc>
                  <a:txBody>
                    <a:bodyPr/>
                    <a:lstStyle>
                      <a:defPPr>
                        <a:defRPr lang="zh-CN"/>
                      </a:defPPr>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r>
                        <a:rPr lang="ru-RU" altLang="zh-CN" sz="1400" dirty="0" smtClean="0">
                          <a:latin typeface="Arial" pitchFamily="34" charset="0"/>
                          <a:ea typeface="华文中宋" panose="02010600040101010101" pitchFamily="2" charset="-122"/>
                          <a:cs typeface="Arial" pitchFamily="34" charset="0"/>
                        </a:rPr>
                        <a:t>Предыдущий орган   </a:t>
                      </a:r>
                      <a:r>
                        <a:rPr lang="en-US" sz="1400" dirty="0" smtClean="0">
                          <a:latin typeface="Arial" pitchFamily="34" charset="0"/>
                          <a:ea typeface="华文中宋" panose="02010600040101010101" pitchFamily="2" charset="-122"/>
                          <a:cs typeface="Arial" pitchFamily="34" charset="0"/>
                        </a:rPr>
                        <a:t>Previous </a:t>
                      </a:r>
                      <a:r>
                        <a:rPr lang="en-US" sz="1400" dirty="0">
                          <a:latin typeface="Arial" pitchFamily="34" charset="0"/>
                          <a:ea typeface="华文中宋" panose="02010600040101010101" pitchFamily="2" charset="-122"/>
                          <a:cs typeface="Arial" pitchFamily="34" charset="0"/>
                        </a:rPr>
                        <a:t>Bureaus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E67C8"/>
                    </a:solidFill>
                  </a:tcPr>
                </a:tc>
                <a:tc>
                  <a:txBody>
                    <a:bodyPr/>
                    <a:lstStyle>
                      <a:defPPr>
                        <a:defRPr lang="zh-CN"/>
                      </a:defPPr>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r>
                        <a:rPr lang="ru-RU" altLang="zh-CN" sz="1400" dirty="0" smtClean="0">
                          <a:latin typeface="Arial" pitchFamily="34" charset="0"/>
                          <a:ea typeface="华文中宋" panose="02010600040101010101" pitchFamily="2" charset="-122"/>
                          <a:cs typeface="Arial" pitchFamily="34" charset="0"/>
                        </a:rPr>
                        <a:t>Состояние </a:t>
                      </a:r>
                      <a:r>
                        <a:rPr lang="en-US" sz="1400" dirty="0" smtClean="0">
                          <a:latin typeface="Arial" pitchFamily="34" charset="0"/>
                          <a:ea typeface="华文中宋" panose="02010600040101010101" pitchFamily="2" charset="-122"/>
                          <a:cs typeface="Arial" pitchFamily="34" charset="0"/>
                        </a:rPr>
                        <a:t>Status</a:t>
                      </a:r>
                      <a:endParaRPr lang="en-US" sz="1400" dirty="0">
                        <a:latin typeface="Arial" pitchFamily="34" charset="0"/>
                        <a:ea typeface="华文中宋" panose="02010600040101010101" pitchFamily="2" charset="-122"/>
                        <a:cs typeface="Arial"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E67C8"/>
                    </a:solidFill>
                  </a:tcPr>
                </a:tc>
                <a:extLst>
                  <a:ext uri="{0D108BD9-81ED-4DB2-BD59-A6C34878D82A}">
                    <a16:rowId xmlns="" xmlns:a16="http://schemas.microsoft.com/office/drawing/2014/main" val="10000"/>
                  </a:ext>
                </a:extLst>
              </a:tr>
              <a:tr h="210240">
                <a:tc>
                  <a:txBody>
                    <a:bodyPr/>
                    <a:lstStyle>
                      <a:defPPr>
                        <a:defRPr lang="zh-CN"/>
                      </a:defPPr>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ru-RU" altLang="zh-CN" sz="1050" dirty="0" smtClean="0">
                          <a:latin typeface="Arial" pitchFamily="34" charset="0"/>
                          <a:ea typeface="华文中宋" panose="02010600040101010101" pitchFamily="2" charset="-122"/>
                          <a:cs typeface="Arial" pitchFamily="34" charset="0"/>
                        </a:rPr>
                        <a:t>Государственное управление промышленности и торговли</a:t>
                      </a:r>
                    </a:p>
                    <a:p>
                      <a:r>
                        <a:rPr lang="en-US" sz="1050" dirty="0" smtClean="0">
                          <a:latin typeface="Arial" pitchFamily="34" charset="0"/>
                          <a:ea typeface="华文中宋" panose="02010600040101010101" pitchFamily="2" charset="-122"/>
                          <a:cs typeface="Arial" pitchFamily="34" charset="0"/>
                        </a:rPr>
                        <a:t>State </a:t>
                      </a:r>
                      <a:r>
                        <a:rPr lang="en-US" sz="1050" dirty="0">
                          <a:latin typeface="Arial" pitchFamily="34" charset="0"/>
                          <a:ea typeface="华文中宋" panose="02010600040101010101" pitchFamily="2" charset="-122"/>
                          <a:cs typeface="Arial" pitchFamily="34" charset="0"/>
                        </a:rPr>
                        <a:t>Administration for Industry and Commerce (SAIC)</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E67C8">
                        <a:tint val="40000"/>
                      </a:srgbClr>
                    </a:solidFill>
                  </a:tcPr>
                </a:tc>
                <a:tc>
                  <a:txBody>
                    <a:bodyPr/>
                    <a:lstStyle>
                      <a:defPPr>
                        <a:defRPr lang="zh-CN"/>
                      </a:defPPr>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ru-RU" altLang="zh-CN" sz="1050" dirty="0" smtClean="0">
                          <a:latin typeface="Arial" pitchFamily="34" charset="0"/>
                          <a:ea typeface="华文中宋" panose="02010600040101010101" pitchFamily="2" charset="-122"/>
                          <a:cs typeface="Arial" pitchFamily="34" charset="0"/>
                        </a:rPr>
                        <a:t>Упразднено</a:t>
                      </a:r>
                    </a:p>
                    <a:p>
                      <a:r>
                        <a:rPr lang="en-US" sz="1050" dirty="0" smtClean="0">
                          <a:latin typeface="Arial" pitchFamily="34" charset="0"/>
                          <a:ea typeface="华文中宋" panose="02010600040101010101" pitchFamily="2" charset="-122"/>
                          <a:cs typeface="Arial" pitchFamily="34" charset="0"/>
                        </a:rPr>
                        <a:t>Dismantled</a:t>
                      </a:r>
                      <a:endParaRPr lang="en-US" sz="1050" dirty="0">
                        <a:latin typeface="Arial" pitchFamily="34" charset="0"/>
                        <a:ea typeface="华文中宋" panose="02010600040101010101" pitchFamily="2" charset="-122"/>
                        <a:cs typeface="Arial"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E67C8">
                        <a:tint val="40000"/>
                      </a:srgbClr>
                    </a:solidFill>
                  </a:tcPr>
                </a:tc>
                <a:extLst>
                  <a:ext uri="{0D108BD9-81ED-4DB2-BD59-A6C34878D82A}">
                    <a16:rowId xmlns="" xmlns:a16="http://schemas.microsoft.com/office/drawing/2014/main" val="10001"/>
                  </a:ext>
                </a:extLst>
              </a:tr>
              <a:tr h="294964">
                <a:tc>
                  <a:txBody>
                    <a:bodyPr/>
                    <a:lstStyle>
                      <a:defPPr>
                        <a:defRPr lang="zh-CN"/>
                      </a:defPPr>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ru-RU" altLang="zh-CN" sz="1050" dirty="0" smtClean="0">
                          <a:latin typeface="Arial" pitchFamily="34" charset="0"/>
                          <a:ea typeface="华文中宋" panose="02010600040101010101" pitchFamily="2" charset="-122"/>
                          <a:cs typeface="Arial" pitchFamily="34" charset="0"/>
                        </a:rPr>
                        <a:t>Государственное управление по надзору, контролю и карантину качества (AQSIQ)</a:t>
                      </a:r>
                    </a:p>
                    <a:p>
                      <a:r>
                        <a:rPr lang="en-US" sz="1050" dirty="0" smtClean="0">
                          <a:latin typeface="Arial" pitchFamily="34" charset="0"/>
                          <a:ea typeface="华文中宋" panose="02010600040101010101" pitchFamily="2" charset="-122"/>
                          <a:cs typeface="Arial" pitchFamily="34" charset="0"/>
                        </a:rPr>
                        <a:t>General </a:t>
                      </a:r>
                      <a:r>
                        <a:rPr lang="en-US" sz="1050" dirty="0">
                          <a:latin typeface="Arial" pitchFamily="34" charset="0"/>
                          <a:ea typeface="华文中宋" panose="02010600040101010101" pitchFamily="2" charset="-122"/>
                          <a:cs typeface="Arial" pitchFamily="34" charset="0"/>
                        </a:rPr>
                        <a:t>Administration of Quality Supervision, Inspection and Quarantine (AQSIQ)</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E67C8">
                        <a:tint val="20000"/>
                      </a:srgbClr>
                    </a:solidFill>
                  </a:tcPr>
                </a:tc>
                <a:tc>
                  <a:txBody>
                    <a:bodyPr/>
                    <a:lstStyle>
                      <a:defPPr>
                        <a:defRPr lang="zh-CN"/>
                      </a:defPPr>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685800" rtl="0" eaLnBrk="1" fontAlgn="auto" latinLnBrk="0" hangingPunct="1">
                        <a:lnSpc>
                          <a:spcPct val="100000"/>
                        </a:lnSpc>
                        <a:spcBef>
                          <a:spcPts val="0"/>
                        </a:spcBef>
                        <a:spcAft>
                          <a:spcPts val="0"/>
                        </a:spcAft>
                        <a:buClrTx/>
                        <a:buSzTx/>
                        <a:buFontTx/>
                        <a:buNone/>
                        <a:defRPr/>
                      </a:pPr>
                      <a:r>
                        <a:rPr lang="ru-RU" altLang="zh-CN" sz="1050" dirty="0" smtClean="0">
                          <a:latin typeface="Arial" pitchFamily="34" charset="0"/>
                          <a:ea typeface="华文中宋" panose="02010600040101010101" pitchFamily="2" charset="-122"/>
                          <a:cs typeface="Arial" pitchFamily="34" charset="0"/>
                        </a:rPr>
                        <a:t>Упразднено</a:t>
                      </a:r>
                    </a:p>
                    <a:p>
                      <a:pPr marL="0" marR="0" lvl="0" indent="0" algn="l" defTabSz="685800" rtl="0" eaLnBrk="1" fontAlgn="auto" latinLnBrk="0" hangingPunct="1">
                        <a:lnSpc>
                          <a:spcPct val="100000"/>
                        </a:lnSpc>
                        <a:spcBef>
                          <a:spcPts val="0"/>
                        </a:spcBef>
                        <a:spcAft>
                          <a:spcPts val="0"/>
                        </a:spcAft>
                        <a:buClrTx/>
                        <a:buSzTx/>
                        <a:buFontTx/>
                        <a:buNone/>
                        <a:defRPr/>
                      </a:pPr>
                      <a:r>
                        <a:rPr lang="en-US" sz="1050" dirty="0" smtClean="0">
                          <a:latin typeface="Arial" pitchFamily="34" charset="0"/>
                          <a:ea typeface="华文中宋" panose="02010600040101010101" pitchFamily="2" charset="-122"/>
                          <a:cs typeface="Arial" pitchFamily="34" charset="0"/>
                        </a:rPr>
                        <a:t>Dismantled</a:t>
                      </a:r>
                      <a:endParaRPr lang="en-US" sz="1050" dirty="0">
                        <a:latin typeface="Arial" pitchFamily="34" charset="0"/>
                        <a:ea typeface="华文中宋" panose="02010600040101010101" pitchFamily="2" charset="-122"/>
                        <a:cs typeface="Arial"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E67C8">
                        <a:tint val="20000"/>
                      </a:srgbClr>
                    </a:solidFill>
                  </a:tcPr>
                </a:tc>
                <a:extLst>
                  <a:ext uri="{0D108BD9-81ED-4DB2-BD59-A6C34878D82A}">
                    <a16:rowId xmlns="" xmlns:a16="http://schemas.microsoft.com/office/drawing/2014/main" val="10002"/>
                  </a:ext>
                </a:extLst>
              </a:tr>
              <a:tr h="296420">
                <a:tc>
                  <a:txBody>
                    <a:bodyPr/>
                    <a:lstStyle>
                      <a:defPPr>
                        <a:defRPr lang="zh-CN"/>
                      </a:defPPr>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ru-RU" altLang="zh-CN" sz="1050" dirty="0" smtClean="0">
                          <a:latin typeface="Arial" pitchFamily="34" charset="0"/>
                          <a:ea typeface="华文中宋" panose="02010600040101010101" pitchFamily="2" charset="-122"/>
                          <a:cs typeface="Arial" pitchFamily="34" charset="0"/>
                        </a:rPr>
                        <a:t>Государственное управление по контролю за продуктами и лекарствами (CFDA)</a:t>
                      </a:r>
                    </a:p>
                    <a:p>
                      <a:r>
                        <a:rPr lang="en-US" sz="1050" b="0" i="0" kern="1200" dirty="0" smtClean="0">
                          <a:solidFill>
                            <a:schemeClr val="dk1"/>
                          </a:solidFill>
                          <a:effectLst/>
                          <a:latin typeface="Arial" pitchFamily="34" charset="0"/>
                          <a:ea typeface="华文中宋" panose="02010600040101010101" pitchFamily="2" charset="-122"/>
                          <a:cs typeface="Arial" pitchFamily="34" charset="0"/>
                        </a:rPr>
                        <a:t>China </a:t>
                      </a:r>
                      <a:r>
                        <a:rPr lang="en-US" sz="1050" b="0" i="0" kern="1200" dirty="0">
                          <a:solidFill>
                            <a:schemeClr val="dk1"/>
                          </a:solidFill>
                          <a:effectLst/>
                          <a:latin typeface="Arial" pitchFamily="34" charset="0"/>
                          <a:ea typeface="华文中宋" panose="02010600040101010101" pitchFamily="2" charset="-122"/>
                          <a:cs typeface="Arial" pitchFamily="34" charset="0"/>
                        </a:rPr>
                        <a:t>Food and Drug Administration (CFDA)</a:t>
                      </a:r>
                      <a:endParaRPr lang="en-US" sz="1050" dirty="0">
                        <a:latin typeface="Arial" pitchFamily="34" charset="0"/>
                        <a:ea typeface="华文中宋" panose="02010600040101010101" pitchFamily="2" charset="-122"/>
                        <a:cs typeface="Arial"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E67C8">
                        <a:tint val="40000"/>
                      </a:srgbClr>
                    </a:solidFill>
                  </a:tcPr>
                </a:tc>
                <a:tc>
                  <a:txBody>
                    <a:bodyPr/>
                    <a:lstStyle>
                      <a:defPPr>
                        <a:defRPr lang="zh-CN"/>
                      </a:defPPr>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685800" rtl="0" eaLnBrk="1" fontAlgn="auto" latinLnBrk="0" hangingPunct="1">
                        <a:lnSpc>
                          <a:spcPct val="100000"/>
                        </a:lnSpc>
                        <a:spcBef>
                          <a:spcPts val="0"/>
                        </a:spcBef>
                        <a:spcAft>
                          <a:spcPts val="0"/>
                        </a:spcAft>
                        <a:buClrTx/>
                        <a:buSzTx/>
                        <a:buFontTx/>
                        <a:buNone/>
                        <a:defRPr/>
                      </a:pPr>
                      <a:r>
                        <a:rPr lang="ru-RU" altLang="zh-CN" sz="1050" dirty="0" smtClean="0">
                          <a:latin typeface="Arial" pitchFamily="34" charset="0"/>
                          <a:ea typeface="华文中宋" panose="02010600040101010101" pitchFamily="2" charset="-122"/>
                          <a:cs typeface="Arial" pitchFamily="34" charset="0"/>
                        </a:rPr>
                        <a:t>Упразднено</a:t>
                      </a:r>
                      <a:r>
                        <a:rPr lang="zh-CN" altLang="en-US" sz="1050" dirty="0" smtClean="0">
                          <a:latin typeface="Arial" pitchFamily="34" charset="0"/>
                          <a:ea typeface="华文中宋" panose="02010600040101010101" pitchFamily="2" charset="-122"/>
                          <a:cs typeface="Arial" pitchFamily="34" charset="0"/>
                        </a:rPr>
                        <a:t>；</a:t>
                      </a:r>
                      <a:r>
                        <a:rPr lang="ru-RU" altLang="zh-CN" sz="1050" dirty="0" smtClean="0">
                          <a:latin typeface="Arial" pitchFamily="34" charset="0"/>
                          <a:ea typeface="华文中宋" panose="02010600040101010101" pitchFamily="2" charset="-122"/>
                          <a:cs typeface="Arial" pitchFamily="34" charset="0"/>
                        </a:rPr>
                        <a:t>Преобразовано в новый национальный орган Управление по надзору за лекарственными средствами (NMPA)</a:t>
                      </a:r>
                    </a:p>
                    <a:p>
                      <a:pPr marL="0" marR="0" lvl="0" indent="0" algn="l" defTabSz="685800" rtl="0" eaLnBrk="1" fontAlgn="auto" latinLnBrk="0" hangingPunct="1">
                        <a:lnSpc>
                          <a:spcPct val="100000"/>
                        </a:lnSpc>
                        <a:spcBef>
                          <a:spcPts val="0"/>
                        </a:spcBef>
                        <a:spcAft>
                          <a:spcPts val="0"/>
                        </a:spcAft>
                        <a:buClrTx/>
                        <a:buSzTx/>
                        <a:buFontTx/>
                        <a:buNone/>
                        <a:defRPr/>
                      </a:pPr>
                      <a:r>
                        <a:rPr lang="en-US" sz="1050" dirty="0" smtClean="0">
                          <a:latin typeface="Arial" pitchFamily="34" charset="0"/>
                          <a:ea typeface="华文中宋" panose="02010600040101010101" pitchFamily="2" charset="-122"/>
                          <a:cs typeface="Arial" pitchFamily="34" charset="0"/>
                        </a:rPr>
                        <a:t>Dismantled </a:t>
                      </a:r>
                      <a:r>
                        <a:rPr lang="en-US" sz="1050" dirty="0">
                          <a:latin typeface="Arial" pitchFamily="34" charset="0"/>
                          <a:ea typeface="华文中宋" panose="02010600040101010101" pitchFamily="2" charset="-122"/>
                          <a:cs typeface="Arial" pitchFamily="34" charset="0"/>
                        </a:rPr>
                        <a:t>(reformed as National</a:t>
                      </a:r>
                      <a:r>
                        <a:rPr lang="en-US" sz="1050" baseline="0" dirty="0">
                          <a:latin typeface="Arial" pitchFamily="34" charset="0"/>
                          <a:ea typeface="华文中宋" panose="02010600040101010101" pitchFamily="2" charset="-122"/>
                          <a:cs typeface="Arial" pitchFamily="34" charset="0"/>
                        </a:rPr>
                        <a:t> Medical Products</a:t>
                      </a:r>
                      <a:r>
                        <a:rPr lang="en-US" sz="1050" dirty="0">
                          <a:latin typeface="Arial" pitchFamily="34" charset="0"/>
                          <a:ea typeface="华文中宋" panose="02010600040101010101" pitchFamily="2" charset="-122"/>
                          <a:cs typeface="Arial" pitchFamily="34" charset="0"/>
                        </a:rPr>
                        <a:t> Administration [NMPA])</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E67C8">
                        <a:tint val="40000"/>
                      </a:srgbClr>
                    </a:solidFill>
                  </a:tcPr>
                </a:tc>
                <a:extLst>
                  <a:ext uri="{0D108BD9-81ED-4DB2-BD59-A6C34878D82A}">
                    <a16:rowId xmlns="" xmlns:a16="http://schemas.microsoft.com/office/drawing/2014/main" val="10003"/>
                  </a:ext>
                </a:extLst>
              </a:tr>
              <a:tr h="207102">
                <a:tc>
                  <a:txBody>
                    <a:bodyPr/>
                    <a:lstStyle>
                      <a:defPPr>
                        <a:defRPr lang="zh-CN"/>
                      </a:defPPr>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ru-RU" altLang="zh-CN" sz="1050" dirty="0" smtClean="0">
                          <a:latin typeface="Arial" pitchFamily="34" charset="0"/>
                          <a:ea typeface="华文中宋" panose="02010600040101010101" pitchFamily="2" charset="-122"/>
                          <a:cs typeface="Arial" pitchFamily="34" charset="0"/>
                        </a:rPr>
                        <a:t>Надзор и инспекция за ценами и антимонопольный надзор (Национальный комитет по развитию и реформам</a:t>
                      </a:r>
                      <a:r>
                        <a:rPr lang="zh-CN" altLang="en-US" sz="1050" dirty="0" smtClean="0">
                          <a:latin typeface="Arial" pitchFamily="34" charset="0"/>
                          <a:ea typeface="华文中宋" panose="02010600040101010101" pitchFamily="2" charset="-122"/>
                          <a:cs typeface="Arial" pitchFamily="34" charset="0"/>
                        </a:rPr>
                        <a:t>）</a:t>
                      </a:r>
                      <a:endParaRPr lang="en-US" altLang="zh-CN" sz="1050" dirty="0">
                        <a:latin typeface="Arial" pitchFamily="34" charset="0"/>
                        <a:ea typeface="华文中宋" panose="02010600040101010101" pitchFamily="2" charset="-122"/>
                        <a:cs typeface="Arial" pitchFamily="34" charset="0"/>
                      </a:endParaRPr>
                    </a:p>
                    <a:p>
                      <a:r>
                        <a:rPr lang="en-US" sz="1050" dirty="0">
                          <a:latin typeface="Arial" pitchFamily="34" charset="0"/>
                          <a:ea typeface="华文中宋" panose="02010600040101010101" pitchFamily="2" charset="-122"/>
                          <a:cs typeface="Arial" pitchFamily="34" charset="0"/>
                        </a:rPr>
                        <a:t>Price Supervision and Anti-Monopoly Bureau (under NDRC)</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E67C8">
                        <a:tint val="20000"/>
                      </a:srgbClr>
                    </a:solidFill>
                  </a:tcPr>
                </a:tc>
                <a:tc>
                  <a:txBody>
                    <a:bodyPr/>
                    <a:lstStyle>
                      <a:defPPr>
                        <a:defRPr lang="zh-CN"/>
                      </a:defPPr>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endParaRPr lang="ru-RU" altLang="zh-CN" sz="1050" dirty="0" smtClean="0">
                        <a:latin typeface="Arial" pitchFamily="34" charset="0"/>
                        <a:ea typeface="华文中宋" panose="02010600040101010101" pitchFamily="2" charset="-122"/>
                        <a:cs typeface="Arial" pitchFamily="34" charset="0"/>
                      </a:endParaRPr>
                    </a:p>
                    <a:p>
                      <a:r>
                        <a:rPr lang="ru-RU" altLang="zh-CN" sz="1050" dirty="0" smtClean="0">
                          <a:latin typeface="Arial" pitchFamily="34" charset="0"/>
                          <a:ea typeface="华文中宋" panose="02010600040101010101" pitchFamily="2" charset="-122"/>
                          <a:cs typeface="Arial" pitchFamily="34" charset="0"/>
                        </a:rPr>
                        <a:t>Функции объединены с </a:t>
                      </a:r>
                      <a:r>
                        <a:rPr lang="en-US" altLang="zh-CN" sz="1050" dirty="0" smtClean="0">
                          <a:latin typeface="Arial" pitchFamily="34" charset="0"/>
                          <a:ea typeface="华文中宋" panose="02010600040101010101" pitchFamily="2" charset="-122"/>
                          <a:cs typeface="Arial" pitchFamily="34" charset="0"/>
                        </a:rPr>
                        <a:t>SAMR</a:t>
                      </a:r>
                      <a:endParaRPr lang="ru-RU" altLang="zh-CN" sz="1050" dirty="0" smtClean="0">
                        <a:latin typeface="Arial" pitchFamily="34" charset="0"/>
                        <a:ea typeface="华文中宋" panose="02010600040101010101" pitchFamily="2" charset="-122"/>
                        <a:cs typeface="Arial" pitchFamily="34" charset="0"/>
                      </a:endParaRPr>
                    </a:p>
                    <a:p>
                      <a:r>
                        <a:rPr lang="en-US" sz="1050" dirty="0" smtClean="0">
                          <a:latin typeface="Arial" pitchFamily="34" charset="0"/>
                          <a:ea typeface="华文中宋" panose="02010600040101010101" pitchFamily="2" charset="-122"/>
                          <a:cs typeface="Arial" pitchFamily="34" charset="0"/>
                        </a:rPr>
                        <a:t>Functions merged into SAMR</a:t>
                      </a:r>
                      <a:endParaRPr lang="en-US" sz="1050" dirty="0">
                        <a:latin typeface="Arial" pitchFamily="34" charset="0"/>
                        <a:ea typeface="华文中宋" panose="02010600040101010101" pitchFamily="2" charset="-122"/>
                        <a:cs typeface="Arial"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E67C8">
                        <a:tint val="20000"/>
                      </a:srgbClr>
                    </a:solidFill>
                  </a:tcPr>
                </a:tc>
                <a:extLst>
                  <a:ext uri="{0D108BD9-81ED-4DB2-BD59-A6C34878D82A}">
                    <a16:rowId xmlns="" xmlns:a16="http://schemas.microsoft.com/office/drawing/2014/main" val="10004"/>
                  </a:ext>
                </a:extLst>
              </a:tr>
              <a:tr h="207102">
                <a:tc>
                  <a:txBody>
                    <a:bodyPr/>
                    <a:lstStyle>
                      <a:defPPr>
                        <a:defRPr lang="zh-CN"/>
                      </a:defPPr>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ru-RU" altLang="zh-CN" sz="1050" dirty="0" smtClean="0">
                          <a:latin typeface="Arial" pitchFamily="34" charset="0"/>
                          <a:ea typeface="华文中宋" panose="02010600040101010101" pitchFamily="2" charset="-122"/>
                          <a:cs typeface="Arial" pitchFamily="34" charset="0"/>
                        </a:rPr>
                        <a:t>Антимонопольное Управление:</a:t>
                      </a:r>
                      <a:r>
                        <a:rPr lang="ru-RU" altLang="zh-CN" sz="1050" baseline="0" dirty="0" smtClean="0">
                          <a:latin typeface="Arial" pitchFamily="34" charset="0"/>
                          <a:ea typeface="华文中宋" panose="02010600040101010101" pitchFamily="2" charset="-122"/>
                          <a:cs typeface="Arial" pitchFamily="34" charset="0"/>
                        </a:rPr>
                        <a:t> к</a:t>
                      </a:r>
                      <a:r>
                        <a:rPr lang="ru-RU" altLang="zh-CN" sz="1050" dirty="0" smtClean="0">
                          <a:latin typeface="Arial" pitchFamily="34" charset="0"/>
                          <a:ea typeface="华文中宋" panose="02010600040101010101" pitchFamily="2" charset="-122"/>
                          <a:cs typeface="Arial" pitchFamily="34" charset="0"/>
                        </a:rPr>
                        <a:t>онцентрация </a:t>
                      </a:r>
                      <a:r>
                        <a:rPr lang="ru-RU" altLang="zh-CN" sz="1050" dirty="0" smtClean="0">
                          <a:latin typeface="Arial" pitchFamily="34" charset="0"/>
                          <a:ea typeface="华文中宋" panose="02010600040101010101" pitchFamily="2" charset="-122"/>
                          <a:cs typeface="Arial" pitchFamily="34" charset="0"/>
                        </a:rPr>
                        <a:t>хозяйствующих субъектов на применении антимонопольного законодательства (Министерство торговли)</a:t>
                      </a:r>
                    </a:p>
                    <a:p>
                      <a:r>
                        <a:rPr lang="en-US" altLang="zh-CN" sz="1050" dirty="0" smtClean="0">
                          <a:latin typeface="Arial" pitchFamily="34" charset="0"/>
                          <a:ea typeface="华文中宋" panose="02010600040101010101" pitchFamily="2" charset="-122"/>
                          <a:cs typeface="Arial" pitchFamily="34" charset="0"/>
                        </a:rPr>
                        <a:t>Anti-Monopoly </a:t>
                      </a:r>
                      <a:r>
                        <a:rPr lang="en-US" altLang="zh-CN" sz="1050" dirty="0">
                          <a:latin typeface="Arial" pitchFamily="34" charset="0"/>
                          <a:ea typeface="华文中宋" panose="02010600040101010101" pitchFamily="2" charset="-122"/>
                          <a:cs typeface="Arial" pitchFamily="34" charset="0"/>
                        </a:rPr>
                        <a:t>Bureau (under MOFCOM)</a:t>
                      </a:r>
                      <a:endParaRPr lang="en-US" sz="1050" dirty="0">
                        <a:latin typeface="Arial" pitchFamily="34" charset="0"/>
                        <a:ea typeface="华文中宋" panose="02010600040101010101" pitchFamily="2" charset="-122"/>
                        <a:cs typeface="Arial"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E67C8">
                        <a:tint val="40000"/>
                      </a:srgbClr>
                    </a:solidFill>
                  </a:tcPr>
                </a:tc>
                <a:tc>
                  <a:txBody>
                    <a:bodyPr/>
                    <a:lstStyle>
                      <a:defPPr>
                        <a:defRPr lang="zh-CN"/>
                      </a:defPPr>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685800" rtl="0" eaLnBrk="1" fontAlgn="auto" latinLnBrk="0" hangingPunct="1">
                        <a:lnSpc>
                          <a:spcPct val="100000"/>
                        </a:lnSpc>
                        <a:spcBef>
                          <a:spcPts val="0"/>
                        </a:spcBef>
                        <a:spcAft>
                          <a:spcPts val="0"/>
                        </a:spcAft>
                        <a:buClrTx/>
                        <a:buSzTx/>
                        <a:buFontTx/>
                        <a:buNone/>
                        <a:defRPr/>
                      </a:pPr>
                      <a:endParaRPr lang="ru-RU" altLang="zh-CN" sz="1050" dirty="0" smtClean="0">
                        <a:latin typeface="Arial" pitchFamily="34" charset="0"/>
                        <a:ea typeface="华文中宋" panose="02010600040101010101" pitchFamily="2" charset="-122"/>
                        <a:cs typeface="Arial" pitchFamily="34" charset="0"/>
                      </a:endParaRPr>
                    </a:p>
                    <a:p>
                      <a:pPr marL="0" marR="0" lvl="0" indent="0" algn="l" defTabSz="685800" rtl="0" eaLnBrk="1" fontAlgn="auto" latinLnBrk="0" hangingPunct="1">
                        <a:lnSpc>
                          <a:spcPct val="100000"/>
                        </a:lnSpc>
                        <a:spcBef>
                          <a:spcPts val="0"/>
                        </a:spcBef>
                        <a:spcAft>
                          <a:spcPts val="0"/>
                        </a:spcAft>
                        <a:buClrTx/>
                        <a:buSzTx/>
                        <a:buFontTx/>
                        <a:buNone/>
                        <a:defRPr/>
                      </a:pPr>
                      <a:r>
                        <a:rPr lang="ru-RU" altLang="zh-CN" sz="1050" dirty="0" smtClean="0">
                          <a:latin typeface="Arial" pitchFamily="34" charset="0"/>
                          <a:ea typeface="华文中宋" panose="02010600040101010101" pitchFamily="2" charset="-122"/>
                          <a:cs typeface="Arial" pitchFamily="34" charset="0"/>
                        </a:rPr>
                        <a:t>Функции объединены с </a:t>
                      </a:r>
                      <a:r>
                        <a:rPr lang="en-US" altLang="zh-CN" sz="1050" dirty="0" smtClean="0">
                          <a:latin typeface="Arial" pitchFamily="34" charset="0"/>
                          <a:ea typeface="华文中宋" panose="02010600040101010101" pitchFamily="2" charset="-122"/>
                          <a:cs typeface="Arial" pitchFamily="34" charset="0"/>
                        </a:rPr>
                        <a:t>SAMR</a:t>
                      </a:r>
                      <a:endParaRPr lang="ru-RU" altLang="zh-CN" sz="1050" dirty="0" smtClean="0">
                        <a:latin typeface="Arial" pitchFamily="34" charset="0"/>
                        <a:ea typeface="华文中宋" panose="02010600040101010101" pitchFamily="2" charset="-122"/>
                        <a:cs typeface="Arial" pitchFamily="34" charset="0"/>
                      </a:endParaRPr>
                    </a:p>
                    <a:p>
                      <a:pPr marL="0" marR="0" lvl="0" indent="0" algn="l" defTabSz="685800" rtl="0" eaLnBrk="1" fontAlgn="auto" latinLnBrk="0" hangingPunct="1">
                        <a:lnSpc>
                          <a:spcPct val="100000"/>
                        </a:lnSpc>
                        <a:spcBef>
                          <a:spcPts val="0"/>
                        </a:spcBef>
                        <a:spcAft>
                          <a:spcPts val="0"/>
                        </a:spcAft>
                        <a:buClrTx/>
                        <a:buSzTx/>
                        <a:buFontTx/>
                        <a:buNone/>
                        <a:defRPr/>
                      </a:pPr>
                      <a:r>
                        <a:rPr lang="en-US" sz="1050" dirty="0" smtClean="0">
                          <a:latin typeface="Arial" pitchFamily="34" charset="0"/>
                          <a:ea typeface="华文中宋" panose="02010600040101010101" pitchFamily="2" charset="-122"/>
                          <a:cs typeface="Arial" pitchFamily="34" charset="0"/>
                        </a:rPr>
                        <a:t>Functions </a:t>
                      </a:r>
                      <a:r>
                        <a:rPr lang="en-US" sz="1050" dirty="0">
                          <a:latin typeface="Arial" pitchFamily="34" charset="0"/>
                          <a:ea typeface="华文中宋" panose="02010600040101010101" pitchFamily="2" charset="-122"/>
                          <a:cs typeface="Arial" pitchFamily="34" charset="0"/>
                        </a:rPr>
                        <a:t>merged into SAMR</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E67C8">
                        <a:tint val="40000"/>
                      </a:srgbClr>
                    </a:solidFill>
                  </a:tcPr>
                </a:tc>
                <a:extLst>
                  <a:ext uri="{0D108BD9-81ED-4DB2-BD59-A6C34878D82A}">
                    <a16:rowId xmlns="" xmlns:a16="http://schemas.microsoft.com/office/drawing/2014/main" val="10005"/>
                  </a:ext>
                </a:extLst>
              </a:tr>
              <a:tr h="291826">
                <a:tc>
                  <a:txBody>
                    <a:bodyPr/>
                    <a:lstStyle>
                      <a:defPPr>
                        <a:defRPr lang="zh-CN"/>
                      </a:defPPr>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ru-RU" altLang="zh-CN" sz="1050" dirty="0" smtClean="0">
                          <a:latin typeface="Arial" pitchFamily="34" charset="0"/>
                          <a:ea typeface="华文中宋" panose="02010600040101010101" pitchFamily="2" charset="-122"/>
                          <a:cs typeface="Arial" pitchFamily="34" charset="0"/>
                        </a:rPr>
                        <a:t>Национальное управление по сертификации и аккредитации (CNCA)</a:t>
                      </a:r>
                    </a:p>
                    <a:p>
                      <a:r>
                        <a:rPr lang="en-US" sz="1050" dirty="0" smtClean="0">
                          <a:latin typeface="Arial" pitchFamily="34" charset="0"/>
                          <a:ea typeface="华文中宋" panose="02010600040101010101" pitchFamily="2" charset="-122"/>
                          <a:cs typeface="Arial" pitchFamily="34" charset="0"/>
                        </a:rPr>
                        <a:t>Certification </a:t>
                      </a:r>
                      <a:r>
                        <a:rPr lang="en-US" sz="1050" dirty="0">
                          <a:latin typeface="Arial" pitchFamily="34" charset="0"/>
                          <a:ea typeface="华文中宋" panose="02010600040101010101" pitchFamily="2" charset="-122"/>
                          <a:cs typeface="Arial" pitchFamily="34" charset="0"/>
                        </a:rPr>
                        <a:t>and Accreditation Administration of China (CNCA)</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E67C8">
                        <a:tint val="40000"/>
                      </a:srgbClr>
                    </a:solidFill>
                  </a:tcPr>
                </a:tc>
                <a:tc>
                  <a:txBody>
                    <a:bodyPr/>
                    <a:lstStyle>
                      <a:defPPr>
                        <a:defRPr lang="zh-CN"/>
                      </a:defPPr>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685800" rtl="0" eaLnBrk="1" fontAlgn="auto" latinLnBrk="0" hangingPunct="1">
                        <a:lnSpc>
                          <a:spcPct val="100000"/>
                        </a:lnSpc>
                        <a:spcBef>
                          <a:spcPts val="0"/>
                        </a:spcBef>
                        <a:spcAft>
                          <a:spcPts val="0"/>
                        </a:spcAft>
                        <a:buClrTx/>
                        <a:buSzTx/>
                        <a:buFontTx/>
                        <a:buNone/>
                        <a:defRPr/>
                      </a:pPr>
                      <a:r>
                        <a:rPr lang="ru-RU" altLang="zh-CN" sz="1050" dirty="0" smtClean="0">
                          <a:latin typeface="Arial" pitchFamily="34" charset="0"/>
                          <a:ea typeface="华文中宋" panose="02010600040101010101" pitchFamily="2" charset="-122"/>
                          <a:cs typeface="Arial" pitchFamily="34" charset="0"/>
                        </a:rPr>
                        <a:t>Офис сохранен, функции объединены с SAMR</a:t>
                      </a:r>
                    </a:p>
                    <a:p>
                      <a:pPr marL="0" marR="0" lvl="0" indent="0" algn="l" defTabSz="685800" rtl="0" eaLnBrk="1" fontAlgn="auto" latinLnBrk="0" hangingPunct="1">
                        <a:lnSpc>
                          <a:spcPct val="100000"/>
                        </a:lnSpc>
                        <a:spcBef>
                          <a:spcPts val="0"/>
                        </a:spcBef>
                        <a:spcAft>
                          <a:spcPts val="0"/>
                        </a:spcAft>
                        <a:buClrTx/>
                        <a:buSzTx/>
                        <a:buFontTx/>
                        <a:buNone/>
                        <a:defRPr/>
                      </a:pPr>
                      <a:r>
                        <a:rPr lang="en-US" sz="1050" dirty="0" smtClean="0">
                          <a:latin typeface="Arial" pitchFamily="34" charset="0"/>
                          <a:ea typeface="华文中宋" panose="02010600040101010101" pitchFamily="2" charset="-122"/>
                          <a:cs typeface="Arial" pitchFamily="34" charset="0"/>
                        </a:rPr>
                        <a:t>Office </a:t>
                      </a:r>
                      <a:r>
                        <a:rPr lang="en-US" sz="1050" dirty="0">
                          <a:latin typeface="Arial" pitchFamily="34" charset="0"/>
                          <a:ea typeface="华文中宋" panose="02010600040101010101" pitchFamily="2" charset="-122"/>
                          <a:cs typeface="Arial" pitchFamily="34" charset="0"/>
                        </a:rPr>
                        <a:t>is kept, functions merged into SAMR</a:t>
                      </a: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E67C8">
                        <a:tint val="40000"/>
                      </a:srgbClr>
                    </a:solidFill>
                  </a:tcPr>
                </a:tc>
                <a:extLst>
                  <a:ext uri="{0D108BD9-81ED-4DB2-BD59-A6C34878D82A}">
                    <a16:rowId xmlns="" xmlns:a16="http://schemas.microsoft.com/office/drawing/2014/main" val="10006"/>
                  </a:ext>
                </a:extLst>
              </a:tr>
              <a:tr h="195162">
                <a:tc>
                  <a:txBody>
                    <a:bodyPr/>
                    <a:lstStyle>
                      <a:defPPr>
                        <a:defRPr lang="zh-CN"/>
                      </a:defPPr>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ru-RU" altLang="zh-CN" sz="1050" dirty="0" smtClean="0">
                          <a:latin typeface="Arial" pitchFamily="34" charset="0"/>
                          <a:ea typeface="华文中宋" panose="02010600040101010101" pitchFamily="2" charset="-122"/>
                          <a:cs typeface="Arial" pitchFamily="34" charset="0"/>
                        </a:rPr>
                        <a:t>Государственная администрация по стандартизации (SAC)</a:t>
                      </a:r>
                    </a:p>
                    <a:p>
                      <a:r>
                        <a:rPr lang="en-US" sz="1050" dirty="0" smtClean="0">
                          <a:latin typeface="Arial" pitchFamily="34" charset="0"/>
                          <a:ea typeface="华文中宋" panose="02010600040101010101" pitchFamily="2" charset="-122"/>
                          <a:cs typeface="Arial" pitchFamily="34" charset="0"/>
                        </a:rPr>
                        <a:t>Standardization </a:t>
                      </a:r>
                      <a:r>
                        <a:rPr lang="en-US" sz="1050" dirty="0">
                          <a:latin typeface="Arial" pitchFamily="34" charset="0"/>
                          <a:ea typeface="华文中宋" panose="02010600040101010101" pitchFamily="2" charset="-122"/>
                          <a:cs typeface="Arial" pitchFamily="34" charset="0"/>
                        </a:rPr>
                        <a:t>Administration of China (SAC)</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E67C8">
                        <a:tint val="20000"/>
                      </a:srgbClr>
                    </a:solidFill>
                  </a:tcPr>
                </a:tc>
                <a:tc>
                  <a:txBody>
                    <a:bodyPr/>
                    <a:lstStyle>
                      <a:defPPr>
                        <a:defRPr lang="zh-CN"/>
                      </a:defPPr>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685800" rtl="0" eaLnBrk="1" fontAlgn="auto" latinLnBrk="0" hangingPunct="1">
                        <a:lnSpc>
                          <a:spcPct val="100000"/>
                        </a:lnSpc>
                        <a:spcBef>
                          <a:spcPts val="0"/>
                        </a:spcBef>
                        <a:spcAft>
                          <a:spcPts val="0"/>
                        </a:spcAft>
                        <a:buClrTx/>
                        <a:buSzTx/>
                        <a:buFontTx/>
                        <a:buNone/>
                        <a:defRPr/>
                      </a:pPr>
                      <a:r>
                        <a:rPr lang="ru-RU" altLang="zh-CN" sz="1050" dirty="0" smtClean="0">
                          <a:latin typeface="Arial" pitchFamily="34" charset="0"/>
                          <a:ea typeface="华文中宋" panose="02010600040101010101" pitchFamily="2" charset="-122"/>
                          <a:cs typeface="Arial" pitchFamily="34" charset="0"/>
                        </a:rPr>
                        <a:t>Офис сохранен, функции объединены с SAMR</a:t>
                      </a:r>
                    </a:p>
                    <a:p>
                      <a:pPr marL="0" marR="0" lvl="0" indent="0" algn="l" defTabSz="685800" rtl="0" eaLnBrk="1" fontAlgn="auto" latinLnBrk="0" hangingPunct="1">
                        <a:lnSpc>
                          <a:spcPct val="100000"/>
                        </a:lnSpc>
                        <a:spcBef>
                          <a:spcPts val="0"/>
                        </a:spcBef>
                        <a:spcAft>
                          <a:spcPts val="0"/>
                        </a:spcAft>
                        <a:buClrTx/>
                        <a:buSzTx/>
                        <a:buFontTx/>
                        <a:buNone/>
                        <a:defRPr/>
                      </a:pPr>
                      <a:r>
                        <a:rPr lang="en-US" sz="1050" dirty="0" smtClean="0">
                          <a:latin typeface="Arial" pitchFamily="34" charset="0"/>
                          <a:ea typeface="华文中宋" panose="02010600040101010101" pitchFamily="2" charset="-122"/>
                          <a:cs typeface="Arial" pitchFamily="34" charset="0"/>
                        </a:rPr>
                        <a:t>Office </a:t>
                      </a:r>
                      <a:r>
                        <a:rPr lang="en-US" sz="1050" dirty="0">
                          <a:latin typeface="Arial" pitchFamily="34" charset="0"/>
                          <a:ea typeface="华文中宋" panose="02010600040101010101" pitchFamily="2" charset="-122"/>
                          <a:cs typeface="Arial" pitchFamily="34" charset="0"/>
                        </a:rPr>
                        <a:t>is kept, functions merged into SAMR</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E67C8">
                        <a:tint val="20000"/>
                      </a:srgbClr>
                    </a:solidFill>
                  </a:tcPr>
                </a:tc>
                <a:extLst>
                  <a:ext uri="{0D108BD9-81ED-4DB2-BD59-A6C34878D82A}">
                    <a16:rowId xmlns="" xmlns:a16="http://schemas.microsoft.com/office/drawing/2014/main" val="10007"/>
                  </a:ext>
                </a:extLst>
              </a:tr>
              <a:tr h="207102">
                <a:tc>
                  <a:txBody>
                    <a:bodyPr/>
                    <a:lstStyle>
                      <a:defPPr>
                        <a:defRPr lang="zh-CN"/>
                      </a:defPPr>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ru-RU" altLang="zh-CN" sz="1050" dirty="0" smtClean="0">
                          <a:latin typeface="Arial" pitchFamily="34" charset="0"/>
                          <a:ea typeface="华文中宋" panose="02010600040101010101" pitchFamily="2" charset="-122"/>
                          <a:cs typeface="Arial" pitchFamily="34" charset="0"/>
                        </a:rPr>
                        <a:t>Государственное ведомство интеллектуальной собственности (SIPO)</a:t>
                      </a:r>
                    </a:p>
                    <a:p>
                      <a:r>
                        <a:rPr lang="en-US" sz="1050" dirty="0" smtClean="0">
                          <a:latin typeface="Arial" pitchFamily="34" charset="0"/>
                          <a:ea typeface="华文中宋" panose="02010600040101010101" pitchFamily="2" charset="-122"/>
                          <a:cs typeface="Arial" pitchFamily="34" charset="0"/>
                        </a:rPr>
                        <a:t>State </a:t>
                      </a:r>
                      <a:r>
                        <a:rPr lang="en-US" sz="1050" dirty="0">
                          <a:latin typeface="Arial" pitchFamily="34" charset="0"/>
                          <a:ea typeface="华文中宋" panose="02010600040101010101" pitchFamily="2" charset="-122"/>
                          <a:cs typeface="Arial" pitchFamily="34" charset="0"/>
                        </a:rPr>
                        <a:t>Intellectual Property Office (SIPO)</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E67C8">
                        <a:tint val="40000"/>
                      </a:srgbClr>
                    </a:solidFill>
                  </a:tcPr>
                </a:tc>
                <a:tc>
                  <a:txBody>
                    <a:bodyPr/>
                    <a:lstStyle>
                      <a:defPPr>
                        <a:defRPr lang="zh-CN"/>
                      </a:defPPr>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ru-RU" altLang="zh-CN" sz="1050" dirty="0" smtClean="0">
                          <a:latin typeface="Arial" pitchFamily="34" charset="0"/>
                          <a:ea typeface="华文中宋" panose="02010600040101010101" pitchFamily="2" charset="-122"/>
                          <a:cs typeface="Arial" pitchFamily="34" charset="0"/>
                        </a:rPr>
                        <a:t>Принадлежит к </a:t>
                      </a:r>
                      <a:r>
                        <a:rPr lang="en-US" altLang="zh-CN" sz="1050" dirty="0" smtClean="0">
                          <a:latin typeface="Arial" pitchFamily="34" charset="0"/>
                          <a:ea typeface="华文中宋" panose="02010600040101010101" pitchFamily="2" charset="-122"/>
                          <a:cs typeface="Arial" pitchFamily="34" charset="0"/>
                        </a:rPr>
                        <a:t>SAMR</a:t>
                      </a:r>
                      <a:endParaRPr lang="ru-RU" altLang="zh-CN" sz="1050" dirty="0" smtClean="0">
                        <a:latin typeface="Arial" pitchFamily="34" charset="0"/>
                        <a:ea typeface="华文中宋" panose="02010600040101010101" pitchFamily="2" charset="-122"/>
                        <a:cs typeface="Arial" pitchFamily="34" charset="0"/>
                      </a:endParaRPr>
                    </a:p>
                    <a:p>
                      <a:r>
                        <a:rPr lang="en-US" altLang="zh-CN" sz="1050" dirty="0" smtClean="0">
                          <a:solidFill>
                            <a:schemeClr val="tx1"/>
                          </a:solidFill>
                          <a:latin typeface="Arial" pitchFamily="34" charset="0"/>
                          <a:ea typeface="华文中宋" panose="02010600040101010101" pitchFamily="2" charset="-122"/>
                          <a:cs typeface="Arial" pitchFamily="34" charset="0"/>
                        </a:rPr>
                        <a:t>Belong </a:t>
                      </a:r>
                      <a:r>
                        <a:rPr lang="en-US" altLang="zh-CN" sz="1050" dirty="0">
                          <a:solidFill>
                            <a:schemeClr val="tx1"/>
                          </a:solidFill>
                          <a:latin typeface="Arial" pitchFamily="34" charset="0"/>
                          <a:ea typeface="华文中宋" panose="02010600040101010101" pitchFamily="2" charset="-122"/>
                          <a:cs typeface="Arial" pitchFamily="34" charset="0"/>
                        </a:rPr>
                        <a:t>to </a:t>
                      </a:r>
                      <a:r>
                        <a:rPr lang="en-US" sz="1050" dirty="0">
                          <a:solidFill>
                            <a:schemeClr val="tx1"/>
                          </a:solidFill>
                          <a:latin typeface="Arial" pitchFamily="34" charset="0"/>
                          <a:ea typeface="华文中宋" panose="02010600040101010101" pitchFamily="2" charset="-122"/>
                          <a:cs typeface="Arial" pitchFamily="34" charset="0"/>
                        </a:rPr>
                        <a:t> SAMR</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E67C8">
                        <a:tint val="40000"/>
                      </a:srgbClr>
                    </a:solidFill>
                  </a:tcPr>
                </a:tc>
                <a:extLst>
                  <a:ext uri="{0D108BD9-81ED-4DB2-BD59-A6C34878D82A}">
                    <a16:rowId xmlns="" xmlns:a16="http://schemas.microsoft.com/office/drawing/2014/main" val="10008"/>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619672" y="1"/>
            <a:ext cx="5616624" cy="411510"/>
          </a:xfrm>
        </p:spPr>
        <p:txBody>
          <a:bodyPr/>
          <a:lstStyle/>
          <a:p>
            <a:pPr algn="ctr"/>
            <a:r>
              <a:rPr lang="ru-RU" altLang="zh-CN" sz="1600" dirty="0" smtClean="0">
                <a:latin typeface="Verdana" panose="020B0604030504040204" pitchFamily="34" charset="0"/>
                <a:sym typeface="微软雅黑" panose="020B0503020204020204" pitchFamily="34" charset="-122"/>
              </a:rPr>
              <a:t> </a:t>
            </a:r>
            <a:r>
              <a:rPr lang="ru-RU" altLang="zh-CN" sz="1600" smtClean="0">
                <a:latin typeface="Verdana" panose="020B0604030504040204" pitchFamily="34" charset="0"/>
                <a:sym typeface="微软雅黑" panose="020B0503020204020204" pitchFamily="34" charset="-122"/>
              </a:rPr>
              <a:t>Администрация по стандартизации </a:t>
            </a:r>
            <a:r>
              <a:rPr lang="ru-RU" altLang="zh-CN" sz="1600" dirty="0">
                <a:latin typeface="Verdana" panose="020B0604030504040204" pitchFamily="34" charset="0"/>
                <a:sym typeface="微软雅黑" panose="020B0503020204020204" pitchFamily="34" charset="-122"/>
              </a:rPr>
              <a:t>Китая (SAC)</a:t>
            </a:r>
            <a:endParaRPr lang="zh-CN" altLang="en-US" sz="1600" b="0" dirty="0"/>
          </a:p>
        </p:txBody>
      </p:sp>
      <p:sp>
        <p:nvSpPr>
          <p:cNvPr id="26" name="TextBox 25"/>
          <p:cNvSpPr txBox="1"/>
          <p:nvPr/>
        </p:nvSpPr>
        <p:spPr>
          <a:xfrm>
            <a:off x="395536" y="0"/>
            <a:ext cx="367408" cy="523220"/>
          </a:xfrm>
          <a:prstGeom prst="rect">
            <a:avLst/>
          </a:prstGeom>
          <a:noFill/>
        </p:spPr>
        <p:txBody>
          <a:bodyPr wrap="none" rtlCol="0">
            <a:spAutoFit/>
          </a:bodyPr>
          <a:lstStyle/>
          <a:p>
            <a:r>
              <a:rPr lang="en-US" altLang="zh-CN" sz="2800" dirty="0">
                <a:solidFill>
                  <a:schemeClr val="bg1"/>
                </a:solidFill>
              </a:rPr>
              <a:t>2</a:t>
            </a:r>
            <a:endParaRPr lang="zh-CN" altLang="en-US" sz="2800" dirty="0">
              <a:solidFill>
                <a:schemeClr val="bg1"/>
              </a:solidFill>
            </a:endParaRPr>
          </a:p>
        </p:txBody>
      </p:sp>
      <p:sp>
        <p:nvSpPr>
          <p:cNvPr id="14" name="AutoShape 19"/>
          <p:cNvSpPr>
            <a:spLocks noChangeArrowheads="1"/>
          </p:cNvSpPr>
          <p:nvPr/>
        </p:nvSpPr>
        <p:spPr bwMode="gray">
          <a:xfrm>
            <a:off x="105372" y="660038"/>
            <a:ext cx="6745855" cy="4431992"/>
          </a:xfrm>
          <a:prstGeom prst="roundRect">
            <a:avLst>
              <a:gd name="adj" fmla="val 11505"/>
            </a:avLst>
          </a:prstGeom>
          <a:gradFill rotWithShape="1">
            <a:gsLst>
              <a:gs pos="0">
                <a:srgbClr val="4AB1E4"/>
              </a:gs>
              <a:gs pos="100000">
                <a:srgbClr val="FFFFFF"/>
              </a:gs>
            </a:gsLst>
            <a:lin ang="0" scaled="1"/>
          </a:gradFill>
          <a:ln w="6350" algn="ctr">
            <a:noFill/>
            <a:prstDash val="sysDot"/>
            <a:rou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zh-CN" sz="1800" b="0" i="0" u="none" strike="noStrike" kern="0" cap="none" spc="0" normalizeH="0" baseline="0" noProof="0">
              <a:ln>
                <a:noFill/>
              </a:ln>
              <a:solidFill>
                <a:sysClr val="windowText" lastClr="000000"/>
              </a:solidFill>
              <a:effectLst/>
              <a:uLnTx/>
              <a:uFillTx/>
            </a:endParaRPr>
          </a:p>
        </p:txBody>
      </p:sp>
      <p:sp>
        <p:nvSpPr>
          <p:cNvPr id="18" name="内容占位符 5"/>
          <p:cNvSpPr txBox="1"/>
          <p:nvPr/>
        </p:nvSpPr>
        <p:spPr bwMode="auto">
          <a:xfrm>
            <a:off x="179512" y="660038"/>
            <a:ext cx="6671716" cy="709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marL="257175" indent="-257175" algn="l" rtl="0" eaLnBrk="0" fontAlgn="base" hangingPunct="0">
              <a:lnSpc>
                <a:spcPct val="100000"/>
              </a:lnSpc>
              <a:spcBef>
                <a:spcPts val="0"/>
              </a:spcBef>
              <a:spcAft>
                <a:spcPts val="450"/>
              </a:spcAft>
              <a:buClr>
                <a:srgbClr val="3366FF"/>
              </a:buClr>
              <a:buFont typeface="Wingdings" panose="05000000000000000000" pitchFamily="2" charset="2"/>
              <a:buChar char="v"/>
              <a:defRPr sz="2100" b="0">
                <a:solidFill>
                  <a:schemeClr val="tx1"/>
                </a:solidFill>
                <a:latin typeface="+mn-ea"/>
                <a:ea typeface="+mn-ea"/>
                <a:cs typeface="+mn-cs"/>
              </a:defRPr>
            </a:lvl1pPr>
            <a:lvl2pPr marL="557530" indent="-214630" algn="l" rtl="0" eaLnBrk="0" fontAlgn="base" hangingPunct="0">
              <a:lnSpc>
                <a:spcPct val="100000"/>
              </a:lnSpc>
              <a:spcBef>
                <a:spcPts val="0"/>
              </a:spcBef>
              <a:spcAft>
                <a:spcPts val="450"/>
              </a:spcAft>
              <a:buClr>
                <a:srgbClr val="FF6600"/>
              </a:buClr>
              <a:buFont typeface="Wingdings" panose="05000000000000000000" pitchFamily="2" charset="2"/>
              <a:buChar char="§"/>
              <a:defRPr sz="1800" b="0">
                <a:solidFill>
                  <a:schemeClr val="tx1"/>
                </a:solidFill>
                <a:latin typeface="+mn-ea"/>
                <a:ea typeface="+mn-ea"/>
              </a:defRPr>
            </a:lvl2pPr>
            <a:lvl3pPr marL="857250" indent="-171450" algn="l" rtl="0" eaLnBrk="0" fontAlgn="base" hangingPunct="0">
              <a:lnSpc>
                <a:spcPct val="100000"/>
              </a:lnSpc>
              <a:spcBef>
                <a:spcPts val="0"/>
              </a:spcBef>
              <a:spcAft>
                <a:spcPts val="450"/>
              </a:spcAft>
              <a:buClr>
                <a:srgbClr val="00B050"/>
              </a:buClr>
              <a:buSzPct val="60000"/>
              <a:buFont typeface="Wingdings" panose="05000000000000000000" pitchFamily="2" charset="2"/>
              <a:buChar char="l"/>
              <a:defRPr sz="1650" b="0">
                <a:solidFill>
                  <a:schemeClr val="tx1"/>
                </a:solidFill>
                <a:latin typeface="+mn-ea"/>
                <a:ea typeface="+mn-ea"/>
              </a:defRPr>
            </a:lvl3pPr>
            <a:lvl4pPr marL="1200150" indent="-171450" algn="l" rtl="0" eaLnBrk="0" fontAlgn="base" hangingPunct="0">
              <a:lnSpc>
                <a:spcPct val="100000"/>
              </a:lnSpc>
              <a:spcBef>
                <a:spcPts val="0"/>
              </a:spcBef>
              <a:spcAft>
                <a:spcPts val="450"/>
              </a:spcAft>
              <a:buClr>
                <a:srgbClr val="3366FF"/>
              </a:buClr>
              <a:buSzPct val="60000"/>
              <a:buFont typeface="Wingdings" panose="05000000000000000000" pitchFamily="2" charset="2"/>
              <a:buChar char="u"/>
              <a:defRPr sz="1500" b="0">
                <a:solidFill>
                  <a:schemeClr val="tx1"/>
                </a:solidFill>
                <a:latin typeface="+mn-ea"/>
                <a:ea typeface="+mn-ea"/>
              </a:defRPr>
            </a:lvl4pPr>
            <a:lvl5pPr marL="1543050" indent="-171450" algn="l" rtl="0" eaLnBrk="0" fontAlgn="base" hangingPunct="0">
              <a:lnSpc>
                <a:spcPct val="100000"/>
              </a:lnSpc>
              <a:spcBef>
                <a:spcPts val="0"/>
              </a:spcBef>
              <a:spcAft>
                <a:spcPts val="450"/>
              </a:spcAft>
              <a:buClr>
                <a:srgbClr val="FF1901"/>
              </a:buClr>
              <a:buSzPct val="60000"/>
              <a:buFont typeface="Wingdings" panose="05000000000000000000" pitchFamily="2" charset="2"/>
              <a:buChar char="l"/>
              <a:defRPr sz="1500" b="0">
                <a:solidFill>
                  <a:schemeClr val="tx1"/>
                </a:solidFill>
                <a:latin typeface="+mn-ea"/>
                <a:ea typeface="+mn-ea"/>
              </a:defRPr>
            </a:lvl5pPr>
            <a:lvl6pPr marL="1885950" indent="-171450" algn="l" rtl="0" fontAlgn="base">
              <a:lnSpc>
                <a:spcPct val="100000"/>
              </a:lnSpc>
              <a:spcBef>
                <a:spcPct val="20000"/>
              </a:spcBef>
              <a:spcAft>
                <a:spcPts val="450"/>
              </a:spcAft>
              <a:buClr>
                <a:srgbClr val="00B050"/>
              </a:buClr>
              <a:buSzPct val="60000"/>
              <a:buFont typeface="Wingdings" panose="05000000000000000000" pitchFamily="2" charset="2"/>
              <a:buChar char="p"/>
              <a:defRPr sz="1500" b="0">
                <a:solidFill>
                  <a:schemeClr val="tx1"/>
                </a:solidFill>
                <a:latin typeface="+mn-ea"/>
                <a:ea typeface="+mn-ea"/>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a:lstStyle>
          <a:p>
            <a:pPr marL="0" indent="0">
              <a:lnSpc>
                <a:spcPct val="150000"/>
              </a:lnSpc>
              <a:buNone/>
            </a:pPr>
            <a:endParaRPr lang="ru-RU" altLang="zh-CN" sz="1200" dirty="0">
              <a:latin typeface="华文中宋" panose="02010600040101010101" pitchFamily="2" charset="-122"/>
              <a:ea typeface="华文中宋" panose="02010600040101010101" pitchFamily="2" charset="-122"/>
            </a:endParaRPr>
          </a:p>
          <a:p>
            <a:pPr marL="0" indent="0">
              <a:lnSpc>
                <a:spcPct val="150000"/>
              </a:lnSpc>
              <a:buNone/>
            </a:pPr>
            <a:r>
              <a:rPr lang="ru-RU" altLang="zh-CN" sz="1050" dirty="0">
                <a:latin typeface="华文中宋" panose="02010600040101010101" pitchFamily="2" charset="-122"/>
                <a:ea typeface="华文中宋" panose="02010600040101010101" pitchFamily="2" charset="-122"/>
              </a:rPr>
              <a:t>Государственное управление по надзору и регулированию рынка (SAMR) сохраняет марку Администрации по стандартизации Китая (SAC</a:t>
            </a:r>
            <a:r>
              <a:rPr lang="ru-RU" altLang="zh-CN" sz="1050" dirty="0" smtClean="0">
                <a:latin typeface="华文中宋" panose="02010600040101010101" pitchFamily="2" charset="-122"/>
                <a:ea typeface="华文中宋" panose="02010600040101010101" pitchFamily="2" charset="-122"/>
              </a:rPr>
              <a:t>).</a:t>
            </a:r>
            <a:endParaRPr lang="ru-RU" altLang="zh-CN" sz="1200" dirty="0">
              <a:latin typeface="华文中宋" panose="02010600040101010101" pitchFamily="2" charset="-122"/>
              <a:ea typeface="华文中宋" panose="02010600040101010101" pitchFamily="2" charset="-122"/>
            </a:endParaRPr>
          </a:p>
          <a:p>
            <a:pPr marL="0" indent="0">
              <a:lnSpc>
                <a:spcPct val="150000"/>
              </a:lnSpc>
              <a:buNone/>
            </a:pPr>
            <a:r>
              <a:rPr lang="ru-RU" altLang="zh-CN" sz="1050" dirty="0" smtClean="0">
                <a:latin typeface="华文中宋" panose="02010600040101010101" pitchFamily="2" charset="-122"/>
                <a:ea typeface="华文中宋" panose="02010600040101010101" pitchFamily="2" charset="-122"/>
              </a:rPr>
              <a:t>-SAC </a:t>
            </a:r>
            <a:r>
              <a:rPr lang="ru-RU" altLang="zh-CN" sz="1050" dirty="0">
                <a:latin typeface="华文中宋" panose="02010600040101010101" pitchFamily="2" charset="-122"/>
                <a:ea typeface="华文中宋" panose="02010600040101010101" pitchFamily="2" charset="-122"/>
              </a:rPr>
              <a:t>выпускает план по национальным стандартам, утверждает и выпускает национальные стандарты, а также </a:t>
            </a:r>
            <a:r>
              <a:rPr lang="ru-RU" altLang="zh-CN" sz="1050" dirty="0" smtClean="0">
                <a:latin typeface="华文中宋" panose="02010600040101010101" pitchFamily="2" charset="-122"/>
                <a:ea typeface="华文中宋" panose="02010600040101010101" pitchFamily="2" charset="-122"/>
              </a:rPr>
              <a:t>обсуждает </a:t>
            </a:r>
            <a:r>
              <a:rPr lang="ru-RU" altLang="zh-CN" sz="1050" dirty="0">
                <a:latin typeface="华文中宋" panose="02010600040101010101" pitchFamily="2" charset="-122"/>
                <a:ea typeface="华文中宋" panose="02010600040101010101" pitchFamily="2" charset="-122"/>
              </a:rPr>
              <a:t>и выпускает важные документы, такие как политика в области стандартизации, системы управления, планы и </a:t>
            </a:r>
            <a:r>
              <a:rPr lang="ru-RU" altLang="zh-CN" sz="1050" dirty="0" smtClean="0">
                <a:latin typeface="华文中宋" panose="02010600040101010101" pitchFamily="2" charset="-122"/>
                <a:ea typeface="华文中宋" panose="02010600040101010101" pitchFamily="2" charset="-122"/>
              </a:rPr>
              <a:t>объявления</a:t>
            </a:r>
            <a:r>
              <a:rPr lang="zh-CN" altLang="en-US" sz="1200" dirty="0" smtClean="0">
                <a:latin typeface="华文中宋" panose="02010600040101010101" pitchFamily="2" charset="-122"/>
                <a:ea typeface="华文中宋" panose="02010600040101010101" pitchFamily="2" charset="-122"/>
              </a:rPr>
              <a:t>；</a:t>
            </a:r>
            <a:endParaRPr lang="ru-RU" altLang="zh-CN" sz="1200" dirty="0" smtClean="0">
              <a:latin typeface="华文中宋" panose="02010600040101010101" pitchFamily="2" charset="-122"/>
              <a:ea typeface="华文中宋" panose="02010600040101010101" pitchFamily="2" charset="-122"/>
            </a:endParaRPr>
          </a:p>
          <a:p>
            <a:pPr marL="0" indent="0">
              <a:lnSpc>
                <a:spcPct val="150000"/>
              </a:lnSpc>
              <a:buNone/>
            </a:pPr>
            <a:r>
              <a:rPr lang="ru-RU" altLang="zh-CN" sz="1050" dirty="0" smtClean="0">
                <a:latin typeface="华文中宋" panose="02010600040101010101" pitchFamily="2" charset="-122"/>
                <a:ea typeface="华文中宋" panose="02010600040101010101" pitchFamily="2" charset="-122"/>
              </a:rPr>
              <a:t>-Осуществляет </a:t>
            </a:r>
            <a:r>
              <a:rPr lang="ru-RU" altLang="zh-CN" sz="1050" dirty="0">
                <a:latin typeface="华文中宋" panose="02010600040101010101" pitchFamily="2" charset="-122"/>
                <a:ea typeface="华文中宋" panose="02010600040101010101" pitchFamily="2" charset="-122"/>
              </a:rPr>
              <a:t>внешнее уведомление об обязательных национальных стандартах</a:t>
            </a:r>
            <a:r>
              <a:rPr lang="ru-RU" altLang="zh-CN" sz="1050" dirty="0" smtClean="0">
                <a:latin typeface="华文中宋" panose="02010600040101010101" pitchFamily="2" charset="-122"/>
                <a:ea typeface="华文中宋" panose="02010600040101010101" pitchFamily="2" charset="-122"/>
              </a:rPr>
              <a:t>;</a:t>
            </a:r>
          </a:p>
          <a:p>
            <a:pPr marL="0" indent="0">
              <a:lnSpc>
                <a:spcPct val="150000"/>
              </a:lnSpc>
              <a:buNone/>
            </a:pPr>
            <a:r>
              <a:rPr lang="ru-RU" altLang="zh-CN" sz="1050" dirty="0" smtClean="0">
                <a:latin typeface="华文中宋" panose="02010600040101010101" pitchFamily="2" charset="-122"/>
                <a:ea typeface="华文中宋" panose="02010600040101010101" pitchFamily="2" charset="-122"/>
              </a:rPr>
              <a:t>-Координирует</a:t>
            </a:r>
            <a:r>
              <a:rPr lang="ru-RU" altLang="zh-CN" sz="1050" dirty="0">
                <a:latin typeface="华文中宋" panose="02010600040101010101" pitchFamily="2" charset="-122"/>
                <a:ea typeface="华文中宋" panose="02010600040101010101" pitchFamily="2" charset="-122"/>
              </a:rPr>
              <a:t>, направляет и контролирует отраслевые стандарты, местные стандарты,  	стандарты ассоциаций и корпоративные </a:t>
            </a:r>
            <a:r>
              <a:rPr lang="ru-RU" altLang="zh-CN" sz="1050" dirty="0" smtClean="0">
                <a:latin typeface="华文中宋" panose="02010600040101010101" pitchFamily="2" charset="-122"/>
                <a:ea typeface="华文中宋" panose="02010600040101010101" pitchFamily="2" charset="-122"/>
              </a:rPr>
              <a:t>стандарты</a:t>
            </a:r>
            <a:r>
              <a:rPr lang="zh-CN" altLang="en-US" sz="1050" dirty="0" smtClean="0">
                <a:latin typeface="华文中宋" panose="02010600040101010101" pitchFamily="2" charset="-122"/>
                <a:ea typeface="华文中宋" panose="02010600040101010101" pitchFamily="2" charset="-122"/>
              </a:rPr>
              <a:t>；</a:t>
            </a:r>
            <a:endParaRPr lang="ru-RU" altLang="zh-CN" sz="1050" dirty="0" smtClean="0">
              <a:latin typeface="华文中宋" panose="02010600040101010101" pitchFamily="2" charset="-122"/>
              <a:ea typeface="华文中宋" panose="02010600040101010101" pitchFamily="2" charset="-122"/>
            </a:endParaRPr>
          </a:p>
          <a:p>
            <a:pPr marL="0" indent="0">
              <a:lnSpc>
                <a:spcPct val="150000"/>
              </a:lnSpc>
              <a:buNone/>
            </a:pPr>
            <a:r>
              <a:rPr lang="ru-RU" altLang="zh-CN" sz="1050" dirty="0" smtClean="0">
                <a:latin typeface="华文中宋" panose="02010600040101010101" pitchFamily="2" charset="-122"/>
                <a:ea typeface="华文中宋" panose="02010600040101010101" pitchFamily="2" charset="-122"/>
              </a:rPr>
              <a:t>-SAC </a:t>
            </a:r>
            <a:r>
              <a:rPr lang="ru-RU" altLang="zh-CN" sz="1050" dirty="0">
                <a:latin typeface="华文中宋" panose="02010600040101010101" pitchFamily="2" charset="-122"/>
                <a:ea typeface="华文中宋" panose="02010600040101010101" pitchFamily="2" charset="-122"/>
              </a:rPr>
              <a:t>представляет Китай для участия в Международной организации по стандартизации (ISO), Международной электротехнической комиссии (IEC) и других международных или региональных организациях по стандартизации.</a:t>
            </a:r>
            <a:endParaRPr lang="ru-RU" altLang="zh-CN" sz="1050" dirty="0" smtClean="0">
              <a:latin typeface="华文中宋" panose="02010600040101010101" pitchFamily="2" charset="-122"/>
              <a:ea typeface="华文中宋" panose="02010600040101010101" pitchFamily="2" charset="-122"/>
            </a:endParaRPr>
          </a:p>
          <a:p>
            <a:pPr marL="0" indent="0">
              <a:lnSpc>
                <a:spcPct val="150000"/>
              </a:lnSpc>
              <a:buNone/>
            </a:pPr>
            <a:r>
              <a:rPr lang="ru-RU" altLang="zh-CN" sz="1050" dirty="0" smtClean="0">
                <a:latin typeface="华文中宋" panose="02010600040101010101" pitchFamily="2" charset="-122"/>
                <a:ea typeface="华文中宋" panose="02010600040101010101" pitchFamily="2" charset="-122"/>
              </a:rPr>
              <a:t>-Осуществляет </a:t>
            </a:r>
            <a:r>
              <a:rPr lang="ru-RU" altLang="zh-CN" sz="1050" dirty="0">
                <a:latin typeface="华文中宋" panose="02010600040101010101" pitchFamily="2" charset="-122"/>
                <a:ea typeface="华文中宋" panose="02010600040101010101" pitchFamily="2" charset="-122"/>
              </a:rPr>
              <a:t>подписание соответствующих соглашений о международном сотрудничестве, </a:t>
            </a:r>
            <a:r>
              <a:rPr lang="ru-RU" altLang="zh-CN" sz="1050" dirty="0" smtClean="0">
                <a:latin typeface="华文中宋" panose="02010600040101010101" pitchFamily="2" charset="-122"/>
                <a:ea typeface="华文中宋" panose="02010600040101010101" pitchFamily="2" charset="-122"/>
              </a:rPr>
              <a:t>осуществляет </a:t>
            </a:r>
            <a:r>
              <a:rPr lang="ru-RU" altLang="zh-CN" sz="1050" dirty="0">
                <a:latin typeface="华文中宋" panose="02010600040101010101" pitchFamily="2" charset="-122"/>
                <a:ea typeface="华文中宋" panose="02010600040101010101" pitchFamily="2" charset="-122"/>
              </a:rPr>
              <a:t>повседневную работу механизма координации стандартизации Госсовета</a:t>
            </a:r>
            <a:r>
              <a:rPr lang="ru-RU" altLang="zh-CN" sz="1050" dirty="0" smtClean="0">
                <a:latin typeface="华文中宋" panose="02010600040101010101" pitchFamily="2" charset="-122"/>
                <a:ea typeface="华文中宋" panose="02010600040101010101" pitchFamily="2" charset="-122"/>
              </a:rPr>
              <a:t>.</a:t>
            </a:r>
          </a:p>
          <a:p>
            <a:pPr marL="0" indent="0">
              <a:lnSpc>
                <a:spcPct val="150000"/>
              </a:lnSpc>
              <a:buNone/>
            </a:pPr>
            <a:r>
              <a:rPr lang="en-US" altLang="zh-CN" sz="1100" dirty="0" smtClean="0">
                <a:latin typeface="Arial" pitchFamily="34" charset="0"/>
                <a:cs typeface="Arial" pitchFamily="34" charset="0"/>
              </a:rPr>
              <a:t>The </a:t>
            </a:r>
            <a:r>
              <a:rPr lang="en-US" altLang="zh-CN" sz="1100" dirty="0">
                <a:latin typeface="Arial" pitchFamily="34" charset="0"/>
                <a:cs typeface="Arial" pitchFamily="34" charset="0"/>
              </a:rPr>
              <a:t>State Administration for Market Regulation (SAMR) retains the brand of the Standardization Administration of China (SAC). </a:t>
            </a:r>
          </a:p>
          <a:p>
            <a:pPr algn="just">
              <a:lnSpc>
                <a:spcPts val="1800"/>
              </a:lnSpc>
              <a:spcAft>
                <a:spcPts val="0"/>
              </a:spcAft>
              <a:buFont typeface="Wingdings" panose="05000000000000000000" pitchFamily="2" charset="2"/>
              <a:buChar char="u"/>
            </a:pPr>
            <a:r>
              <a:rPr lang="en-US" altLang="zh-CN" sz="1100" dirty="0">
                <a:latin typeface="Arial" pitchFamily="34" charset="0"/>
                <a:cs typeface="Arial" pitchFamily="34" charset="0"/>
              </a:rPr>
              <a:t>The SAC assigns the plan of national standards, approves and issues national standards, as well as deliberates and issues important documents such as standardization policies, management systems, plans and announcements. </a:t>
            </a:r>
          </a:p>
          <a:p>
            <a:pPr algn="just">
              <a:lnSpc>
                <a:spcPts val="1800"/>
              </a:lnSpc>
              <a:spcAft>
                <a:spcPts val="0"/>
              </a:spcAft>
              <a:buFont typeface="Wingdings" panose="05000000000000000000" pitchFamily="2" charset="2"/>
              <a:buChar char="u"/>
            </a:pPr>
            <a:r>
              <a:rPr lang="en-US" altLang="zh-CN" sz="1100" dirty="0">
                <a:latin typeface="Arial" pitchFamily="34" charset="0"/>
                <a:cs typeface="Arial" pitchFamily="34" charset="0"/>
              </a:rPr>
              <a:t>The SAC also carries out the external notification of mandatory national standards, and coordinates, guides and supervises the sector standard, local Standard</a:t>
            </a:r>
            <a:r>
              <a:rPr lang="zh-CN" altLang="zh-CN" sz="1100" dirty="0">
                <a:latin typeface="Arial" pitchFamily="34" charset="0"/>
                <a:cs typeface="Arial" pitchFamily="34" charset="0"/>
              </a:rPr>
              <a:t>，</a:t>
            </a:r>
            <a:r>
              <a:rPr lang="en-US" altLang="zh-CN" sz="1100" dirty="0">
                <a:latin typeface="Arial" pitchFamily="34" charset="0"/>
                <a:cs typeface="Arial" pitchFamily="34" charset="0"/>
              </a:rPr>
              <a:t>association standard</a:t>
            </a:r>
            <a:r>
              <a:rPr lang="zh-CN" altLang="zh-CN" sz="1100" dirty="0">
                <a:latin typeface="Arial" pitchFamily="34" charset="0"/>
                <a:cs typeface="Arial" pitchFamily="34" charset="0"/>
              </a:rPr>
              <a:t>，</a:t>
            </a:r>
            <a:r>
              <a:rPr lang="en-US" altLang="zh-CN" sz="1100" dirty="0">
                <a:latin typeface="Arial" pitchFamily="34" charset="0"/>
                <a:cs typeface="Arial" pitchFamily="34" charset="0"/>
              </a:rPr>
              <a:t>and enterprise standard.</a:t>
            </a:r>
          </a:p>
          <a:p>
            <a:pPr algn="just">
              <a:lnSpc>
                <a:spcPts val="1800"/>
              </a:lnSpc>
              <a:spcAft>
                <a:spcPts val="0"/>
              </a:spcAft>
              <a:buFont typeface="Wingdings" panose="05000000000000000000" pitchFamily="2" charset="2"/>
              <a:buChar char="u"/>
            </a:pPr>
            <a:r>
              <a:rPr lang="en-US" altLang="zh-CN" sz="1100" dirty="0">
                <a:latin typeface="Arial" pitchFamily="34" charset="0"/>
                <a:cs typeface="Arial" pitchFamily="34" charset="0"/>
              </a:rPr>
              <a:t> In addition</a:t>
            </a:r>
            <a:r>
              <a:rPr lang="zh-CN" altLang="zh-CN" sz="1100" dirty="0">
                <a:latin typeface="Arial" pitchFamily="34" charset="0"/>
                <a:cs typeface="Arial" pitchFamily="34" charset="0"/>
              </a:rPr>
              <a:t>，</a:t>
            </a:r>
            <a:r>
              <a:rPr lang="en-US" altLang="zh-CN" sz="1100" dirty="0">
                <a:latin typeface="Arial" pitchFamily="34" charset="0"/>
                <a:cs typeface="Arial" pitchFamily="34" charset="0"/>
              </a:rPr>
              <a:t>the SAC represents China participate in the International Standardization Organization (ISO), the International </a:t>
            </a:r>
            <a:r>
              <a:rPr lang="en-US" altLang="zh-CN" sz="1100" dirty="0" err="1">
                <a:latin typeface="Arial" pitchFamily="34" charset="0"/>
                <a:cs typeface="Arial" pitchFamily="34" charset="0"/>
              </a:rPr>
              <a:t>Electrotechnical</a:t>
            </a:r>
            <a:r>
              <a:rPr lang="en-US" altLang="zh-CN" sz="1100" dirty="0">
                <a:latin typeface="Arial" pitchFamily="34" charset="0"/>
                <a:cs typeface="Arial" pitchFamily="34" charset="0"/>
              </a:rPr>
              <a:t> Commission (IEC) and other international or regional standardization organizations. </a:t>
            </a:r>
          </a:p>
          <a:p>
            <a:pPr algn="just">
              <a:lnSpc>
                <a:spcPts val="1800"/>
              </a:lnSpc>
              <a:spcAft>
                <a:spcPts val="0"/>
              </a:spcAft>
              <a:buFont typeface="Wingdings" panose="05000000000000000000" pitchFamily="2" charset="2"/>
              <a:buChar char="u"/>
            </a:pPr>
            <a:r>
              <a:rPr lang="en-US" altLang="zh-CN" sz="1100" dirty="0">
                <a:latin typeface="Arial" pitchFamily="34" charset="0"/>
                <a:cs typeface="Arial" pitchFamily="34" charset="0"/>
              </a:rPr>
              <a:t>Undertaking the signing of relevant international cooperation agreements and the routine work of the standardization coordination mechanism of the state council are also the responsibility of the SAC.</a:t>
            </a:r>
            <a:endParaRPr lang="zh-CN" altLang="zh-CN" sz="1100" dirty="0">
              <a:latin typeface="Arial" pitchFamily="34" charset="0"/>
              <a:cs typeface="Arial" pitchFamily="34" charset="0"/>
            </a:endParaRPr>
          </a:p>
        </p:txBody>
      </p:sp>
      <p:grpSp>
        <p:nvGrpSpPr>
          <p:cNvPr id="22" name="组合 3"/>
          <p:cNvGrpSpPr/>
          <p:nvPr/>
        </p:nvGrpSpPr>
        <p:grpSpPr>
          <a:xfrm>
            <a:off x="6697360" y="771550"/>
            <a:ext cx="2456636" cy="3456384"/>
            <a:chOff x="5706407" y="1872914"/>
            <a:chExt cx="3284034" cy="3759555"/>
          </a:xfrm>
        </p:grpSpPr>
        <p:sp>
          <p:nvSpPr>
            <p:cNvPr id="27" name="MH_Other_1"/>
            <p:cNvSpPr/>
            <p:nvPr>
              <p:custDataLst>
                <p:tags r:id="rId1"/>
              </p:custDataLst>
            </p:nvPr>
          </p:nvSpPr>
          <p:spPr>
            <a:xfrm>
              <a:off x="6182531" y="2497274"/>
              <a:ext cx="2807910" cy="3135195"/>
            </a:xfrm>
            <a:custGeom>
              <a:avLst/>
              <a:gdLst>
                <a:gd name="connsiteX0" fmla="*/ 0 w 2750440"/>
                <a:gd name="connsiteY0" fmla="*/ 0 h 3501234"/>
                <a:gd name="connsiteX1" fmla="*/ 2750440 w 2750440"/>
                <a:gd name="connsiteY1" fmla="*/ 0 h 3501234"/>
                <a:gd name="connsiteX2" fmla="*/ 2750440 w 2750440"/>
                <a:gd name="connsiteY2" fmla="*/ 3501234 h 3501234"/>
                <a:gd name="connsiteX3" fmla="*/ 0 w 2750440"/>
                <a:gd name="connsiteY3" fmla="*/ 3501234 h 3501234"/>
                <a:gd name="connsiteX4" fmla="*/ 0 w 2750440"/>
                <a:gd name="connsiteY4" fmla="*/ 0 h 3501234"/>
                <a:gd name="connsiteX0-1" fmla="*/ 0 w 2750440"/>
                <a:gd name="connsiteY0-2" fmla="*/ 0 h 3501234"/>
                <a:gd name="connsiteX1-3" fmla="*/ 2587039 w 2750440"/>
                <a:gd name="connsiteY1-4" fmla="*/ 47867 h 3501234"/>
                <a:gd name="connsiteX2-5" fmla="*/ 2750440 w 2750440"/>
                <a:gd name="connsiteY2-6" fmla="*/ 3501234 h 3501234"/>
                <a:gd name="connsiteX3-7" fmla="*/ 0 w 2750440"/>
                <a:gd name="connsiteY3-8" fmla="*/ 3501234 h 3501234"/>
                <a:gd name="connsiteX4-9" fmla="*/ 0 w 2750440"/>
                <a:gd name="connsiteY4-10" fmla="*/ 0 h 3501234"/>
                <a:gd name="connsiteX0-11" fmla="*/ 20416 w 2770856"/>
                <a:gd name="connsiteY0-12" fmla="*/ 0 h 3501234"/>
                <a:gd name="connsiteX1-13" fmla="*/ 2607455 w 2770856"/>
                <a:gd name="connsiteY1-14" fmla="*/ 47867 h 3501234"/>
                <a:gd name="connsiteX2-15" fmla="*/ 2770856 w 2770856"/>
                <a:gd name="connsiteY2-16" fmla="*/ 3501234 h 3501234"/>
                <a:gd name="connsiteX3-17" fmla="*/ 0 w 2770856"/>
                <a:gd name="connsiteY3-18" fmla="*/ 3409713 h 3501234"/>
                <a:gd name="connsiteX4-19" fmla="*/ 20416 w 2770856"/>
                <a:gd name="connsiteY4-20" fmla="*/ 0 h 3501234"/>
                <a:gd name="connsiteX0-21" fmla="*/ 2389174 w 2770856"/>
                <a:gd name="connsiteY0-22" fmla="*/ 3078422 h 3453367"/>
                <a:gd name="connsiteX1-23" fmla="*/ 2607455 w 2770856"/>
                <a:gd name="connsiteY1-24" fmla="*/ 0 h 3453367"/>
                <a:gd name="connsiteX2-25" fmla="*/ 2770856 w 2770856"/>
                <a:gd name="connsiteY2-26" fmla="*/ 3453367 h 3453367"/>
                <a:gd name="connsiteX3-27" fmla="*/ 0 w 2770856"/>
                <a:gd name="connsiteY3-28" fmla="*/ 3361846 h 3453367"/>
                <a:gd name="connsiteX4-29" fmla="*/ 2389174 w 2770856"/>
                <a:gd name="connsiteY4-30" fmla="*/ 3078422 h 3453367"/>
                <a:gd name="connsiteX0-31" fmla="*/ 1743012 w 2770856"/>
                <a:gd name="connsiteY0-32" fmla="*/ 2394978 h 3453367"/>
                <a:gd name="connsiteX1-33" fmla="*/ 2607455 w 2770856"/>
                <a:gd name="connsiteY1-34" fmla="*/ 0 h 3453367"/>
                <a:gd name="connsiteX2-35" fmla="*/ 2770856 w 2770856"/>
                <a:gd name="connsiteY2-36" fmla="*/ 3453367 h 3453367"/>
                <a:gd name="connsiteX3-37" fmla="*/ 0 w 2770856"/>
                <a:gd name="connsiteY3-38" fmla="*/ 3361846 h 3453367"/>
                <a:gd name="connsiteX4-39" fmla="*/ 1743012 w 2770856"/>
                <a:gd name="connsiteY4-40" fmla="*/ 2394978 h 3453367"/>
                <a:gd name="connsiteX0-41" fmla="*/ 1743012 w 2807910"/>
                <a:gd name="connsiteY0-42" fmla="*/ 2394978 h 3448906"/>
                <a:gd name="connsiteX1-43" fmla="*/ 2607455 w 2807910"/>
                <a:gd name="connsiteY1-44" fmla="*/ 0 h 3448906"/>
                <a:gd name="connsiteX2-45" fmla="*/ 2807910 w 2807910"/>
                <a:gd name="connsiteY2-46" fmla="*/ 3448906 h 3448906"/>
                <a:gd name="connsiteX3-47" fmla="*/ 0 w 2807910"/>
                <a:gd name="connsiteY3-48" fmla="*/ 3361846 h 3448906"/>
                <a:gd name="connsiteX4-49" fmla="*/ 1743012 w 2807910"/>
                <a:gd name="connsiteY4-50" fmla="*/ 2394978 h 344890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07910" h="3448906">
                  <a:moveTo>
                    <a:pt x="1743012" y="2394978"/>
                  </a:moveTo>
                  <a:lnTo>
                    <a:pt x="2607455" y="0"/>
                  </a:lnTo>
                  <a:lnTo>
                    <a:pt x="2807910" y="3448906"/>
                  </a:lnTo>
                  <a:lnTo>
                    <a:pt x="0" y="3361846"/>
                  </a:lnTo>
                  <a:lnTo>
                    <a:pt x="1743012" y="2394978"/>
                  </a:lnTo>
                  <a:close/>
                </a:path>
              </a:pathLst>
            </a:custGeom>
            <a:solidFill>
              <a:schemeClr val="bg1">
                <a:lumMod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MH_Other_2"/>
            <p:cNvSpPr/>
            <p:nvPr>
              <p:custDataLst>
                <p:tags r:id="rId2"/>
              </p:custDataLst>
            </p:nvPr>
          </p:nvSpPr>
          <p:spPr>
            <a:xfrm>
              <a:off x="6011207" y="2330114"/>
              <a:ext cx="2750440" cy="3182764"/>
            </a:xfrm>
            <a:prstGeom prst="rect">
              <a:avLst/>
            </a:prstGeom>
            <a:solidFill>
              <a:srgbClr val="FFFFFF"/>
            </a:solidFill>
            <a:ln w="317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9" name="Picture 2" descr="D:\领导交办\ZHISP\质检总局大楼.jpg"/>
            <p:cNvPicPr>
              <a:picLocks noChangeAspect="1" noChangeArrowheads="1"/>
            </p:cNvPicPr>
            <p:nvPr/>
          </p:nvPicPr>
          <p:blipFill rotWithShape="1">
            <a:blip r:embed="rId5" cstate="print"/>
            <a:srcRect t="12097"/>
            <a:stretch>
              <a:fillRect/>
            </a:stretch>
          </p:blipFill>
          <p:spPr bwMode="auto">
            <a:xfrm>
              <a:off x="6196464" y="2442929"/>
              <a:ext cx="2466075" cy="2890327"/>
            </a:xfrm>
            <a:prstGeom prst="roundRect">
              <a:avLst>
                <a:gd name="adj" fmla="val 0"/>
              </a:avLst>
            </a:prstGeom>
            <a:blipFill dpi="0" rotWithShape="1">
              <a:blip r:embed="rId6" cstate="print">
                <a:extLst>
                  <a:ext uri="{28A0092B-C50C-407E-A947-70E740481C1C}">
                    <a14:useLocalDpi xmlns:a14="http://schemas.microsoft.com/office/drawing/2010/main" val="0"/>
                  </a:ext>
                </a:extLst>
              </a:blip>
              <a:srcRect/>
              <a:stretch>
                <a:fillRect l="-53490" t="-298" r="-12152" b="-4268"/>
              </a:stretch>
            </a:blipFill>
            <a:ln>
              <a:noFill/>
            </a:ln>
          </p:spPr>
        </p:pic>
        <p:sp>
          <p:nvSpPr>
            <p:cNvPr id="30" name="MH_Other_3"/>
            <p:cNvSpPr/>
            <p:nvPr>
              <p:custDataLst>
                <p:tags r:id="rId3"/>
              </p:custDataLst>
            </p:nvPr>
          </p:nvSpPr>
          <p:spPr>
            <a:xfrm rot="20953818">
              <a:off x="5706407" y="1872914"/>
              <a:ext cx="1507580" cy="842908"/>
            </a:xfrm>
            <a:custGeom>
              <a:avLst/>
              <a:gdLst>
                <a:gd name="connsiteX0" fmla="*/ 0 w 1206500"/>
                <a:gd name="connsiteY0" fmla="*/ 463550 h 1003300"/>
                <a:gd name="connsiteX1" fmla="*/ 965200 w 1206500"/>
                <a:gd name="connsiteY1" fmla="*/ 0 h 1003300"/>
                <a:gd name="connsiteX2" fmla="*/ 920750 w 1206500"/>
                <a:gd name="connsiteY2" fmla="*/ 139700 h 1003300"/>
                <a:gd name="connsiteX3" fmla="*/ 984250 w 1206500"/>
                <a:gd name="connsiteY3" fmla="*/ 177800 h 1003300"/>
                <a:gd name="connsiteX4" fmla="*/ 977900 w 1206500"/>
                <a:gd name="connsiteY4" fmla="*/ 254000 h 1003300"/>
                <a:gd name="connsiteX5" fmla="*/ 1054100 w 1206500"/>
                <a:gd name="connsiteY5" fmla="*/ 254000 h 1003300"/>
                <a:gd name="connsiteX6" fmla="*/ 1143000 w 1206500"/>
                <a:gd name="connsiteY6" fmla="*/ 228600 h 1003300"/>
                <a:gd name="connsiteX7" fmla="*/ 1155700 w 1206500"/>
                <a:gd name="connsiteY7" fmla="*/ 361950 h 1003300"/>
                <a:gd name="connsiteX8" fmla="*/ 1041400 w 1206500"/>
                <a:gd name="connsiteY8" fmla="*/ 482600 h 1003300"/>
                <a:gd name="connsiteX9" fmla="*/ 1187450 w 1206500"/>
                <a:gd name="connsiteY9" fmla="*/ 400050 h 1003300"/>
                <a:gd name="connsiteX10" fmla="*/ 1085850 w 1206500"/>
                <a:gd name="connsiteY10" fmla="*/ 552450 h 1003300"/>
                <a:gd name="connsiteX11" fmla="*/ 1206500 w 1206500"/>
                <a:gd name="connsiteY11" fmla="*/ 520700 h 1003300"/>
                <a:gd name="connsiteX12" fmla="*/ 171450 w 1206500"/>
                <a:gd name="connsiteY12" fmla="*/ 1003300 h 1003300"/>
                <a:gd name="connsiteX13" fmla="*/ 209550 w 1206500"/>
                <a:gd name="connsiteY13" fmla="*/ 946150 h 1003300"/>
                <a:gd name="connsiteX14" fmla="*/ 292100 w 1206500"/>
                <a:gd name="connsiteY14" fmla="*/ 876300 h 1003300"/>
                <a:gd name="connsiteX15" fmla="*/ 133350 w 1206500"/>
                <a:gd name="connsiteY15" fmla="*/ 863600 h 1003300"/>
                <a:gd name="connsiteX16" fmla="*/ 222250 w 1206500"/>
                <a:gd name="connsiteY16" fmla="*/ 774700 h 1003300"/>
                <a:gd name="connsiteX17" fmla="*/ 101600 w 1206500"/>
                <a:gd name="connsiteY17" fmla="*/ 762000 h 1003300"/>
                <a:gd name="connsiteX18" fmla="*/ 190500 w 1206500"/>
                <a:gd name="connsiteY18" fmla="*/ 647700 h 1003300"/>
                <a:gd name="connsiteX19" fmla="*/ 57150 w 1206500"/>
                <a:gd name="connsiteY19" fmla="*/ 615950 h 1003300"/>
                <a:gd name="connsiteX20" fmla="*/ 57150 w 1206500"/>
                <a:gd name="connsiteY20" fmla="*/ 565150 h 1003300"/>
                <a:gd name="connsiteX21" fmla="*/ 133350 w 1206500"/>
                <a:gd name="connsiteY21" fmla="*/ 514350 h 1003300"/>
                <a:gd name="connsiteX22" fmla="*/ 0 w 1206500"/>
                <a:gd name="connsiteY22" fmla="*/ 463550 h 100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06500" h="1003300">
                  <a:moveTo>
                    <a:pt x="0" y="463550"/>
                  </a:moveTo>
                  <a:lnTo>
                    <a:pt x="965200" y="0"/>
                  </a:lnTo>
                  <a:lnTo>
                    <a:pt x="920750" y="139700"/>
                  </a:lnTo>
                  <a:lnTo>
                    <a:pt x="984250" y="177800"/>
                  </a:lnTo>
                  <a:lnTo>
                    <a:pt x="977900" y="254000"/>
                  </a:lnTo>
                  <a:lnTo>
                    <a:pt x="1054100" y="254000"/>
                  </a:lnTo>
                  <a:lnTo>
                    <a:pt x="1143000" y="228600"/>
                  </a:lnTo>
                  <a:lnTo>
                    <a:pt x="1155700" y="361950"/>
                  </a:lnTo>
                  <a:lnTo>
                    <a:pt x="1041400" y="482600"/>
                  </a:lnTo>
                  <a:lnTo>
                    <a:pt x="1187450" y="400050"/>
                  </a:lnTo>
                  <a:lnTo>
                    <a:pt x="1085850" y="552450"/>
                  </a:lnTo>
                  <a:lnTo>
                    <a:pt x="1206500" y="520700"/>
                  </a:lnTo>
                  <a:lnTo>
                    <a:pt x="171450" y="1003300"/>
                  </a:lnTo>
                  <a:lnTo>
                    <a:pt x="209550" y="946150"/>
                  </a:lnTo>
                  <a:lnTo>
                    <a:pt x="292100" y="876300"/>
                  </a:lnTo>
                  <a:lnTo>
                    <a:pt x="133350" y="863600"/>
                  </a:lnTo>
                  <a:lnTo>
                    <a:pt x="222250" y="774700"/>
                  </a:lnTo>
                  <a:lnTo>
                    <a:pt x="101600" y="762000"/>
                  </a:lnTo>
                  <a:lnTo>
                    <a:pt x="190500" y="647700"/>
                  </a:lnTo>
                  <a:lnTo>
                    <a:pt x="57150" y="615950"/>
                  </a:lnTo>
                  <a:lnTo>
                    <a:pt x="57150" y="565150"/>
                  </a:lnTo>
                  <a:lnTo>
                    <a:pt x="133350" y="514350"/>
                  </a:lnTo>
                  <a:lnTo>
                    <a:pt x="0" y="463550"/>
                  </a:lnTo>
                  <a:close/>
                </a:path>
              </a:pathLst>
            </a:custGeom>
            <a:solidFill>
              <a:srgbClr val="BFBFBF">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 name="直接连接符 42"/>
          <p:cNvCxnSpPr/>
          <p:nvPr/>
        </p:nvCxnSpPr>
        <p:spPr>
          <a:xfrm flipH="1">
            <a:off x="6587490" y="2012315"/>
            <a:ext cx="8890" cy="505460"/>
          </a:xfrm>
          <a:prstGeom prst="line">
            <a:avLst/>
          </a:prstGeom>
          <a:ln w="190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flipH="1">
            <a:off x="2276185" y="1871345"/>
            <a:ext cx="8890" cy="505460"/>
          </a:xfrm>
          <a:prstGeom prst="line">
            <a:avLst/>
          </a:prstGeom>
          <a:ln w="190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 name="圆角矩形 3"/>
          <p:cNvSpPr/>
          <p:nvPr/>
        </p:nvSpPr>
        <p:spPr>
          <a:xfrm>
            <a:off x="1511907" y="561975"/>
            <a:ext cx="5836285" cy="429895"/>
          </a:xfrm>
          <a:prstGeom prst="round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altLang="zh-CN" sz="1000" b="1" dirty="0">
                <a:solidFill>
                  <a:schemeClr val="bg1">
                    <a:lumMod val="95000"/>
                  </a:schemeClr>
                </a:solidFill>
                <a:latin typeface="微软雅黑" panose="020B0503020204020204" pitchFamily="34" charset="-122"/>
                <a:ea typeface="微软雅黑" panose="020B0503020204020204" pitchFamily="34" charset="-122"/>
                <a:sym typeface="+mn-ea"/>
              </a:rPr>
              <a:t>Государственное управление по надзору за рынком / Национальный комитет по </a:t>
            </a:r>
            <a:r>
              <a:rPr lang="ru-RU" altLang="zh-CN" sz="1000" b="1" dirty="0" smtClean="0">
                <a:solidFill>
                  <a:schemeClr val="bg1">
                    <a:lumMod val="95000"/>
                  </a:schemeClr>
                </a:solidFill>
                <a:latin typeface="微软雅黑" panose="020B0503020204020204" pitchFamily="34" charset="-122"/>
                <a:ea typeface="微软雅黑" panose="020B0503020204020204" pitchFamily="34" charset="-122"/>
                <a:sym typeface="+mn-ea"/>
              </a:rPr>
              <a:t>стандартизации </a:t>
            </a:r>
            <a:endParaRPr lang="ru-RU" altLang="zh-CN" sz="1000" b="1" dirty="0" smtClean="0">
              <a:solidFill>
                <a:schemeClr val="bg1">
                  <a:lumMod val="95000"/>
                </a:schemeClr>
              </a:solidFill>
              <a:latin typeface="微软雅黑" panose="020B0503020204020204" pitchFamily="34" charset="-122"/>
              <a:ea typeface="微软雅黑" panose="020B0503020204020204" pitchFamily="34" charset="-122"/>
              <a:sym typeface="+mn-ea"/>
            </a:endParaRPr>
          </a:p>
          <a:p>
            <a:pPr algn="ctr"/>
            <a:r>
              <a:rPr lang="en-US" altLang="zh-CN" sz="1000" b="1" dirty="0" smtClean="0">
                <a:solidFill>
                  <a:schemeClr val="bg1">
                    <a:lumMod val="95000"/>
                  </a:schemeClr>
                </a:solidFill>
                <a:latin typeface="微软雅黑" panose="020B0503020204020204" pitchFamily="34" charset="-122"/>
                <a:ea typeface="微软雅黑" panose="020B0503020204020204" pitchFamily="34" charset="-122"/>
                <a:sym typeface="+mn-ea"/>
              </a:rPr>
              <a:t>SAMR/SAC</a:t>
            </a:r>
            <a:endParaRPr lang="ru-RU" altLang="zh-CN" sz="1000" b="1" dirty="0">
              <a:solidFill>
                <a:schemeClr val="bg1">
                  <a:lumMod val="95000"/>
                </a:schemeClr>
              </a:solidFill>
              <a:latin typeface="微软雅黑" panose="020B0503020204020204" pitchFamily="34" charset="-122"/>
              <a:ea typeface="微软雅黑" panose="020B0503020204020204" pitchFamily="34" charset="-122"/>
              <a:sym typeface="+mn-ea"/>
            </a:endParaRPr>
          </a:p>
        </p:txBody>
      </p:sp>
      <p:sp>
        <p:nvSpPr>
          <p:cNvPr id="26" name="TextBox 25"/>
          <p:cNvSpPr txBox="1"/>
          <p:nvPr/>
        </p:nvSpPr>
        <p:spPr>
          <a:xfrm>
            <a:off x="395536" y="0"/>
            <a:ext cx="363220" cy="521970"/>
          </a:xfrm>
          <a:prstGeom prst="rect">
            <a:avLst/>
          </a:prstGeom>
          <a:noFill/>
        </p:spPr>
        <p:txBody>
          <a:bodyPr wrap="none" rtlCol="0">
            <a:spAutoFit/>
          </a:bodyPr>
          <a:lstStyle/>
          <a:p>
            <a:r>
              <a:rPr lang="en-US" sz="2800" dirty="0">
                <a:solidFill>
                  <a:schemeClr val="bg1"/>
                </a:solidFill>
              </a:rPr>
              <a:t>3</a:t>
            </a:r>
          </a:p>
        </p:txBody>
      </p:sp>
      <p:sp>
        <p:nvSpPr>
          <p:cNvPr id="13" name="标题 12"/>
          <p:cNvSpPr>
            <a:spLocks noGrp="1"/>
          </p:cNvSpPr>
          <p:nvPr>
            <p:ph type="title"/>
          </p:nvPr>
        </p:nvSpPr>
        <p:spPr>
          <a:xfrm>
            <a:off x="1463040" y="-55880"/>
            <a:ext cx="7513320" cy="634365"/>
          </a:xfrm>
        </p:spPr>
        <p:txBody>
          <a:bodyPr/>
          <a:lstStyle/>
          <a:p>
            <a:r>
              <a:rPr lang="ru-RU" altLang="zh-CN" sz="2000" dirty="0"/>
              <a:t>Внутренняя </a:t>
            </a:r>
            <a:r>
              <a:rPr lang="ru-RU" altLang="zh-CN" sz="2000" dirty="0" smtClean="0"/>
              <a:t>организация     </a:t>
            </a:r>
            <a:r>
              <a:rPr lang="en-US" altLang="zh-CN" sz="2000" dirty="0" smtClean="0"/>
              <a:t>Organization</a:t>
            </a:r>
            <a:endParaRPr lang="zh-CN" altLang="en-US" sz="1900" b="0" dirty="0">
              <a:sym typeface="+mn-ea"/>
            </a:endParaRPr>
          </a:p>
        </p:txBody>
      </p:sp>
      <p:grpSp>
        <p:nvGrpSpPr>
          <p:cNvPr id="17" name="组合 16"/>
          <p:cNvGrpSpPr/>
          <p:nvPr/>
        </p:nvGrpSpPr>
        <p:grpSpPr>
          <a:xfrm>
            <a:off x="2285075" y="889953"/>
            <a:ext cx="4311650" cy="398780"/>
            <a:chOff x="6344" y="1634"/>
            <a:chExt cx="5338" cy="1086"/>
          </a:xfrm>
        </p:grpSpPr>
        <p:cxnSp>
          <p:nvCxnSpPr>
            <p:cNvPr id="5" name="直接连接符 4"/>
            <p:cNvCxnSpPr/>
            <p:nvPr/>
          </p:nvCxnSpPr>
          <p:spPr>
            <a:xfrm>
              <a:off x="9011" y="1634"/>
              <a:ext cx="4" cy="543"/>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曲线连接符 6"/>
            <p:cNvCxnSpPr/>
            <p:nvPr/>
          </p:nvCxnSpPr>
          <p:spPr>
            <a:xfrm flipV="1">
              <a:off x="6344" y="2175"/>
              <a:ext cx="5338" cy="2"/>
            </a:xfrm>
            <a:prstGeom prst="curvedConnector3">
              <a:avLst>
                <a:gd name="adj1" fmla="val 50019"/>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344" y="2177"/>
              <a:ext cx="4" cy="543"/>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11678" y="2177"/>
              <a:ext cx="4" cy="543"/>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6" name="圆角矩形 15"/>
          <p:cNvSpPr/>
          <p:nvPr/>
        </p:nvSpPr>
        <p:spPr>
          <a:xfrm>
            <a:off x="992783" y="1281430"/>
            <a:ext cx="2452370" cy="750570"/>
          </a:xfrm>
          <a:prstGeom prst="roundRect">
            <a:avLst/>
          </a:prstGeom>
          <a:solidFill>
            <a:schemeClr val="bg2">
              <a:lumMod val="60000"/>
              <a:lumOff val="40000"/>
            </a:schemeClr>
          </a:solidFill>
          <a:ln w="952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ts val="1600"/>
              </a:lnSpc>
            </a:pPr>
            <a:r>
              <a:rPr lang="ru-RU" altLang="zh-CN" sz="1200" b="1" dirty="0">
                <a:solidFill>
                  <a:schemeClr val="bg1"/>
                </a:solidFill>
                <a:latin typeface="Arial" panose="020B0604020202020204" pitchFamily="34" charset="0"/>
                <a:ea typeface="微软雅黑" panose="020B0503020204020204" pitchFamily="34" charset="-122"/>
                <a:cs typeface="Arial" panose="020B0604020202020204" pitchFamily="34" charset="0"/>
              </a:rPr>
              <a:t>Отдел технического менеджмента </a:t>
            </a:r>
            <a:r>
              <a:rPr lang="ru-RU" altLang="zh-CN" sz="1200" b="1"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стандартов</a:t>
            </a:r>
          </a:p>
          <a:p>
            <a:pPr algn="just" fontAlgn="auto">
              <a:lnSpc>
                <a:spcPts val="1600"/>
              </a:lnSpc>
            </a:pPr>
            <a:r>
              <a:rPr lang="en-US" altLang="zh-CN" sz="1400" b="1" dirty="0" smtClean="0">
                <a:solidFill>
                  <a:schemeClr val="bg1"/>
                </a:solidFill>
                <a:latin typeface="Arial" panose="020B0604020202020204" pitchFamily="34" charset="0"/>
                <a:ea typeface="华文中宋" panose="02010600040101010101" pitchFamily="2" charset="-122"/>
                <a:cs typeface="Arial" panose="020B0604020202020204" pitchFamily="34" charset="0"/>
                <a:sym typeface="+mn-ea"/>
              </a:rPr>
              <a:t>Department </a:t>
            </a:r>
            <a:r>
              <a:rPr lang="en-US" altLang="zh-CN" sz="1400" b="1" dirty="0">
                <a:solidFill>
                  <a:schemeClr val="bg1"/>
                </a:solidFill>
                <a:latin typeface="Arial" panose="020B0604020202020204" pitchFamily="34" charset="0"/>
                <a:ea typeface="华文中宋" panose="02010600040101010101" pitchFamily="2" charset="-122"/>
                <a:cs typeface="Arial" panose="020B0604020202020204" pitchFamily="34" charset="0"/>
                <a:sym typeface="+mn-ea"/>
              </a:rPr>
              <a:t>of standards technical management</a:t>
            </a:r>
          </a:p>
        </p:txBody>
      </p:sp>
      <p:sp>
        <p:nvSpPr>
          <p:cNvPr id="18" name="圆角矩形 17"/>
          <p:cNvSpPr/>
          <p:nvPr/>
        </p:nvSpPr>
        <p:spPr>
          <a:xfrm>
            <a:off x="5356542" y="1281430"/>
            <a:ext cx="2461895" cy="730885"/>
          </a:xfrm>
          <a:prstGeom prst="roundRect">
            <a:avLst/>
          </a:prstGeom>
          <a:solidFill>
            <a:schemeClr val="bg2">
              <a:lumMod val="60000"/>
              <a:lumOff val="40000"/>
            </a:schemeClr>
          </a:solidFill>
          <a:ln w="952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ts val="1600"/>
              </a:lnSpc>
            </a:pPr>
            <a:r>
              <a:rPr lang="ru-RU" altLang="zh-CN" sz="1200" b="1" dirty="0">
                <a:solidFill>
                  <a:schemeClr val="bg1"/>
                </a:solidFill>
                <a:latin typeface="Arial" panose="020B0604020202020204" pitchFamily="34" charset="0"/>
                <a:ea typeface="微软雅黑" panose="020B0503020204020204" pitchFamily="34" charset="-122"/>
                <a:cs typeface="Arial" panose="020B0604020202020204" pitchFamily="34" charset="0"/>
              </a:rPr>
              <a:t>Отдел инновационного менеджмента </a:t>
            </a:r>
            <a:r>
              <a:rPr lang="ru-RU" altLang="zh-CN" sz="1200" b="1"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стандартов</a:t>
            </a:r>
          </a:p>
          <a:p>
            <a:pPr algn="just" fontAlgn="auto">
              <a:lnSpc>
                <a:spcPts val="1600"/>
              </a:lnSpc>
            </a:pPr>
            <a:r>
              <a:rPr lang="en-US" altLang="zh-CN" sz="1400" b="1" dirty="0" smtClean="0">
                <a:solidFill>
                  <a:schemeClr val="bg1"/>
                </a:solidFill>
                <a:latin typeface="Arial" panose="020B0604020202020204" pitchFamily="34" charset="0"/>
                <a:ea typeface="华文中宋" panose="02010600040101010101" pitchFamily="2" charset="-122"/>
                <a:cs typeface="Arial" panose="020B0604020202020204" pitchFamily="34" charset="0"/>
                <a:sym typeface="+mn-ea"/>
              </a:rPr>
              <a:t>Department </a:t>
            </a:r>
            <a:r>
              <a:rPr lang="en-US" altLang="zh-CN" sz="1400" b="1" dirty="0">
                <a:solidFill>
                  <a:schemeClr val="bg1"/>
                </a:solidFill>
                <a:latin typeface="Arial" panose="020B0604020202020204" pitchFamily="34" charset="0"/>
                <a:ea typeface="华文中宋" panose="02010600040101010101" pitchFamily="2" charset="-122"/>
                <a:cs typeface="Arial" panose="020B0604020202020204" pitchFamily="34" charset="0"/>
                <a:sym typeface="+mn-ea"/>
              </a:rPr>
              <a:t>of standards Innovative management</a:t>
            </a:r>
          </a:p>
        </p:txBody>
      </p:sp>
      <p:sp>
        <p:nvSpPr>
          <p:cNvPr id="41" name="圆角矩形 40"/>
          <p:cNvSpPr/>
          <p:nvPr/>
        </p:nvSpPr>
        <p:spPr>
          <a:xfrm>
            <a:off x="283171" y="2338706"/>
            <a:ext cx="3871595" cy="1758315"/>
          </a:xfrm>
          <a:prstGeom prst="roundRect">
            <a:avLst/>
          </a:prstGeom>
          <a:solidFill>
            <a:schemeClr val="bg2">
              <a:lumMod val="20000"/>
              <a:lumOff val="80000"/>
            </a:schemeClr>
          </a:solidFill>
          <a:ln w="952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algn="just" fontAlgn="auto">
              <a:lnSpc>
                <a:spcPct val="100000"/>
              </a:lnSpc>
              <a:spcBef>
                <a:spcPts val="0"/>
              </a:spcBef>
              <a:buAutoNum type="arabicPeriod"/>
            </a:pPr>
            <a:r>
              <a:rPr lang="ru-RU" altLang="zh-CN" sz="10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Управление </a:t>
            </a:r>
            <a:r>
              <a:rPr lang="ru-RU" altLang="zh-CN" sz="1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разработкой и внесением изменений в национальные </a:t>
            </a:r>
            <a:r>
              <a:rPr lang="ru-RU" altLang="zh-CN" sz="10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стандарты</a:t>
            </a:r>
          </a:p>
          <a:p>
            <a:pPr algn="just" fontAlgn="auto">
              <a:lnSpc>
                <a:spcPct val="100000"/>
              </a:lnSpc>
              <a:spcBef>
                <a:spcPts val="0"/>
              </a:spcBef>
            </a:pPr>
            <a:r>
              <a:rPr lang="en-US" altLang="zh-CN" sz="12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Manage the development and amendment of national standards</a:t>
            </a:r>
          </a:p>
          <a:p>
            <a:pPr algn="just" fontAlgn="auto">
              <a:lnSpc>
                <a:spcPct val="100000"/>
              </a:lnSpc>
              <a:spcBef>
                <a:spcPts val="0"/>
              </a:spcBef>
            </a:pPr>
            <a:r>
              <a:rPr lang="en-US" altLang="zh-CN" sz="10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a:t>
            </a:r>
            <a:r>
              <a:rPr lang="ru-RU" altLang="zh-CN" sz="10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Управление </a:t>
            </a:r>
            <a:r>
              <a:rPr lang="ru-RU" altLang="zh-CN" sz="1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обязательными национальными </a:t>
            </a:r>
            <a:r>
              <a:rPr lang="ru-RU" altLang="zh-CN" sz="10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стандартами</a:t>
            </a:r>
          </a:p>
          <a:p>
            <a:pPr algn="just" fontAlgn="auto">
              <a:lnSpc>
                <a:spcPct val="100000"/>
              </a:lnSpc>
              <a:spcBef>
                <a:spcPts val="0"/>
              </a:spcBef>
            </a:pPr>
            <a:r>
              <a:rPr lang="en-US" altLang="zh-CN" sz="12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Manage </a:t>
            </a:r>
            <a:r>
              <a:rPr lang="en-US" altLang="zh-CN" sz="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the mandatory national standards</a:t>
            </a:r>
          </a:p>
          <a:p>
            <a:pPr algn="just" fontAlgn="auto">
              <a:lnSpc>
                <a:spcPct val="100000"/>
              </a:lnSpc>
              <a:spcBef>
                <a:spcPts val="0"/>
              </a:spcBef>
            </a:pPr>
            <a:r>
              <a:rPr lang="en-US" altLang="zh-CN" sz="10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3.</a:t>
            </a:r>
            <a:r>
              <a:rPr lang="ru-RU" altLang="zh-CN" sz="10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Управление </a:t>
            </a:r>
            <a:r>
              <a:rPr lang="ru-RU" altLang="zh-CN" sz="1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национальными техническими </a:t>
            </a:r>
            <a:r>
              <a:rPr lang="ru-RU" altLang="zh-CN" sz="10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комитетами</a:t>
            </a:r>
          </a:p>
          <a:p>
            <a:pPr algn="just" fontAlgn="auto">
              <a:lnSpc>
                <a:spcPct val="100000"/>
              </a:lnSpc>
              <a:spcBef>
                <a:spcPts val="0"/>
              </a:spcBef>
            </a:pPr>
            <a:r>
              <a:rPr lang="en-US" altLang="zh-CN" sz="12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Manage </a:t>
            </a:r>
            <a:r>
              <a:rPr lang="en-US" altLang="zh-CN" sz="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the national technical committees</a:t>
            </a:r>
          </a:p>
          <a:p>
            <a:pPr algn="just" fontAlgn="auto">
              <a:lnSpc>
                <a:spcPct val="100000"/>
              </a:lnSpc>
              <a:spcBef>
                <a:spcPts val="0"/>
              </a:spcBef>
            </a:pPr>
            <a:r>
              <a:rPr lang="en-US" altLang="zh-CN" sz="1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4. </a:t>
            </a:r>
            <a:r>
              <a:rPr lang="ru-RU" altLang="zh-CN" sz="10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Берет на себя</a:t>
            </a:r>
            <a:r>
              <a:rPr lang="ru-RU" altLang="zh-CN" sz="10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ru-RU" altLang="zh-CN" sz="1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работу секретариата </a:t>
            </a:r>
            <a:r>
              <a:rPr lang="en-US" altLang="zh-CN" sz="10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SAC</a:t>
            </a:r>
            <a:endParaRPr lang="ru-RU" altLang="zh-CN" sz="10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just" fontAlgn="auto">
              <a:lnSpc>
                <a:spcPct val="100000"/>
              </a:lnSpc>
              <a:spcBef>
                <a:spcPts val="0"/>
              </a:spcBef>
            </a:pPr>
            <a:r>
              <a:rPr lang="en-US" altLang="zh-CN" sz="12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Undertake </a:t>
            </a:r>
            <a:r>
              <a:rPr lang="en-US" altLang="zh-CN" sz="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the work of the SAC Secretariat</a:t>
            </a:r>
          </a:p>
        </p:txBody>
      </p:sp>
      <p:sp>
        <p:nvSpPr>
          <p:cNvPr id="42" name="圆角矩形 41"/>
          <p:cNvSpPr/>
          <p:nvPr/>
        </p:nvSpPr>
        <p:spPr>
          <a:xfrm>
            <a:off x="4430049" y="2301875"/>
            <a:ext cx="4627880" cy="1896745"/>
          </a:xfrm>
          <a:prstGeom prst="roundRect">
            <a:avLst/>
          </a:prstGeom>
          <a:solidFill>
            <a:schemeClr val="bg2">
              <a:lumMod val="20000"/>
              <a:lumOff val="80000"/>
            </a:schemeClr>
          </a:solidFill>
          <a:ln w="952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algn="just" fontAlgn="auto">
              <a:lnSpc>
                <a:spcPts val="1600"/>
              </a:lnSpc>
              <a:spcBef>
                <a:spcPts val="0"/>
              </a:spcBef>
              <a:buAutoNum type="arabicPeriod"/>
            </a:pPr>
            <a:r>
              <a:rPr lang="ru-RU" altLang="zh-CN" sz="10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Управление </a:t>
            </a:r>
            <a:r>
              <a:rPr lang="ru-RU" altLang="zh-CN" sz="1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международной деятельностью по </a:t>
            </a:r>
            <a:r>
              <a:rPr lang="ru-RU" altLang="zh-CN" sz="10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стандартизации</a:t>
            </a:r>
          </a:p>
          <a:p>
            <a:pPr algn="just" fontAlgn="auto">
              <a:lnSpc>
                <a:spcPts val="1600"/>
              </a:lnSpc>
              <a:spcBef>
                <a:spcPts val="0"/>
              </a:spcBef>
            </a:pPr>
            <a:r>
              <a:rPr lang="en-US" altLang="zh-CN" sz="12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Manage </a:t>
            </a:r>
            <a:r>
              <a:rPr lang="en-US" altLang="zh-CN" sz="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the international standardization activities</a:t>
            </a:r>
            <a:endParaRPr lang="en-US" altLang="zh-CN" sz="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just" fontAlgn="auto">
              <a:lnSpc>
                <a:spcPts val="1600"/>
              </a:lnSpc>
              <a:spcBef>
                <a:spcPts val="0"/>
              </a:spcBef>
            </a:pPr>
            <a:r>
              <a:rPr lang="ru-RU" altLang="zh-CN" sz="10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2. Управление </a:t>
            </a:r>
            <a:r>
              <a:rPr lang="ru-RU" altLang="zh-CN" sz="1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отраслевыми стандартами, местными стандартами, стандартами ассоциаций, стандартами </a:t>
            </a:r>
            <a:r>
              <a:rPr lang="ru-RU" altLang="zh-CN" sz="10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предприятий</a:t>
            </a:r>
          </a:p>
          <a:p>
            <a:pPr algn="just" fontAlgn="auto">
              <a:lnSpc>
                <a:spcPts val="1600"/>
              </a:lnSpc>
              <a:spcBef>
                <a:spcPts val="0"/>
              </a:spcBef>
            </a:pPr>
            <a:r>
              <a:rPr lang="en-US" altLang="zh-CN" sz="12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Manage </a:t>
            </a:r>
            <a:r>
              <a:rPr lang="en-US" altLang="zh-CN" sz="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the sector standard, local Standard, association standard, enterprise standard</a:t>
            </a:r>
          </a:p>
          <a:p>
            <a:pPr algn="just" fontAlgn="auto">
              <a:lnSpc>
                <a:spcPts val="1600"/>
              </a:lnSpc>
              <a:spcBef>
                <a:spcPts val="0"/>
              </a:spcBef>
            </a:pPr>
            <a:r>
              <a:rPr lang="en-US" altLang="zh-CN" sz="1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3. </a:t>
            </a:r>
            <a:r>
              <a:rPr lang="ru-RU" altLang="zh-CN" sz="1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Управление исследованиями по </a:t>
            </a:r>
            <a:r>
              <a:rPr lang="ru-RU" altLang="zh-CN" sz="10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стандартизации</a:t>
            </a:r>
          </a:p>
          <a:p>
            <a:pPr algn="just" fontAlgn="auto">
              <a:lnSpc>
                <a:spcPts val="1600"/>
              </a:lnSpc>
              <a:spcBef>
                <a:spcPts val="0"/>
              </a:spcBef>
            </a:pPr>
            <a:r>
              <a:rPr lang="en-US" altLang="zh-CN" sz="12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Manage </a:t>
            </a:r>
            <a:r>
              <a:rPr lang="en-US" altLang="zh-CN" sz="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the standardization research</a:t>
            </a:r>
          </a:p>
          <a:p>
            <a:pPr algn="just" fontAlgn="auto">
              <a:lnSpc>
                <a:spcPts val="1600"/>
              </a:lnSpc>
              <a:spcBef>
                <a:spcPts val="0"/>
              </a:spcBef>
            </a:pPr>
            <a:r>
              <a:rPr lang="en-US" altLang="zh-CN" sz="1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4. </a:t>
            </a:r>
            <a:r>
              <a:rPr lang="ru-RU" altLang="zh-CN" sz="1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Контроль за применением и внедрением </a:t>
            </a:r>
            <a:r>
              <a:rPr lang="ru-RU" altLang="zh-CN" sz="10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стандартов</a:t>
            </a:r>
          </a:p>
          <a:p>
            <a:pPr algn="just" fontAlgn="auto">
              <a:lnSpc>
                <a:spcPts val="1600"/>
              </a:lnSpc>
              <a:spcBef>
                <a:spcPts val="0"/>
              </a:spcBef>
            </a:pPr>
            <a:r>
              <a:rPr lang="en-US" altLang="zh-CN" sz="12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a:t>
            </a:r>
            <a:r>
              <a:rPr lang="zh-CN" altLang="en-US" sz="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pplication and implementation supervision </a:t>
            </a:r>
            <a:r>
              <a:rPr lang="en-US" altLang="zh-CN" sz="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of standards</a:t>
            </a:r>
          </a:p>
        </p:txBody>
      </p:sp>
      <p:sp>
        <p:nvSpPr>
          <p:cNvPr id="46" name="文本框 12"/>
          <p:cNvSpPr txBox="1"/>
          <p:nvPr/>
        </p:nvSpPr>
        <p:spPr>
          <a:xfrm>
            <a:off x="148272" y="4587974"/>
            <a:ext cx="8582025" cy="1015663"/>
          </a:xfrm>
          <a:prstGeom prst="rect">
            <a:avLst/>
          </a:prstGeom>
          <a:solidFill>
            <a:schemeClr val="bg2">
              <a:lumMod val="20000"/>
              <a:lumOff val="80000"/>
            </a:schemeClr>
          </a:solidFill>
          <a:effectLst>
            <a:outerShdw blurRad="76200" dist="12700" dir="8100000" sy="-23000" kx="800400" algn="br" rotWithShape="0">
              <a:prstClr val="black">
                <a:alpha val="20000"/>
              </a:prstClr>
            </a:outerShdw>
          </a:effectLst>
        </p:spPr>
        <p:txBody>
          <a:bodyPr wrap="square" rtlCol="0">
            <a:spAutoFit/>
          </a:bodyPr>
          <a:lstStyle/>
          <a:p>
            <a:pPr lvl="0" fontAlgn="auto">
              <a:lnSpc>
                <a:spcPct val="100000"/>
              </a:lnSpc>
              <a:defRPr/>
            </a:pPr>
            <a:r>
              <a:rPr lang="ru-RU" altLang="zh-CN" sz="1200" b="1" kern="0" dirty="0">
                <a:latin typeface="Arial" panose="020B0604020202020204" pitchFamily="34" charset="0"/>
                <a:ea typeface="微软雅黑" panose="020B0503020204020204" pitchFamily="34" charset="-122"/>
                <a:cs typeface="Arial" panose="020B0604020202020204" pitchFamily="34" charset="0"/>
              </a:rPr>
              <a:t>Ответственные за международное сотрудничество: Отдел международного сотрудничества в области стандартов, Отдел по связям с ИСО, Отдел по связям с МЭК, Отдел по принятию международных </a:t>
            </a:r>
            <a:r>
              <a:rPr lang="ru-RU" altLang="zh-CN" sz="1200" b="1" kern="0" dirty="0" smtClean="0">
                <a:latin typeface="Arial" panose="020B0604020202020204" pitchFamily="34" charset="0"/>
                <a:ea typeface="微软雅黑" panose="020B0503020204020204" pitchFamily="34" charset="-122"/>
                <a:cs typeface="Arial" panose="020B0604020202020204" pitchFamily="34" charset="0"/>
              </a:rPr>
              <a:t>стандартов</a:t>
            </a:r>
          </a:p>
          <a:p>
            <a:pPr lvl="0" fontAlgn="auto">
              <a:lnSpc>
                <a:spcPct val="100000"/>
              </a:lnSpc>
              <a:defRPr/>
            </a:pPr>
            <a:r>
              <a:rPr lang="en-US" altLang="zh-CN" sz="1200" b="1" kern="0" dirty="0" smtClean="0">
                <a:latin typeface="Arial" panose="020B0604020202020204" pitchFamily="34" charset="0"/>
                <a:ea typeface="微软雅黑" panose="020B0503020204020204" pitchFamily="34" charset="-122"/>
                <a:cs typeface="Arial" panose="020B0604020202020204" pitchFamily="34" charset="0"/>
                <a:sym typeface="+mn-ea"/>
              </a:rPr>
              <a:t>Responsible </a:t>
            </a:r>
            <a:r>
              <a:rPr lang="en-US" altLang="zh-CN" sz="1200" b="1" kern="0" dirty="0">
                <a:latin typeface="Arial" panose="020B0604020202020204" pitchFamily="34" charset="0"/>
                <a:ea typeface="微软雅黑" panose="020B0503020204020204" pitchFamily="34" charset="-122"/>
                <a:cs typeface="Arial" panose="020B0604020202020204" pitchFamily="34" charset="0"/>
                <a:sym typeface="+mn-ea"/>
              </a:rPr>
              <a:t>for international cooperation:</a:t>
            </a:r>
            <a:r>
              <a:rPr lang="en-US" altLang="zh-CN" sz="1200" kern="0" dirty="0">
                <a:latin typeface="Arial" panose="020B0604020202020204" pitchFamily="34" charset="0"/>
                <a:ea typeface="微软雅黑" panose="020B0503020204020204" pitchFamily="34" charset="-122"/>
                <a:cs typeface="Arial" panose="020B0604020202020204" pitchFamily="34" charset="0"/>
                <a:sym typeface="+mn-ea"/>
              </a:rPr>
              <a:t> Division of International Standards Cooperation, Division of ISO Liaison, Division of IEC Liaison, Division of International Standards Adoption</a:t>
            </a:r>
          </a:p>
        </p:txBody>
      </p:sp>
    </p:spTree>
    <p:extLst>
      <p:ext uri="{BB962C8B-B14F-4D97-AF65-F5344CB8AC3E}">
        <p14:creationId xmlns:p14="http://schemas.microsoft.com/office/powerpoint/2010/main" val="37131804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3"/>
          <p:cNvSpPr/>
          <p:nvPr/>
        </p:nvSpPr>
        <p:spPr>
          <a:xfrm>
            <a:off x="3925491" y="1261597"/>
            <a:ext cx="1293019" cy="1158899"/>
          </a:xfrm>
          <a:custGeom>
            <a:avLst/>
            <a:gdLst>
              <a:gd name="connsiteX0" fmla="*/ 0 w 2298700"/>
              <a:gd name="connsiteY0" fmla="*/ 1293498 h 2060264"/>
              <a:gd name="connsiteX1" fmla="*/ 30100 w 2298700"/>
              <a:gd name="connsiteY1" fmla="*/ 1293498 h 2060264"/>
              <a:gd name="connsiteX2" fmla="*/ 30100 w 2298700"/>
              <a:gd name="connsiteY2" fmla="*/ 2030164 h 2060264"/>
              <a:gd name="connsiteX3" fmla="*/ 2268600 w 2298700"/>
              <a:gd name="connsiteY3" fmla="*/ 2030164 h 2060264"/>
              <a:gd name="connsiteX4" fmla="*/ 2268600 w 2298700"/>
              <a:gd name="connsiteY4" fmla="*/ 1293498 h 2060264"/>
              <a:gd name="connsiteX5" fmla="*/ 2298700 w 2298700"/>
              <a:gd name="connsiteY5" fmla="*/ 1293498 h 2060264"/>
              <a:gd name="connsiteX6" fmla="*/ 2298700 w 2298700"/>
              <a:gd name="connsiteY6" fmla="*/ 2060264 h 2060264"/>
              <a:gd name="connsiteX7" fmla="*/ 0 w 2298700"/>
              <a:gd name="connsiteY7" fmla="*/ 2060264 h 2060264"/>
              <a:gd name="connsiteX8" fmla="*/ 0 w 2298700"/>
              <a:gd name="connsiteY8" fmla="*/ 0 h 2060264"/>
              <a:gd name="connsiteX9" fmla="*/ 2298700 w 2298700"/>
              <a:gd name="connsiteY9" fmla="*/ 0 h 2060264"/>
              <a:gd name="connsiteX10" fmla="*/ 2298700 w 2298700"/>
              <a:gd name="connsiteY10" fmla="*/ 498664 h 2060264"/>
              <a:gd name="connsiteX11" fmla="*/ 2268600 w 2298700"/>
              <a:gd name="connsiteY11" fmla="*/ 498664 h 2060264"/>
              <a:gd name="connsiteX12" fmla="*/ 2268600 w 2298700"/>
              <a:gd name="connsiteY12" fmla="*/ 30100 h 2060264"/>
              <a:gd name="connsiteX13" fmla="*/ 30100 w 2298700"/>
              <a:gd name="connsiteY13" fmla="*/ 30100 h 2060264"/>
              <a:gd name="connsiteX14" fmla="*/ 30100 w 2298700"/>
              <a:gd name="connsiteY14" fmla="*/ 498664 h 2060264"/>
              <a:gd name="connsiteX15" fmla="*/ 0 w 2298700"/>
              <a:gd name="connsiteY15" fmla="*/ 498664 h 2060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98700" h="2060264">
                <a:moveTo>
                  <a:pt x="0" y="1293498"/>
                </a:moveTo>
                <a:lnTo>
                  <a:pt x="30100" y="1293498"/>
                </a:lnTo>
                <a:lnTo>
                  <a:pt x="30100" y="2030164"/>
                </a:lnTo>
                <a:lnTo>
                  <a:pt x="2268600" y="2030164"/>
                </a:lnTo>
                <a:lnTo>
                  <a:pt x="2268600" y="1293498"/>
                </a:lnTo>
                <a:lnTo>
                  <a:pt x="2298700" y="1293498"/>
                </a:lnTo>
                <a:lnTo>
                  <a:pt x="2298700" y="2060264"/>
                </a:lnTo>
                <a:lnTo>
                  <a:pt x="0" y="2060264"/>
                </a:lnTo>
                <a:close/>
                <a:moveTo>
                  <a:pt x="0" y="0"/>
                </a:moveTo>
                <a:lnTo>
                  <a:pt x="2298700" y="0"/>
                </a:lnTo>
                <a:lnTo>
                  <a:pt x="2298700" y="498664"/>
                </a:lnTo>
                <a:lnTo>
                  <a:pt x="2268600" y="498664"/>
                </a:lnTo>
                <a:lnTo>
                  <a:pt x="2268600" y="30100"/>
                </a:lnTo>
                <a:lnTo>
                  <a:pt x="30100" y="30100"/>
                </a:lnTo>
                <a:lnTo>
                  <a:pt x="30100" y="498664"/>
                </a:lnTo>
                <a:lnTo>
                  <a:pt x="0" y="49866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015">
              <a:solidFill>
                <a:prstClr val="black"/>
              </a:solidFill>
              <a:latin typeface="Calibri" panose="020F0502020204030204"/>
              <a:ea typeface="等线" panose="02010600030101010101" pitchFamily="2" charset="-122"/>
            </a:endParaRPr>
          </a:p>
        </p:txBody>
      </p:sp>
      <p:sp>
        <p:nvSpPr>
          <p:cNvPr id="5" name="文本框 4"/>
          <p:cNvSpPr txBox="1"/>
          <p:nvPr/>
        </p:nvSpPr>
        <p:spPr>
          <a:xfrm>
            <a:off x="3606064" y="1475019"/>
            <a:ext cx="1931876" cy="611706"/>
          </a:xfrm>
          <a:prstGeom prst="rect">
            <a:avLst/>
          </a:prstGeom>
          <a:noFill/>
        </p:spPr>
        <p:txBody>
          <a:bodyPr wrap="none" rtlCol="0">
            <a:spAutoFit/>
            <a:scene3d>
              <a:camera prst="orthographicFront"/>
              <a:lightRig rig="threePt" dir="t"/>
            </a:scene3d>
            <a:sp3d contourW="12700"/>
          </a:bodyPr>
          <a:lstStyle/>
          <a:p>
            <a:pPr algn="ctr" defTabSz="514350">
              <a:defRPr/>
            </a:pPr>
            <a:r>
              <a:rPr lang="en-US" altLang="zh-CN" sz="3375" b="1" dirty="0">
                <a:solidFill>
                  <a:srgbClr val="4472C4"/>
                </a:solidFill>
                <a:latin typeface="Arial" panose="020B0604020202020204"/>
                <a:ea typeface="微软雅黑" panose="020B0503020204020204" pitchFamily="34" charset="-122"/>
              </a:rPr>
              <a:t>PART 02</a:t>
            </a:r>
            <a:endParaRPr lang="zh-CN" altLang="en-US" sz="3375" b="1" dirty="0">
              <a:solidFill>
                <a:srgbClr val="4472C4"/>
              </a:solidFill>
              <a:latin typeface="Arial" panose="020B0604020202020204"/>
              <a:ea typeface="微软雅黑" panose="020B0503020204020204" pitchFamily="34" charset="-122"/>
            </a:endParaRPr>
          </a:p>
        </p:txBody>
      </p:sp>
      <p:cxnSp>
        <p:nvCxnSpPr>
          <p:cNvPr id="6" name="直接连接符 5"/>
          <p:cNvCxnSpPr/>
          <p:nvPr/>
        </p:nvCxnSpPr>
        <p:spPr>
          <a:xfrm>
            <a:off x="4364831" y="2099308"/>
            <a:ext cx="414338" cy="0"/>
          </a:xfrm>
          <a:prstGeom prst="line">
            <a:avLst/>
          </a:prstGeom>
          <a:ln w="38100" cap="rnd">
            <a:gradFill flip="none" rotWithShape="1">
              <a:gsLst>
                <a:gs pos="0">
                  <a:schemeClr val="tx1">
                    <a:lumMod val="50000"/>
                    <a:lumOff val="50000"/>
                  </a:schemeClr>
                </a:gs>
                <a:gs pos="100000">
                  <a:schemeClr val="bg1">
                    <a:lumMod val="75000"/>
                  </a:schemeClr>
                </a:gs>
              </a:gsLst>
              <a:lin ang="2700000" scaled="1"/>
              <a:tileRect/>
            </a:gradFill>
            <a:round/>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2342547" y="2715766"/>
            <a:ext cx="4786439" cy="746358"/>
          </a:xfrm>
          <a:prstGeom prst="rect">
            <a:avLst/>
          </a:prstGeom>
          <a:noFill/>
        </p:spPr>
        <p:txBody>
          <a:bodyPr wrap="none" rtlCol="0">
            <a:spAutoFit/>
            <a:scene3d>
              <a:camera prst="orthographicFront"/>
              <a:lightRig rig="threePt" dir="t"/>
            </a:scene3d>
            <a:sp3d contourW="12700"/>
          </a:bodyPr>
          <a:lstStyle/>
          <a:p>
            <a:pPr algn="ctr" defTabSz="514350">
              <a:defRPr/>
            </a:pPr>
            <a:r>
              <a:rPr lang="ru-RU" altLang="zh-CN" sz="2250" b="1" dirty="0">
                <a:solidFill>
                  <a:prstClr val="black">
                    <a:lumMod val="75000"/>
                    <a:lumOff val="25000"/>
                  </a:prstClr>
                </a:solidFill>
                <a:latin typeface="Arial" panose="020B0604020202020204"/>
                <a:ea typeface="微软雅黑" panose="020B0503020204020204" pitchFamily="34" charset="-122"/>
              </a:rPr>
              <a:t>Реформа стандартизации </a:t>
            </a:r>
            <a:r>
              <a:rPr lang="ru-RU" altLang="zh-CN" sz="2250" b="1" dirty="0" smtClean="0">
                <a:solidFill>
                  <a:prstClr val="black">
                    <a:lumMod val="75000"/>
                    <a:lumOff val="25000"/>
                  </a:prstClr>
                </a:solidFill>
                <a:latin typeface="Arial" panose="020B0604020202020204"/>
                <a:ea typeface="微软雅黑" panose="020B0503020204020204" pitchFamily="34" charset="-122"/>
              </a:rPr>
              <a:t>Китая</a:t>
            </a:r>
          </a:p>
          <a:p>
            <a:pPr algn="ctr" defTabSz="514350">
              <a:defRPr/>
            </a:pPr>
            <a:r>
              <a:rPr lang="en-US" altLang="zh-CN" sz="2000" b="1" dirty="0" smtClean="0">
                <a:solidFill>
                  <a:prstClr val="black">
                    <a:lumMod val="65000"/>
                    <a:lumOff val="35000"/>
                  </a:prstClr>
                </a:solidFill>
                <a:latin typeface="Arial" panose="020B0604020202020204"/>
                <a:ea typeface="微软雅黑" panose="020B0503020204020204" pitchFamily="34" charset="-122"/>
              </a:rPr>
              <a:t>Standardization </a:t>
            </a:r>
            <a:r>
              <a:rPr lang="en-US" altLang="zh-CN" sz="2000" b="1" dirty="0">
                <a:solidFill>
                  <a:prstClr val="black">
                    <a:lumMod val="65000"/>
                    <a:lumOff val="35000"/>
                  </a:prstClr>
                </a:solidFill>
                <a:latin typeface="Arial" panose="020B0604020202020204"/>
                <a:ea typeface="微软雅黑" panose="020B0503020204020204" pitchFamily="34" charset="-122"/>
              </a:rPr>
              <a:t>reform in China</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1000"/>
                            </p:stCondLst>
                            <p:childTnLst>
                              <p:par>
                                <p:cTn id="15" presetID="16" presetClass="entr" presetSubtype="21"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ru-RU" altLang="zh-CN" sz="1800" dirty="0"/>
              <a:t>Новая система </a:t>
            </a:r>
            <a:r>
              <a:rPr lang="ru-RU" altLang="zh-CN" sz="1800" dirty="0" smtClean="0"/>
              <a:t>стандартизации</a:t>
            </a:r>
            <a:br>
              <a:rPr lang="ru-RU" altLang="zh-CN" sz="1800" dirty="0" smtClean="0"/>
            </a:br>
            <a:r>
              <a:rPr lang="en-US" altLang="zh-CN" sz="1800" dirty="0" smtClean="0">
                <a:latin typeface="Arial" pitchFamily="34" charset="0"/>
                <a:cs typeface="Arial" pitchFamily="34" charset="0"/>
              </a:rPr>
              <a:t>The </a:t>
            </a:r>
            <a:r>
              <a:rPr lang="en-US" altLang="zh-CN" sz="1800" dirty="0">
                <a:latin typeface="Arial" pitchFamily="34" charset="0"/>
                <a:cs typeface="Arial" pitchFamily="34" charset="0"/>
              </a:rPr>
              <a:t>New Standardization System</a:t>
            </a:r>
            <a:endParaRPr lang="en-US" altLang="zh-CN" sz="1800" dirty="0">
              <a:latin typeface="Arial" pitchFamily="34" charset="0"/>
              <a:cs typeface="Arial" pitchFamily="34" charset="0"/>
              <a:sym typeface="+mn-lt"/>
            </a:endParaRPr>
          </a:p>
        </p:txBody>
      </p:sp>
      <p:grpSp>
        <p:nvGrpSpPr>
          <p:cNvPr id="6" name="组合 5"/>
          <p:cNvGrpSpPr/>
          <p:nvPr/>
        </p:nvGrpSpPr>
        <p:grpSpPr>
          <a:xfrm>
            <a:off x="126756" y="987575"/>
            <a:ext cx="8999866" cy="3898335"/>
            <a:chOff x="-326210" y="1014953"/>
            <a:chExt cx="11336023" cy="6012292"/>
          </a:xfrm>
        </p:grpSpPr>
        <p:sp>
          <p:nvSpPr>
            <p:cNvPr id="9" name="矩形 8"/>
            <p:cNvSpPr/>
            <p:nvPr/>
          </p:nvSpPr>
          <p:spPr>
            <a:xfrm flipH="1">
              <a:off x="3034713" y="1014953"/>
              <a:ext cx="5403746" cy="909098"/>
            </a:xfrm>
            <a:prstGeom prst="rect">
              <a:avLst/>
            </a:prstGeom>
            <a:solidFill>
              <a:srgbClr val="0070C0"/>
            </a:solidFill>
            <a:ln>
              <a:noFill/>
            </a:ln>
            <a:effectLst>
              <a:glow rad="101600">
                <a:schemeClr val="accent5">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Arial" pitchFamily="34" charset="0"/>
                <a:ea typeface="宋体" panose="02010600030101010101" pitchFamily="2" charset="-122"/>
                <a:cs typeface="Arial" pitchFamily="34" charset="0"/>
              </a:endParaRPr>
            </a:p>
          </p:txBody>
        </p:sp>
        <p:sp>
          <p:nvSpPr>
            <p:cNvPr id="11" name="TextBox 31"/>
            <p:cNvSpPr txBox="1"/>
            <p:nvPr/>
          </p:nvSpPr>
          <p:spPr>
            <a:xfrm>
              <a:off x="3458924" y="1038685"/>
              <a:ext cx="4253145" cy="522142"/>
            </a:xfrm>
            <a:prstGeom prst="rect">
              <a:avLst/>
            </a:prstGeom>
            <a:noFill/>
          </p:spPr>
          <p:txBody>
            <a:bodyPr wrap="square" rtlCol="0" anchor="ctr">
              <a:spAutoFit/>
            </a:bodyPr>
            <a:lstStyle/>
            <a:p>
              <a:pPr lvl="0" algn="ctr">
                <a:defRPr/>
              </a:pPr>
              <a:r>
                <a:rPr lang="ru-RU" altLang="zh-CN" sz="1600" b="1" dirty="0">
                  <a:solidFill>
                    <a:schemeClr val="bg1"/>
                  </a:solidFill>
                  <a:latin typeface="Arial" pitchFamily="34" charset="0"/>
                  <a:ea typeface="华文中宋" panose="02010600040101010101" pitchFamily="2" charset="-122"/>
                  <a:cs typeface="Arial" pitchFamily="34" charset="0"/>
                </a:rPr>
                <a:t>Система стандартизации Китая</a:t>
              </a:r>
              <a:endParaRPr kumimoji="0" lang="zh-CN" altLang="en-US" sz="1600" b="1" i="0" u="none" strike="noStrike" kern="1200" cap="none" spc="0" normalizeH="0" baseline="0" noProof="0" dirty="0">
                <a:ln>
                  <a:noFill/>
                </a:ln>
                <a:solidFill>
                  <a:schemeClr val="bg1"/>
                </a:solidFill>
                <a:effectLst/>
                <a:uLnTx/>
                <a:uFillTx/>
                <a:latin typeface="Arial" pitchFamily="34" charset="0"/>
                <a:ea typeface="华文中宋" panose="02010600040101010101" pitchFamily="2" charset="-122"/>
                <a:cs typeface="Arial" pitchFamily="34" charset="0"/>
              </a:endParaRPr>
            </a:p>
          </p:txBody>
        </p:sp>
        <p:sp>
          <p:nvSpPr>
            <p:cNvPr id="12" name="TextBox 31"/>
            <p:cNvSpPr txBox="1"/>
            <p:nvPr/>
          </p:nvSpPr>
          <p:spPr>
            <a:xfrm>
              <a:off x="2551928" y="1482907"/>
              <a:ext cx="5977279" cy="474676"/>
            </a:xfrm>
            <a:prstGeom prst="rect">
              <a:avLst/>
            </a:prstGeom>
            <a:noFill/>
          </p:spPr>
          <p:txBody>
            <a:bodyPr wrap="square" rtlCol="0" anchor="ctr">
              <a:spAutoFit/>
            </a:bodyPr>
            <a:lstStyle/>
            <a:p>
              <a:pPr algn="ctr">
                <a:defRPr/>
              </a:pPr>
              <a:r>
                <a:rPr lang="en-US" altLang="zh-CN" sz="1400" b="1" kern="0" dirty="0">
                  <a:solidFill>
                    <a:schemeClr val="bg1"/>
                  </a:solidFill>
                  <a:latin typeface="Arial" pitchFamily="34" charset="0"/>
                  <a:ea typeface="华文中宋" panose="02010600040101010101" pitchFamily="2" charset="-122"/>
                  <a:cs typeface="Arial" pitchFamily="34" charset="0"/>
                  <a:sym typeface="Calibri" panose="020F0502020204030204"/>
                </a:rPr>
                <a:t>China Standard System</a:t>
              </a:r>
            </a:p>
          </p:txBody>
        </p:sp>
        <p:cxnSp>
          <p:nvCxnSpPr>
            <p:cNvPr id="13" name="直接连接符 12"/>
            <p:cNvCxnSpPr/>
            <p:nvPr/>
          </p:nvCxnSpPr>
          <p:spPr>
            <a:xfrm flipH="1" flipV="1">
              <a:off x="8112513" y="2202429"/>
              <a:ext cx="2638" cy="101160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直接连接符 13"/>
            <p:cNvCxnSpPr/>
            <p:nvPr/>
          </p:nvCxnSpPr>
          <p:spPr>
            <a:xfrm flipV="1">
              <a:off x="3268742" y="2192215"/>
              <a:ext cx="4784" cy="190800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 name="矩形 14"/>
            <p:cNvSpPr/>
            <p:nvPr/>
          </p:nvSpPr>
          <p:spPr>
            <a:xfrm flipH="1">
              <a:off x="6435964" y="3483980"/>
              <a:ext cx="2192838" cy="818390"/>
            </a:xfrm>
            <a:prstGeom prst="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itchFamily="34" charset="0"/>
                <a:ea typeface="宋体" panose="02010600030101010101" pitchFamily="2" charset="-122"/>
                <a:cs typeface="Arial" pitchFamily="34" charset="0"/>
              </a:endParaRPr>
            </a:p>
          </p:txBody>
        </p:sp>
        <p:sp>
          <p:nvSpPr>
            <p:cNvPr id="16" name="TextBox 31"/>
            <p:cNvSpPr txBox="1"/>
            <p:nvPr/>
          </p:nvSpPr>
          <p:spPr>
            <a:xfrm>
              <a:off x="6905509" y="3386979"/>
              <a:ext cx="1328172" cy="664545"/>
            </a:xfrm>
            <a:prstGeom prst="rect">
              <a:avLst/>
            </a:prstGeom>
            <a:noFill/>
          </p:spPr>
          <p:txBody>
            <a:bodyPr wrap="square" rtlCol="0" anchor="ctr">
              <a:spAutoFit/>
            </a:bodyPr>
            <a:lstStyle/>
            <a:p>
              <a:pPr lvl="0" algn="ctr">
                <a:defRPr/>
              </a:pPr>
              <a:r>
                <a:rPr lang="ru-RU" altLang="zh-CN" sz="1100" b="1" dirty="0">
                  <a:solidFill>
                    <a:schemeClr val="bg1"/>
                  </a:solidFill>
                  <a:latin typeface="Arial" pitchFamily="34" charset="0"/>
                  <a:ea typeface="华文中宋" panose="02010600040101010101" pitchFamily="2" charset="-122"/>
                  <a:cs typeface="Arial" pitchFamily="34" charset="0"/>
                </a:rPr>
                <a:t>Стандарты ассоциаций</a:t>
              </a:r>
              <a:endParaRPr kumimoji="0" lang="zh-CN" altLang="en-US" sz="1100" b="1" i="0" u="none" strike="noStrike" kern="1200" cap="none" spc="0" normalizeH="0" baseline="0" noProof="0" dirty="0">
                <a:ln>
                  <a:noFill/>
                </a:ln>
                <a:solidFill>
                  <a:schemeClr val="bg1"/>
                </a:solidFill>
                <a:effectLst/>
                <a:uLnTx/>
                <a:uFillTx/>
                <a:latin typeface="Arial" pitchFamily="34" charset="0"/>
                <a:ea typeface="华文中宋" panose="02010600040101010101" pitchFamily="2" charset="-122"/>
                <a:cs typeface="Arial" pitchFamily="34" charset="0"/>
              </a:endParaRPr>
            </a:p>
          </p:txBody>
        </p:sp>
        <p:sp>
          <p:nvSpPr>
            <p:cNvPr id="18" name="矩形 17"/>
            <p:cNvSpPr/>
            <p:nvPr/>
          </p:nvSpPr>
          <p:spPr>
            <a:xfrm flipH="1">
              <a:off x="8686800" y="4491755"/>
              <a:ext cx="2028092" cy="948871"/>
            </a:xfrm>
            <a:prstGeom prst="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itchFamily="34" charset="0"/>
                <a:ea typeface="宋体" panose="02010600030101010101" pitchFamily="2" charset="-122"/>
                <a:cs typeface="Arial" pitchFamily="34" charset="0"/>
              </a:endParaRPr>
            </a:p>
          </p:txBody>
        </p:sp>
        <p:sp>
          <p:nvSpPr>
            <p:cNvPr id="19" name="TextBox 31"/>
            <p:cNvSpPr txBox="1"/>
            <p:nvPr/>
          </p:nvSpPr>
          <p:spPr>
            <a:xfrm>
              <a:off x="8900901" y="4509406"/>
              <a:ext cx="1545236" cy="640811"/>
            </a:xfrm>
            <a:prstGeom prst="rect">
              <a:avLst/>
            </a:prstGeom>
            <a:noFill/>
          </p:spPr>
          <p:txBody>
            <a:bodyPr wrap="square" rtlCol="0" anchor="ctr">
              <a:spAutoFit/>
            </a:bodyPr>
            <a:lstStyle/>
            <a:p>
              <a:pPr lvl="0" algn="ctr">
                <a:defRPr/>
              </a:pPr>
              <a:r>
                <a:rPr lang="ru-RU" altLang="zh-CN" sz="1050" b="1" dirty="0">
                  <a:solidFill>
                    <a:schemeClr val="bg1"/>
                  </a:solidFill>
                  <a:latin typeface="Arial" pitchFamily="34" charset="0"/>
                  <a:ea typeface="华文中宋" panose="02010600040101010101" pitchFamily="2" charset="-122"/>
                  <a:cs typeface="Arial" pitchFamily="34" charset="0"/>
                </a:rPr>
                <a:t>Стандарты предприятий</a:t>
              </a:r>
              <a:endParaRPr kumimoji="0" lang="zh-CN" altLang="en-US" sz="1050" b="1" i="0" u="none" strike="noStrike" kern="1200" cap="none" spc="0" normalizeH="0" baseline="0" noProof="0" dirty="0">
                <a:ln>
                  <a:noFill/>
                </a:ln>
                <a:solidFill>
                  <a:schemeClr val="bg1"/>
                </a:solidFill>
                <a:effectLst/>
                <a:uLnTx/>
                <a:uFillTx/>
                <a:latin typeface="Arial" pitchFamily="34" charset="0"/>
                <a:ea typeface="华文中宋" panose="02010600040101010101" pitchFamily="2" charset="-122"/>
                <a:cs typeface="Arial" pitchFamily="34" charset="0"/>
              </a:endParaRPr>
            </a:p>
          </p:txBody>
        </p:sp>
        <p:cxnSp>
          <p:nvCxnSpPr>
            <p:cNvPr id="20" name="直接连接符 19"/>
            <p:cNvCxnSpPr/>
            <p:nvPr/>
          </p:nvCxnSpPr>
          <p:spPr>
            <a:xfrm flipV="1">
              <a:off x="7256003" y="3207028"/>
              <a:ext cx="0" cy="25200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直接连接符 20"/>
            <p:cNvCxnSpPr/>
            <p:nvPr/>
          </p:nvCxnSpPr>
          <p:spPr>
            <a:xfrm flipV="1">
              <a:off x="9642580" y="3233265"/>
              <a:ext cx="0" cy="126000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直接连接符 21"/>
            <p:cNvCxnSpPr/>
            <p:nvPr/>
          </p:nvCxnSpPr>
          <p:spPr>
            <a:xfrm>
              <a:off x="1376847" y="3219996"/>
              <a:ext cx="3492000" cy="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23" name="组合 22"/>
            <p:cNvGrpSpPr/>
            <p:nvPr/>
          </p:nvGrpSpPr>
          <p:grpSpPr>
            <a:xfrm>
              <a:off x="4093823" y="3356005"/>
              <a:ext cx="1932797" cy="944761"/>
              <a:chOff x="4107173" y="3356005"/>
              <a:chExt cx="1573255" cy="944761"/>
            </a:xfrm>
          </p:grpSpPr>
          <p:sp>
            <p:nvSpPr>
              <p:cNvPr id="63" name="矩形 62"/>
              <p:cNvSpPr/>
              <p:nvPr/>
            </p:nvSpPr>
            <p:spPr>
              <a:xfrm flipH="1">
                <a:off x="4165592" y="3470024"/>
                <a:ext cx="1494972" cy="830742"/>
              </a:xfrm>
              <a:prstGeom prst="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itchFamily="34" charset="0"/>
                  <a:ea typeface="宋体" panose="02010600030101010101" pitchFamily="2" charset="-122"/>
                  <a:cs typeface="Arial" pitchFamily="34" charset="0"/>
                </a:endParaRPr>
              </a:p>
            </p:txBody>
          </p:sp>
          <p:sp>
            <p:nvSpPr>
              <p:cNvPr id="64" name="TextBox 31"/>
              <p:cNvSpPr txBox="1"/>
              <p:nvPr/>
            </p:nvSpPr>
            <p:spPr>
              <a:xfrm>
                <a:off x="4278476" y="3356005"/>
                <a:ext cx="1261672" cy="664545"/>
              </a:xfrm>
              <a:prstGeom prst="rect">
                <a:avLst/>
              </a:prstGeom>
              <a:noFill/>
            </p:spPr>
            <p:txBody>
              <a:bodyPr wrap="square" rtlCol="0" anchor="ctr">
                <a:spAutoFit/>
              </a:bodyPr>
              <a:lstStyle/>
              <a:p>
                <a:pPr lvl="0" algn="ctr">
                  <a:defRPr/>
                </a:pPr>
                <a:r>
                  <a:rPr lang="ru-RU" altLang="zh-CN" sz="1050" b="1" dirty="0">
                    <a:solidFill>
                      <a:schemeClr val="bg1"/>
                    </a:solidFill>
                    <a:latin typeface="Arial" pitchFamily="34" charset="0"/>
                    <a:ea typeface="华文中宋" panose="02010600040101010101" pitchFamily="2" charset="-122"/>
                    <a:cs typeface="Arial" pitchFamily="34" charset="0"/>
                  </a:rPr>
                  <a:t>Национальные стандарты</a:t>
                </a:r>
                <a:endParaRPr kumimoji="0" lang="zh-CN" altLang="en-US" sz="1050" b="1" i="0" u="none" strike="noStrike" kern="1200" cap="none" spc="0" normalizeH="0" baseline="0" noProof="0" dirty="0">
                  <a:ln>
                    <a:noFill/>
                  </a:ln>
                  <a:solidFill>
                    <a:schemeClr val="bg1"/>
                  </a:solidFill>
                  <a:effectLst/>
                  <a:uLnTx/>
                  <a:uFillTx/>
                  <a:latin typeface="Arial" pitchFamily="34" charset="0"/>
                  <a:ea typeface="华文中宋" panose="02010600040101010101" pitchFamily="2" charset="-122"/>
                  <a:cs typeface="Arial" pitchFamily="34" charset="0"/>
                </a:endParaRPr>
              </a:p>
            </p:txBody>
          </p:sp>
          <p:sp>
            <p:nvSpPr>
              <p:cNvPr id="65" name="TextBox 31"/>
              <p:cNvSpPr txBox="1"/>
              <p:nvPr/>
            </p:nvSpPr>
            <p:spPr>
              <a:xfrm>
                <a:off x="4107173" y="3902404"/>
                <a:ext cx="1573255" cy="370247"/>
              </a:xfrm>
              <a:prstGeom prst="rect">
                <a:avLst/>
              </a:prstGeom>
              <a:noFill/>
            </p:spPr>
            <p:txBody>
              <a:bodyPr wrap="square" rtlCol="0" anchor="ctr">
                <a:spAutoFit/>
              </a:bodyPr>
              <a:lstStyle/>
              <a:p>
                <a:pPr algn="ctr">
                  <a:lnSpc>
                    <a:spcPct val="80000"/>
                  </a:lnSpc>
                  <a:defRPr/>
                </a:pPr>
                <a:r>
                  <a:rPr lang="en-US" altLang="zh-CN" sz="1200" b="1" kern="0" dirty="0">
                    <a:solidFill>
                      <a:schemeClr val="bg1"/>
                    </a:solidFill>
                    <a:latin typeface="Arial" pitchFamily="34" charset="0"/>
                    <a:cs typeface="Arial" pitchFamily="34" charset="0"/>
                  </a:rPr>
                  <a:t>National Standard</a:t>
                </a:r>
              </a:p>
            </p:txBody>
          </p:sp>
        </p:grpSp>
        <p:grpSp>
          <p:nvGrpSpPr>
            <p:cNvPr id="24" name="组合 23"/>
            <p:cNvGrpSpPr/>
            <p:nvPr/>
          </p:nvGrpSpPr>
          <p:grpSpPr>
            <a:xfrm>
              <a:off x="2356338" y="4009787"/>
              <a:ext cx="1725605" cy="921025"/>
              <a:chOff x="2670625" y="4009787"/>
              <a:chExt cx="1411318" cy="921025"/>
            </a:xfrm>
          </p:grpSpPr>
          <p:sp>
            <p:nvSpPr>
              <p:cNvPr id="60" name="矩形 59"/>
              <p:cNvSpPr/>
              <p:nvPr/>
            </p:nvSpPr>
            <p:spPr>
              <a:xfrm flipH="1">
                <a:off x="2670625" y="4100070"/>
                <a:ext cx="1411318" cy="830742"/>
              </a:xfrm>
              <a:prstGeom prst="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itchFamily="34" charset="0"/>
                  <a:ea typeface="宋体" panose="02010600030101010101" pitchFamily="2" charset="-122"/>
                  <a:cs typeface="Arial" pitchFamily="34" charset="0"/>
                </a:endParaRPr>
              </a:p>
            </p:txBody>
          </p:sp>
          <p:sp>
            <p:nvSpPr>
              <p:cNvPr id="61" name="TextBox 31"/>
              <p:cNvSpPr txBox="1"/>
              <p:nvPr/>
            </p:nvSpPr>
            <p:spPr>
              <a:xfrm>
                <a:off x="2725431" y="4009787"/>
                <a:ext cx="1261672" cy="617079"/>
              </a:xfrm>
              <a:prstGeom prst="rect">
                <a:avLst/>
              </a:prstGeom>
              <a:noFill/>
            </p:spPr>
            <p:txBody>
              <a:bodyPr wrap="square" rtlCol="0" anchor="ctr">
                <a:spAutoFit/>
              </a:bodyPr>
              <a:lstStyle/>
              <a:p>
                <a:pPr lvl="0" algn="ctr">
                  <a:defRPr/>
                </a:pPr>
                <a:r>
                  <a:rPr lang="ru-RU" altLang="zh-CN" sz="1000" b="1" dirty="0" smtClean="0">
                    <a:solidFill>
                      <a:schemeClr val="bg1"/>
                    </a:solidFill>
                    <a:latin typeface="Arial" pitchFamily="34" charset="0"/>
                    <a:ea typeface="华文中宋" panose="02010600040101010101" pitchFamily="2" charset="-122"/>
                    <a:cs typeface="Arial" pitchFamily="34" charset="0"/>
                  </a:rPr>
                  <a:t>Отраслевые стандарты</a:t>
                </a:r>
                <a:endParaRPr kumimoji="0" lang="zh-CN" altLang="en-US" sz="1000" b="1" i="0" u="none" strike="noStrike" kern="1200" cap="none" spc="0" normalizeH="0" baseline="0" noProof="0" dirty="0">
                  <a:ln>
                    <a:noFill/>
                  </a:ln>
                  <a:solidFill>
                    <a:schemeClr val="bg1"/>
                  </a:solidFill>
                  <a:effectLst/>
                  <a:uLnTx/>
                  <a:uFillTx/>
                  <a:latin typeface="Arial" pitchFamily="34" charset="0"/>
                  <a:ea typeface="华文中宋" panose="02010600040101010101" pitchFamily="2" charset="-122"/>
                  <a:cs typeface="Arial" pitchFamily="34" charset="0"/>
                </a:endParaRPr>
              </a:p>
            </p:txBody>
          </p:sp>
          <p:sp>
            <p:nvSpPr>
              <p:cNvPr id="62" name="TextBox 31"/>
              <p:cNvSpPr txBox="1"/>
              <p:nvPr/>
            </p:nvSpPr>
            <p:spPr>
              <a:xfrm>
                <a:off x="2673305" y="4490596"/>
                <a:ext cx="1396131" cy="370247"/>
              </a:xfrm>
              <a:prstGeom prst="rect">
                <a:avLst/>
              </a:prstGeom>
              <a:noFill/>
            </p:spPr>
            <p:txBody>
              <a:bodyPr wrap="square" rtlCol="0" anchor="ctr">
                <a:spAutoFit/>
              </a:bodyPr>
              <a:lstStyle/>
              <a:p>
                <a:pPr algn="ctr">
                  <a:lnSpc>
                    <a:spcPct val="80000"/>
                  </a:lnSpc>
                  <a:defRPr/>
                </a:pPr>
                <a:r>
                  <a:rPr lang="en-US" altLang="zh-CN" sz="1200" b="1" kern="0" dirty="0">
                    <a:solidFill>
                      <a:schemeClr val="bg1"/>
                    </a:solidFill>
                    <a:latin typeface="Arial" pitchFamily="34" charset="0"/>
                    <a:cs typeface="Arial" pitchFamily="34" charset="0"/>
                  </a:rPr>
                  <a:t>sector standard </a:t>
                </a:r>
                <a:endParaRPr lang="zh-CN" altLang="en-US" sz="1200" b="1" dirty="0">
                  <a:solidFill>
                    <a:schemeClr val="bg1"/>
                  </a:solidFill>
                  <a:latin typeface="Arial" pitchFamily="34" charset="0"/>
                  <a:ea typeface="微软雅黑" panose="020B0503020204020204" pitchFamily="34" charset="-122"/>
                  <a:cs typeface="Arial" pitchFamily="34" charset="0"/>
                </a:endParaRPr>
              </a:p>
            </p:txBody>
          </p:sp>
        </p:grpSp>
        <p:grpSp>
          <p:nvGrpSpPr>
            <p:cNvPr id="25" name="组合 24"/>
            <p:cNvGrpSpPr/>
            <p:nvPr/>
          </p:nvGrpSpPr>
          <p:grpSpPr>
            <a:xfrm>
              <a:off x="12339" y="4681628"/>
              <a:ext cx="2668061" cy="944761"/>
              <a:chOff x="1327568" y="4962980"/>
              <a:chExt cx="2193423" cy="944761"/>
            </a:xfrm>
          </p:grpSpPr>
          <p:sp>
            <p:nvSpPr>
              <p:cNvPr id="57" name="矩形 56"/>
              <p:cNvSpPr/>
              <p:nvPr/>
            </p:nvSpPr>
            <p:spPr>
              <a:xfrm flipH="1">
                <a:off x="1683651" y="5076999"/>
                <a:ext cx="1496269" cy="830742"/>
              </a:xfrm>
              <a:prstGeom prst="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itchFamily="34" charset="0"/>
                  <a:ea typeface="宋体" panose="02010600030101010101" pitchFamily="2" charset="-122"/>
                  <a:cs typeface="Arial" pitchFamily="34" charset="0"/>
                </a:endParaRPr>
              </a:p>
            </p:txBody>
          </p:sp>
          <p:sp>
            <p:nvSpPr>
              <p:cNvPr id="58" name="TextBox 31"/>
              <p:cNvSpPr txBox="1"/>
              <p:nvPr/>
            </p:nvSpPr>
            <p:spPr>
              <a:xfrm>
                <a:off x="1825648" y="4962980"/>
                <a:ext cx="1261672" cy="664545"/>
              </a:xfrm>
              <a:prstGeom prst="rect">
                <a:avLst/>
              </a:prstGeom>
              <a:noFill/>
            </p:spPr>
            <p:txBody>
              <a:bodyPr wrap="square" rtlCol="0" anchor="ctr">
                <a:spAutoFit/>
              </a:bodyPr>
              <a:lstStyle/>
              <a:p>
                <a:pPr lvl="0" algn="ctr">
                  <a:defRPr/>
                </a:pPr>
                <a:r>
                  <a:rPr lang="ru-RU" altLang="zh-CN" sz="1100" b="1" dirty="0">
                    <a:solidFill>
                      <a:schemeClr val="bg1"/>
                    </a:solidFill>
                    <a:latin typeface="Arial" pitchFamily="34" charset="0"/>
                    <a:ea typeface="华文中宋" panose="02010600040101010101" pitchFamily="2" charset="-122"/>
                    <a:cs typeface="Arial" pitchFamily="34" charset="0"/>
                  </a:rPr>
                  <a:t>Местные стандарты</a:t>
                </a:r>
                <a:endParaRPr kumimoji="0" lang="zh-CN" altLang="en-US" sz="1100" b="1" i="0" u="none" strike="noStrike" kern="1200" cap="none" spc="0" normalizeH="0" baseline="0" noProof="0" dirty="0">
                  <a:ln>
                    <a:noFill/>
                  </a:ln>
                  <a:solidFill>
                    <a:schemeClr val="bg1"/>
                  </a:solidFill>
                  <a:effectLst/>
                  <a:uLnTx/>
                  <a:uFillTx/>
                  <a:latin typeface="Arial" pitchFamily="34" charset="0"/>
                  <a:ea typeface="华文中宋" panose="02010600040101010101" pitchFamily="2" charset="-122"/>
                  <a:cs typeface="Arial" pitchFamily="34" charset="0"/>
                </a:endParaRPr>
              </a:p>
            </p:txBody>
          </p:sp>
          <p:sp>
            <p:nvSpPr>
              <p:cNvPr id="59" name="TextBox 31"/>
              <p:cNvSpPr txBox="1"/>
              <p:nvPr/>
            </p:nvSpPr>
            <p:spPr>
              <a:xfrm>
                <a:off x="1327568" y="5516428"/>
                <a:ext cx="2193423" cy="370247"/>
              </a:xfrm>
              <a:prstGeom prst="rect">
                <a:avLst/>
              </a:prstGeom>
              <a:noFill/>
            </p:spPr>
            <p:txBody>
              <a:bodyPr wrap="square" rtlCol="0" anchor="ctr">
                <a:spAutoFit/>
              </a:bodyPr>
              <a:lstStyle/>
              <a:p>
                <a:pPr algn="ctr">
                  <a:lnSpc>
                    <a:spcPct val="80000"/>
                  </a:lnSpc>
                  <a:defRPr/>
                </a:pPr>
                <a:r>
                  <a:rPr lang="en-US" altLang="zh-CN" sz="1200" b="1" kern="0" dirty="0">
                    <a:solidFill>
                      <a:schemeClr val="bg1"/>
                    </a:solidFill>
                    <a:latin typeface="Arial" pitchFamily="34" charset="0"/>
                    <a:ea typeface="华文中宋" panose="02010600040101010101" pitchFamily="2" charset="-122"/>
                    <a:cs typeface="Arial" pitchFamily="34" charset="0"/>
                  </a:rPr>
                  <a:t>Local Standard </a:t>
                </a:r>
                <a:endParaRPr lang="zh-CN" altLang="en-US" sz="1200" b="1" dirty="0">
                  <a:solidFill>
                    <a:schemeClr val="bg1"/>
                  </a:solidFill>
                  <a:latin typeface="Arial" pitchFamily="34" charset="0"/>
                  <a:ea typeface="华文中宋" panose="02010600040101010101" pitchFamily="2" charset="-122"/>
                  <a:cs typeface="Arial" pitchFamily="34" charset="0"/>
                </a:endParaRPr>
              </a:p>
            </p:txBody>
          </p:sp>
        </p:grpSp>
        <p:grpSp>
          <p:nvGrpSpPr>
            <p:cNvPr id="26" name="组合 25"/>
            <p:cNvGrpSpPr/>
            <p:nvPr/>
          </p:nvGrpSpPr>
          <p:grpSpPr>
            <a:xfrm>
              <a:off x="375138" y="3367316"/>
              <a:ext cx="6880215" cy="3659929"/>
              <a:chOff x="375138" y="3367316"/>
              <a:chExt cx="6880215" cy="3659929"/>
            </a:xfrm>
          </p:grpSpPr>
          <p:grpSp>
            <p:nvGrpSpPr>
              <p:cNvPr id="45" name="组合 44"/>
              <p:cNvGrpSpPr/>
              <p:nvPr/>
            </p:nvGrpSpPr>
            <p:grpSpPr>
              <a:xfrm>
                <a:off x="375138" y="3367316"/>
                <a:ext cx="4736124" cy="3659929"/>
                <a:chOff x="375138" y="3367316"/>
                <a:chExt cx="4568908" cy="3659929"/>
              </a:xfrm>
            </p:grpSpPr>
            <p:sp>
              <p:nvSpPr>
                <p:cNvPr id="52" name="圆角矩形 141"/>
                <p:cNvSpPr/>
                <p:nvPr/>
              </p:nvSpPr>
              <p:spPr>
                <a:xfrm>
                  <a:off x="375138" y="3367316"/>
                  <a:ext cx="4568908" cy="2598420"/>
                </a:xfrm>
                <a:prstGeom prst="roundRect">
                  <a:avLst>
                    <a:gd name="adj" fmla="val 1551"/>
                  </a:avLst>
                </a:prstGeom>
                <a:noFill/>
                <a:ln w="12700">
                  <a:solidFill>
                    <a:srgbClr val="0070C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solidFill>
                      <a:schemeClr val="bg1"/>
                    </a:solidFill>
                    <a:latin typeface="Arial" pitchFamily="34" charset="0"/>
                    <a:cs typeface="Arial" pitchFamily="34" charset="0"/>
                  </a:endParaRPr>
                </a:p>
              </p:txBody>
            </p:sp>
            <p:grpSp>
              <p:nvGrpSpPr>
                <p:cNvPr id="53" name="组合 52"/>
                <p:cNvGrpSpPr/>
                <p:nvPr/>
              </p:nvGrpSpPr>
              <p:grpSpPr>
                <a:xfrm>
                  <a:off x="812625" y="6065821"/>
                  <a:ext cx="2719753" cy="961424"/>
                  <a:chOff x="1744887" y="6065821"/>
                  <a:chExt cx="2332892" cy="961424"/>
                </a:xfrm>
              </p:grpSpPr>
              <p:sp>
                <p:nvSpPr>
                  <p:cNvPr id="54" name="圆角矩形 127"/>
                  <p:cNvSpPr/>
                  <p:nvPr/>
                </p:nvSpPr>
                <p:spPr>
                  <a:xfrm>
                    <a:off x="1819939" y="6123523"/>
                    <a:ext cx="2203943" cy="903722"/>
                  </a:xfrm>
                  <a:prstGeom prst="roundRect">
                    <a:avLst/>
                  </a:prstGeom>
                  <a:gradFill>
                    <a:gsLst>
                      <a:gs pos="0">
                        <a:schemeClr val="accent5">
                          <a:lumMod val="60000"/>
                          <a:lumOff val="40000"/>
                        </a:schemeClr>
                      </a:gs>
                      <a:gs pos="100000">
                        <a:schemeClr val="accent1">
                          <a:tint val="50000"/>
                          <a:shade val="100000"/>
                          <a:satMod val="350000"/>
                        </a:schemeClr>
                      </a:gs>
                    </a:gsLst>
                  </a:gra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prstDash val="lgDash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latin typeface="Arial" pitchFamily="34" charset="0"/>
                      <a:cs typeface="Arial" pitchFamily="34" charset="0"/>
                    </a:endParaRPr>
                  </a:p>
                </p:txBody>
              </p:sp>
              <p:sp>
                <p:nvSpPr>
                  <p:cNvPr id="55" name="TextBox 142"/>
                  <p:cNvSpPr txBox="1"/>
                  <p:nvPr/>
                </p:nvSpPr>
                <p:spPr>
                  <a:xfrm>
                    <a:off x="1895536" y="6065821"/>
                    <a:ext cx="2128345" cy="427208"/>
                  </a:xfrm>
                  <a:prstGeom prst="rect">
                    <a:avLst/>
                  </a:prstGeom>
                  <a:noFill/>
                </p:spPr>
                <p:txBody>
                  <a:bodyPr wrap="none" rtlCol="0">
                    <a:spAutoFit/>
                  </a:bodyPr>
                  <a:lstStyle/>
                  <a:p>
                    <a:r>
                      <a:rPr lang="ru-RU" altLang="zh-CN" sz="1200" dirty="0">
                        <a:latin typeface="Arial" pitchFamily="34" charset="0"/>
                        <a:ea typeface="华文中宋" panose="02010600040101010101" pitchFamily="2" charset="-122"/>
                        <a:cs typeface="Arial" pitchFamily="34" charset="0"/>
                      </a:rPr>
                      <a:t>Добровольные стандарты</a:t>
                    </a:r>
                    <a:endParaRPr lang="zh-CN" altLang="en-US" sz="1200" dirty="0">
                      <a:latin typeface="Arial" pitchFamily="34" charset="0"/>
                      <a:ea typeface="华文中宋" panose="02010600040101010101" pitchFamily="2" charset="-122"/>
                      <a:cs typeface="Arial" pitchFamily="34" charset="0"/>
                    </a:endParaRPr>
                  </a:p>
                </p:txBody>
              </p:sp>
              <p:sp>
                <p:nvSpPr>
                  <p:cNvPr id="56" name="TextBox 31"/>
                  <p:cNvSpPr txBox="1"/>
                  <p:nvPr/>
                </p:nvSpPr>
                <p:spPr>
                  <a:xfrm>
                    <a:off x="1744887" y="6456689"/>
                    <a:ext cx="2332892" cy="427208"/>
                  </a:xfrm>
                  <a:prstGeom prst="rect">
                    <a:avLst/>
                  </a:prstGeom>
                  <a:noFill/>
                </p:spPr>
                <p:txBody>
                  <a:bodyPr wrap="square" rtlCol="0" anchor="ctr">
                    <a:spAutoFit/>
                  </a:bodyPr>
                  <a:lstStyle/>
                  <a:p>
                    <a:pPr algn="ctr">
                      <a:defRPr/>
                    </a:pPr>
                    <a:r>
                      <a:rPr lang="en-US" altLang="zh-CN" sz="1200" b="1" kern="0" dirty="0">
                        <a:latin typeface="Arial" pitchFamily="34" charset="0"/>
                        <a:cs typeface="Arial" pitchFamily="34" charset="0"/>
                      </a:rPr>
                      <a:t>Voluntary standard</a:t>
                    </a:r>
                  </a:p>
                </p:txBody>
              </p:sp>
            </p:grpSp>
          </p:grpSp>
          <p:grpSp>
            <p:nvGrpSpPr>
              <p:cNvPr id="46" name="组合 45"/>
              <p:cNvGrpSpPr/>
              <p:nvPr/>
            </p:nvGrpSpPr>
            <p:grpSpPr>
              <a:xfrm>
                <a:off x="4365920" y="3367316"/>
                <a:ext cx="2889433" cy="3644654"/>
                <a:chOff x="4131460" y="3367316"/>
                <a:chExt cx="2889433" cy="3644654"/>
              </a:xfrm>
            </p:grpSpPr>
            <p:sp>
              <p:nvSpPr>
                <p:cNvPr id="47" name="圆角矩形 141"/>
                <p:cNvSpPr/>
                <p:nvPr/>
              </p:nvSpPr>
              <p:spPr>
                <a:xfrm>
                  <a:off x="5047991" y="3367316"/>
                  <a:ext cx="699658" cy="2598420"/>
                </a:xfrm>
                <a:prstGeom prst="roundRect">
                  <a:avLst>
                    <a:gd name="adj" fmla="val 1551"/>
                  </a:avLst>
                </a:prstGeom>
                <a:noFill/>
                <a:ln w="12700">
                  <a:solidFill>
                    <a:srgbClr val="C0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solidFill>
                      <a:schemeClr val="bg1"/>
                    </a:solidFill>
                    <a:latin typeface="Arial" pitchFamily="34" charset="0"/>
                    <a:cs typeface="Arial" pitchFamily="34" charset="0"/>
                  </a:endParaRPr>
                </a:p>
              </p:txBody>
            </p:sp>
            <p:grpSp>
              <p:nvGrpSpPr>
                <p:cNvPr id="48" name="组合 47"/>
                <p:cNvGrpSpPr/>
                <p:nvPr/>
              </p:nvGrpSpPr>
              <p:grpSpPr>
                <a:xfrm>
                  <a:off x="4131460" y="6012467"/>
                  <a:ext cx="2889433" cy="999503"/>
                  <a:chOff x="4014230" y="6024190"/>
                  <a:chExt cx="2889433" cy="999503"/>
                </a:xfrm>
              </p:grpSpPr>
              <p:sp>
                <p:nvSpPr>
                  <p:cNvPr id="49" name="圆角矩形 129"/>
                  <p:cNvSpPr/>
                  <p:nvPr/>
                </p:nvSpPr>
                <p:spPr>
                  <a:xfrm>
                    <a:off x="4104930" y="6024190"/>
                    <a:ext cx="2539589" cy="999503"/>
                  </a:xfrm>
                  <a:prstGeom prst="roundRect">
                    <a:avLst/>
                  </a:prstGeom>
                  <a:gradFill>
                    <a:gsLst>
                      <a:gs pos="0">
                        <a:schemeClr val="accent5">
                          <a:lumMod val="60000"/>
                          <a:lumOff val="40000"/>
                        </a:schemeClr>
                      </a:gs>
                      <a:gs pos="100000">
                        <a:schemeClr val="accent1">
                          <a:tint val="50000"/>
                          <a:shade val="100000"/>
                          <a:satMod val="350000"/>
                        </a:schemeClr>
                      </a:gs>
                    </a:gsLst>
                  </a:gra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prstDash val="lgDash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latin typeface="Arial" pitchFamily="34" charset="0"/>
                      <a:cs typeface="Arial" pitchFamily="34" charset="0"/>
                    </a:endParaRPr>
                  </a:p>
                </p:txBody>
              </p:sp>
              <p:sp>
                <p:nvSpPr>
                  <p:cNvPr id="50" name="TextBox 143"/>
                  <p:cNvSpPr txBox="1"/>
                  <p:nvPr/>
                </p:nvSpPr>
                <p:spPr>
                  <a:xfrm>
                    <a:off x="4170065" y="6119151"/>
                    <a:ext cx="2545041" cy="427208"/>
                  </a:xfrm>
                  <a:prstGeom prst="rect">
                    <a:avLst/>
                  </a:prstGeom>
                  <a:noFill/>
                </p:spPr>
                <p:txBody>
                  <a:bodyPr wrap="none" rtlCol="0">
                    <a:spAutoFit/>
                  </a:bodyPr>
                  <a:lstStyle/>
                  <a:p>
                    <a:r>
                      <a:rPr lang="ru-RU" altLang="zh-CN" sz="1200" dirty="0">
                        <a:solidFill>
                          <a:srgbClr val="FF0000"/>
                        </a:solidFill>
                        <a:latin typeface="Arial" pitchFamily="34" charset="0"/>
                        <a:ea typeface="华文中宋" panose="02010600040101010101" pitchFamily="2" charset="-122"/>
                        <a:cs typeface="Arial" pitchFamily="34" charset="0"/>
                      </a:rPr>
                      <a:t>Обязательные стандарты</a:t>
                    </a:r>
                    <a:endParaRPr lang="zh-CN" altLang="en-US" sz="1200" dirty="0">
                      <a:solidFill>
                        <a:srgbClr val="FF0000"/>
                      </a:solidFill>
                      <a:latin typeface="Arial" pitchFamily="34" charset="0"/>
                      <a:ea typeface="华文中宋" panose="02010600040101010101" pitchFamily="2" charset="-122"/>
                      <a:cs typeface="Arial" pitchFamily="34" charset="0"/>
                    </a:endParaRPr>
                  </a:p>
                </p:txBody>
              </p:sp>
              <p:sp>
                <p:nvSpPr>
                  <p:cNvPr id="51" name="TextBox 31"/>
                  <p:cNvSpPr txBox="1"/>
                  <p:nvPr/>
                </p:nvSpPr>
                <p:spPr>
                  <a:xfrm>
                    <a:off x="4014230" y="6468414"/>
                    <a:ext cx="2889433" cy="427208"/>
                  </a:xfrm>
                  <a:prstGeom prst="rect">
                    <a:avLst/>
                  </a:prstGeom>
                  <a:noFill/>
                </p:spPr>
                <p:txBody>
                  <a:bodyPr wrap="square" rtlCol="0" anchor="ctr">
                    <a:spAutoFit/>
                  </a:bodyPr>
                  <a:lstStyle/>
                  <a:p>
                    <a:pPr algn="ctr">
                      <a:defRPr/>
                    </a:pPr>
                    <a:r>
                      <a:rPr lang="en-US" altLang="zh-CN" sz="1200" b="1" kern="0" dirty="0">
                        <a:solidFill>
                          <a:srgbClr val="FF0000"/>
                        </a:solidFill>
                        <a:latin typeface="Arial" pitchFamily="34" charset="0"/>
                        <a:ea typeface="华文中宋" panose="02010600040101010101" pitchFamily="2" charset="-122"/>
                        <a:cs typeface="Arial" pitchFamily="34" charset="0"/>
                      </a:rPr>
                      <a:t>Mandatory standard </a:t>
                    </a:r>
                    <a:endParaRPr lang="zh-CN" altLang="en-US" sz="1200" b="1" dirty="0">
                      <a:solidFill>
                        <a:srgbClr val="FF0000"/>
                      </a:solidFill>
                      <a:latin typeface="Arial" pitchFamily="34" charset="0"/>
                      <a:ea typeface="华文中宋" panose="02010600040101010101" pitchFamily="2" charset="-122"/>
                      <a:cs typeface="Arial" pitchFamily="34" charset="0"/>
                    </a:endParaRPr>
                  </a:p>
                </p:txBody>
              </p:sp>
            </p:grpSp>
          </p:grpSp>
        </p:grpSp>
        <p:sp>
          <p:nvSpPr>
            <p:cNvPr id="27" name="TextBox 31"/>
            <p:cNvSpPr txBox="1"/>
            <p:nvPr/>
          </p:nvSpPr>
          <p:spPr>
            <a:xfrm>
              <a:off x="6270612" y="3902405"/>
              <a:ext cx="2448888" cy="370247"/>
            </a:xfrm>
            <a:prstGeom prst="rect">
              <a:avLst/>
            </a:prstGeom>
            <a:noFill/>
          </p:spPr>
          <p:txBody>
            <a:bodyPr wrap="square" rtlCol="0" anchor="ctr">
              <a:spAutoFit/>
            </a:bodyPr>
            <a:lstStyle/>
            <a:p>
              <a:pPr algn="ctr">
                <a:lnSpc>
                  <a:spcPct val="80000"/>
                </a:lnSpc>
                <a:defRPr/>
              </a:pPr>
              <a:r>
                <a:rPr lang="en-US" altLang="zh-CN" sz="1200" b="1" kern="0" dirty="0">
                  <a:solidFill>
                    <a:schemeClr val="bg1"/>
                  </a:solidFill>
                  <a:latin typeface="Arial" pitchFamily="34" charset="0"/>
                  <a:cs typeface="Arial" pitchFamily="34" charset="0"/>
                </a:rPr>
                <a:t>Association </a:t>
              </a:r>
              <a:r>
                <a:rPr lang="en-US" altLang="zh-CN" sz="1200" b="1" kern="0" dirty="0">
                  <a:solidFill>
                    <a:schemeClr val="bg1"/>
                  </a:solidFill>
                  <a:latin typeface="Arial" pitchFamily="34" charset="0"/>
                  <a:ea typeface="华文中宋" panose="02010600040101010101" pitchFamily="2" charset="-122"/>
                  <a:cs typeface="Arial" pitchFamily="34" charset="0"/>
                </a:rPr>
                <a:t>standard </a:t>
              </a:r>
              <a:endParaRPr lang="zh-CN" altLang="en-US" sz="1200" b="1" dirty="0">
                <a:solidFill>
                  <a:schemeClr val="bg1"/>
                </a:solidFill>
                <a:latin typeface="Arial" pitchFamily="34" charset="0"/>
                <a:ea typeface="华文中宋" panose="02010600040101010101" pitchFamily="2" charset="-122"/>
                <a:cs typeface="Arial" pitchFamily="34" charset="0"/>
              </a:endParaRPr>
            </a:p>
          </p:txBody>
        </p:sp>
        <p:sp>
          <p:nvSpPr>
            <p:cNvPr id="28" name="TextBox 31"/>
            <p:cNvSpPr txBox="1"/>
            <p:nvPr/>
          </p:nvSpPr>
          <p:spPr>
            <a:xfrm>
              <a:off x="8470224" y="5012962"/>
              <a:ext cx="2539589" cy="370247"/>
            </a:xfrm>
            <a:prstGeom prst="rect">
              <a:avLst/>
            </a:prstGeom>
            <a:noFill/>
          </p:spPr>
          <p:txBody>
            <a:bodyPr wrap="square" rtlCol="0" anchor="ctr">
              <a:spAutoFit/>
            </a:bodyPr>
            <a:lstStyle/>
            <a:p>
              <a:pPr algn="ctr">
                <a:lnSpc>
                  <a:spcPct val="80000"/>
                </a:lnSpc>
                <a:defRPr/>
              </a:pPr>
              <a:r>
                <a:rPr lang="en-US" altLang="zh-CN" sz="1200" b="1" kern="0" dirty="0">
                  <a:solidFill>
                    <a:schemeClr val="bg1"/>
                  </a:solidFill>
                  <a:latin typeface="Arial" pitchFamily="34" charset="0"/>
                  <a:cs typeface="Arial" pitchFamily="34" charset="0"/>
                </a:rPr>
                <a:t>Enterprise standard</a:t>
              </a:r>
            </a:p>
          </p:txBody>
        </p:sp>
        <p:cxnSp>
          <p:nvCxnSpPr>
            <p:cNvPr id="29" name="直接连接符 28"/>
            <p:cNvCxnSpPr/>
            <p:nvPr/>
          </p:nvCxnSpPr>
          <p:spPr>
            <a:xfrm>
              <a:off x="3287080" y="2211705"/>
              <a:ext cx="4842000" cy="0"/>
            </a:xfrm>
            <a:prstGeom prst="line">
              <a:avLst/>
            </a:prstGeom>
            <a:ln w="25400">
              <a:solidFill>
                <a:schemeClr val="tx1"/>
              </a:solidFill>
            </a:ln>
            <a:effectLst/>
            <a:scene3d>
              <a:camera prst="orthographicFront"/>
              <a:lightRig rig="threePt" dir="t"/>
            </a:scene3d>
            <a:sp3d prstMaterial="matte"/>
          </p:spPr>
          <p:style>
            <a:lnRef idx="2">
              <a:schemeClr val="accent1"/>
            </a:lnRef>
            <a:fillRef idx="0">
              <a:schemeClr val="accent1"/>
            </a:fillRef>
            <a:effectRef idx="1">
              <a:schemeClr val="accent1"/>
            </a:effectRef>
            <a:fontRef idx="minor">
              <a:schemeClr val="tx1"/>
            </a:fontRef>
          </p:style>
        </p:cxnSp>
        <p:cxnSp>
          <p:nvCxnSpPr>
            <p:cNvPr id="30" name="直接连接符 29"/>
            <p:cNvCxnSpPr/>
            <p:nvPr/>
          </p:nvCxnSpPr>
          <p:spPr>
            <a:xfrm flipV="1">
              <a:off x="7243957" y="3226078"/>
              <a:ext cx="2412000" cy="1172"/>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直接连接符 30"/>
            <p:cNvCxnSpPr/>
            <p:nvPr/>
          </p:nvCxnSpPr>
          <p:spPr>
            <a:xfrm flipV="1">
              <a:off x="4863311" y="3213329"/>
              <a:ext cx="0" cy="24120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直接连接符 31"/>
            <p:cNvCxnSpPr/>
            <p:nvPr/>
          </p:nvCxnSpPr>
          <p:spPr>
            <a:xfrm flipV="1">
              <a:off x="1381536" y="3236772"/>
              <a:ext cx="0" cy="154800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 name="直接连接符 32"/>
            <p:cNvCxnSpPr/>
            <p:nvPr/>
          </p:nvCxnSpPr>
          <p:spPr>
            <a:xfrm flipV="1">
              <a:off x="6143149" y="1957841"/>
              <a:ext cx="0" cy="24120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34" name="组合 33"/>
            <p:cNvGrpSpPr/>
            <p:nvPr/>
          </p:nvGrpSpPr>
          <p:grpSpPr>
            <a:xfrm>
              <a:off x="-326210" y="1851062"/>
              <a:ext cx="11131802" cy="3450020"/>
              <a:chOff x="-326210" y="1851062"/>
              <a:chExt cx="11131802" cy="3450020"/>
            </a:xfrm>
          </p:grpSpPr>
          <p:grpSp>
            <p:nvGrpSpPr>
              <p:cNvPr id="35" name="组合 34"/>
              <p:cNvGrpSpPr/>
              <p:nvPr/>
            </p:nvGrpSpPr>
            <p:grpSpPr>
              <a:xfrm>
                <a:off x="-326210" y="1851062"/>
                <a:ext cx="11131802" cy="1273951"/>
                <a:chOff x="-326210" y="1851062"/>
                <a:chExt cx="11131802" cy="1273951"/>
              </a:xfrm>
            </p:grpSpPr>
            <p:grpSp>
              <p:nvGrpSpPr>
                <p:cNvPr id="37" name="组合 36"/>
                <p:cNvGrpSpPr/>
                <p:nvPr/>
              </p:nvGrpSpPr>
              <p:grpSpPr>
                <a:xfrm>
                  <a:off x="-326210" y="1851062"/>
                  <a:ext cx="4353580" cy="1261174"/>
                  <a:chOff x="-431717" y="2108968"/>
                  <a:chExt cx="4353580" cy="1261174"/>
                </a:xfrm>
              </p:grpSpPr>
              <p:sp>
                <p:nvSpPr>
                  <p:cNvPr id="42" name="圆角矩形 90"/>
                  <p:cNvSpPr/>
                  <p:nvPr/>
                </p:nvSpPr>
                <p:spPr>
                  <a:xfrm>
                    <a:off x="360331" y="2272361"/>
                    <a:ext cx="2687670" cy="999502"/>
                  </a:xfrm>
                  <a:prstGeom prst="roundRect">
                    <a:avLst/>
                  </a:prstGeom>
                  <a:gradFill>
                    <a:gsLst>
                      <a:gs pos="0">
                        <a:schemeClr val="accent5">
                          <a:lumMod val="60000"/>
                          <a:lumOff val="40000"/>
                        </a:schemeClr>
                      </a:gs>
                      <a:gs pos="100000">
                        <a:schemeClr val="accent1">
                          <a:tint val="50000"/>
                          <a:shade val="100000"/>
                          <a:satMod val="350000"/>
                        </a:schemeClr>
                      </a:gs>
                    </a:gsLst>
                  </a:gra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prstDash val="lgDash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solidFill>
                        <a:schemeClr val="tx1"/>
                      </a:solidFill>
                      <a:latin typeface="Arial" pitchFamily="34" charset="0"/>
                      <a:cs typeface="Arial" pitchFamily="34" charset="0"/>
                    </a:endParaRPr>
                  </a:p>
                </p:txBody>
              </p:sp>
              <p:sp>
                <p:nvSpPr>
                  <p:cNvPr id="43" name="TextBox 31"/>
                  <p:cNvSpPr txBox="1"/>
                  <p:nvPr/>
                </p:nvSpPr>
                <p:spPr>
                  <a:xfrm>
                    <a:off x="709072" y="2108968"/>
                    <a:ext cx="1882325" cy="925616"/>
                  </a:xfrm>
                  <a:prstGeom prst="rect">
                    <a:avLst/>
                  </a:prstGeom>
                  <a:noFill/>
                </p:spPr>
                <p:txBody>
                  <a:bodyPr wrap="square" rtlCol="0" anchor="ctr">
                    <a:spAutoFit/>
                  </a:bodyPr>
                  <a:lstStyle/>
                  <a:p>
                    <a:pPr lvl="0" algn="ctr">
                      <a:defRPr/>
                    </a:pPr>
                    <a:r>
                      <a:rPr lang="ru-RU" altLang="zh-CN" sz="1100" b="1" dirty="0" smtClean="0">
                        <a:latin typeface="Arial" pitchFamily="34" charset="0"/>
                        <a:ea typeface="华文中宋" panose="02010600040101010101" pitchFamily="2" charset="-122"/>
                        <a:cs typeface="Arial" pitchFamily="34" charset="0"/>
                      </a:rPr>
                      <a:t>Выпущенные </a:t>
                    </a:r>
                    <a:r>
                      <a:rPr lang="ru-RU" altLang="zh-CN" sz="1100" b="1" dirty="0">
                        <a:latin typeface="Arial" pitchFamily="34" charset="0"/>
                        <a:ea typeface="华文中宋" panose="02010600040101010101" pitchFamily="2" charset="-122"/>
                        <a:cs typeface="Arial" pitchFamily="34" charset="0"/>
                      </a:rPr>
                      <a:t>правительством </a:t>
                    </a:r>
                    <a:r>
                      <a:rPr lang="ru-RU" altLang="zh-CN" sz="1100" b="1" dirty="0" smtClean="0">
                        <a:latin typeface="Arial" pitchFamily="34" charset="0"/>
                        <a:ea typeface="华文中宋" panose="02010600040101010101" pitchFamily="2" charset="-122"/>
                        <a:cs typeface="Arial" pitchFamily="34" charset="0"/>
                      </a:rPr>
                      <a:t>стандарты</a:t>
                    </a:r>
                    <a:endParaRPr lang="zh-CN" altLang="en-US" sz="1100" b="1" dirty="0">
                      <a:latin typeface="Arial" pitchFamily="34" charset="0"/>
                      <a:ea typeface="华文中宋" panose="02010600040101010101" pitchFamily="2" charset="-122"/>
                      <a:cs typeface="Arial" pitchFamily="34" charset="0"/>
                    </a:endParaRPr>
                  </a:p>
                </p:txBody>
              </p:sp>
              <p:sp>
                <p:nvSpPr>
                  <p:cNvPr id="44" name="TextBox 31"/>
                  <p:cNvSpPr txBox="1"/>
                  <p:nvPr/>
                </p:nvSpPr>
                <p:spPr>
                  <a:xfrm>
                    <a:off x="-431717" y="2936308"/>
                    <a:ext cx="4353580" cy="433834"/>
                  </a:xfrm>
                  <a:prstGeom prst="rect">
                    <a:avLst/>
                  </a:prstGeom>
                  <a:noFill/>
                </p:spPr>
                <p:txBody>
                  <a:bodyPr wrap="square" rtlCol="0" anchor="ctr">
                    <a:spAutoFit/>
                  </a:bodyPr>
                  <a:lstStyle/>
                  <a:p>
                    <a:pPr algn="ctr">
                      <a:lnSpc>
                        <a:spcPts val="1600"/>
                      </a:lnSpc>
                      <a:defRPr/>
                    </a:pPr>
                    <a:r>
                      <a:rPr lang="en-US" altLang="zh-CN" sz="1200" b="1" kern="0" dirty="0">
                        <a:latin typeface="Arial" pitchFamily="34" charset="0"/>
                        <a:cs typeface="Arial" pitchFamily="34" charset="0"/>
                      </a:rPr>
                      <a:t>government-issued standard</a:t>
                    </a:r>
                  </a:p>
                </p:txBody>
              </p:sp>
            </p:grpSp>
            <p:grpSp>
              <p:nvGrpSpPr>
                <p:cNvPr id="38" name="组合 37"/>
                <p:cNvGrpSpPr/>
                <p:nvPr/>
              </p:nvGrpSpPr>
              <p:grpSpPr>
                <a:xfrm>
                  <a:off x="7495055" y="2014454"/>
                  <a:ext cx="3310537" cy="1110559"/>
                  <a:chOff x="7624008" y="2213745"/>
                  <a:chExt cx="3310537" cy="1110559"/>
                </a:xfrm>
              </p:grpSpPr>
              <p:sp>
                <p:nvSpPr>
                  <p:cNvPr id="39" name="圆角矩形 93"/>
                  <p:cNvSpPr/>
                  <p:nvPr/>
                </p:nvSpPr>
                <p:spPr>
                  <a:xfrm>
                    <a:off x="8335109" y="2213745"/>
                    <a:ext cx="2599436" cy="1110559"/>
                  </a:xfrm>
                  <a:prstGeom prst="roundRect">
                    <a:avLst/>
                  </a:prstGeom>
                  <a:gradFill>
                    <a:gsLst>
                      <a:gs pos="0">
                        <a:schemeClr val="accent5">
                          <a:lumMod val="60000"/>
                          <a:lumOff val="40000"/>
                        </a:schemeClr>
                      </a:gs>
                      <a:gs pos="100000">
                        <a:schemeClr val="accent1">
                          <a:tint val="50000"/>
                          <a:shade val="100000"/>
                          <a:satMod val="350000"/>
                        </a:schemeClr>
                      </a:gs>
                    </a:gsLst>
                  </a:gra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prstDash val="lgDash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solidFill>
                        <a:schemeClr val="tx1"/>
                      </a:solidFill>
                      <a:latin typeface="Arial" pitchFamily="34" charset="0"/>
                      <a:cs typeface="Arial" pitchFamily="34" charset="0"/>
                    </a:endParaRPr>
                  </a:p>
                </p:txBody>
              </p:sp>
              <p:sp>
                <p:nvSpPr>
                  <p:cNvPr id="40" name="TextBox 31"/>
                  <p:cNvSpPr txBox="1"/>
                  <p:nvPr/>
                </p:nvSpPr>
                <p:spPr>
                  <a:xfrm>
                    <a:off x="8665205" y="2271482"/>
                    <a:ext cx="1875693" cy="617078"/>
                  </a:xfrm>
                  <a:prstGeom prst="rect">
                    <a:avLst/>
                  </a:prstGeom>
                  <a:noFill/>
                </p:spPr>
                <p:txBody>
                  <a:bodyPr wrap="square" rtlCol="0" anchor="ctr">
                    <a:spAutoFit/>
                  </a:bodyPr>
                  <a:lstStyle/>
                  <a:p>
                    <a:pPr algn="ctr">
                      <a:defRPr/>
                    </a:pPr>
                    <a:r>
                      <a:rPr lang="ru-RU" altLang="zh-CN" sz="1000" b="1" dirty="0">
                        <a:latin typeface="Arial" pitchFamily="34" charset="0"/>
                        <a:ea typeface="华文中宋" panose="02010600040101010101" pitchFamily="2" charset="-122"/>
                        <a:cs typeface="Arial" pitchFamily="34" charset="0"/>
                      </a:rPr>
                      <a:t>Стандарты, диктуемые рынком </a:t>
                    </a:r>
                    <a:endParaRPr lang="zh-CN" altLang="en-US" sz="1000" b="1" dirty="0">
                      <a:latin typeface="Arial" pitchFamily="34" charset="0"/>
                      <a:ea typeface="华文中宋" panose="02010600040101010101" pitchFamily="2" charset="-122"/>
                      <a:cs typeface="Arial" pitchFamily="34" charset="0"/>
                    </a:endParaRPr>
                  </a:p>
                </p:txBody>
              </p:sp>
              <p:sp>
                <p:nvSpPr>
                  <p:cNvPr id="41" name="TextBox 31"/>
                  <p:cNvSpPr txBox="1"/>
                  <p:nvPr/>
                </p:nvSpPr>
                <p:spPr>
                  <a:xfrm>
                    <a:off x="7624008" y="2797512"/>
                    <a:ext cx="3265186" cy="433833"/>
                  </a:xfrm>
                  <a:prstGeom prst="rect">
                    <a:avLst/>
                  </a:prstGeom>
                  <a:noFill/>
                </p:spPr>
                <p:txBody>
                  <a:bodyPr wrap="square" rtlCol="0" anchor="ctr">
                    <a:spAutoFit/>
                  </a:bodyPr>
                  <a:lstStyle/>
                  <a:p>
                    <a:pPr algn="r">
                      <a:lnSpc>
                        <a:spcPts val="1600"/>
                      </a:lnSpc>
                      <a:defRPr/>
                    </a:pPr>
                    <a:r>
                      <a:rPr lang="en-US" altLang="zh-CN" sz="1200" b="1" kern="0" dirty="0">
                        <a:latin typeface="Arial" pitchFamily="34" charset="0"/>
                        <a:cs typeface="Arial" pitchFamily="34" charset="0"/>
                        <a:sym typeface="Calibri" panose="020F0502020204030204"/>
                      </a:rPr>
                      <a:t>market-driven standard</a:t>
                    </a:r>
                    <a:endParaRPr lang="en-US" altLang="zh-CN" sz="1200" b="1" kern="0" dirty="0">
                      <a:latin typeface="Arial" pitchFamily="34" charset="0"/>
                      <a:cs typeface="Arial" pitchFamily="34" charset="0"/>
                    </a:endParaRPr>
                  </a:p>
                </p:txBody>
              </p:sp>
            </p:grpSp>
          </p:grpSp>
          <p:cxnSp>
            <p:nvCxnSpPr>
              <p:cNvPr id="36" name="直接连接符 35"/>
              <p:cNvCxnSpPr/>
              <p:nvPr/>
            </p:nvCxnSpPr>
            <p:spPr>
              <a:xfrm>
                <a:off x="6147584" y="2053882"/>
                <a:ext cx="0" cy="3247200"/>
              </a:xfrm>
              <a:prstGeom prst="line">
                <a:avLst/>
              </a:prstGeom>
              <a:ln w="34925">
                <a:prstDash val="lgDash"/>
              </a:ln>
            </p:spPr>
            <p:style>
              <a:lnRef idx="2">
                <a:schemeClr val="accent1"/>
              </a:lnRef>
              <a:fillRef idx="0">
                <a:schemeClr val="accent1"/>
              </a:fillRef>
              <a:effectRef idx="1">
                <a:schemeClr val="accent1"/>
              </a:effectRef>
              <a:fontRef idx="minor">
                <a:schemeClr val="tx1"/>
              </a:fontRef>
            </p:style>
          </p:cxnSp>
        </p:grpSp>
      </p:gr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60605193658"/>
  <p:tag name="MH_LIBRARY" val="GRAPHIC"/>
  <p:tag name="MH_TYPE" val="Other"/>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0605193658"/>
  <p:tag name="MH_LIBRARY" val="GRAPHIC"/>
  <p:tag name="MH_TYPE" val="Other"/>
  <p:tag name="MH_ORDER" val="2"/>
</p:tagLst>
</file>

<file path=ppt/tags/tag3.xml><?xml version="1.0" encoding="utf-8"?>
<p:tagLst xmlns:a="http://schemas.openxmlformats.org/drawingml/2006/main" xmlns:r="http://schemas.openxmlformats.org/officeDocument/2006/relationships" xmlns:p="http://schemas.openxmlformats.org/presentationml/2006/main">
  <p:tag name="MH" val="20160605193658"/>
  <p:tag name="MH_LIBRARY" val="GRAPHIC"/>
  <p:tag name="MH_TYPE" val="Other"/>
  <p:tag name="MH_ORDER" val="3"/>
</p:tagLst>
</file>

<file path=ppt/theme/theme1.xml><?xml version="1.0" encoding="utf-8"?>
<a:theme xmlns:a="http://schemas.openxmlformats.org/drawingml/2006/main" name="Office 主题​​">
  <a:themeElements>
    <a:clrScheme name="双色调 2">
      <a:dk1>
        <a:srgbClr val="000000"/>
      </a:dk1>
      <a:lt1>
        <a:sysClr val="window" lastClr="FFFFFF"/>
      </a:lt1>
      <a:dk2>
        <a:srgbClr val="46474C"/>
      </a:dk2>
      <a:lt2>
        <a:srgbClr val="2D81BF"/>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ample">
  <a:themeElements>
    <a:clrScheme name="气流">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ample">
      <a:majorFont>
        <a:latin typeface="Verdana"/>
        <a:ea typeface=""/>
        <a:cs typeface=""/>
      </a:majorFont>
      <a:minorFont>
        <a:latin typeface="Arial"/>
        <a:ea typeface=""/>
        <a:cs typeface=""/>
      </a:minorFont>
    </a:fontScheme>
    <a:fmtScheme name="元素">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kern="0">
            <a:solidFill>
              <a:sysClr val="windowText" lastClr="000000">
                <a:hueOff val="0"/>
                <a:satOff val="0"/>
                <a:lumOff val="0"/>
                <a:alphaOff val="0"/>
              </a:sysClr>
            </a:solidFill>
            <a:latin typeface="Arial" panose="020B0604020202020204"/>
          </a:defRPr>
        </a:defPPr>
      </a:lstStyle>
      <a:style>
        <a:lnRef idx="2">
          <a:schemeClr val="accent5"/>
        </a:lnRef>
        <a:fillRef idx="1">
          <a:schemeClr val="lt1"/>
        </a:fillRef>
        <a:effectRef idx="0">
          <a:schemeClr val="accent5"/>
        </a:effectRef>
        <a:fontRef idx="minor">
          <a:schemeClr val="dk1"/>
        </a:fontRef>
      </a:style>
    </a:spDef>
  </a:objectDefaults>
  <a:extraClrSchemeLst>
    <a:extraClrScheme>
      <a:clrScheme name="sample 1">
        <a:dk1>
          <a:srgbClr val="384D68"/>
        </a:dk1>
        <a:lt1>
          <a:srgbClr val="FFFFFF"/>
        </a:lt1>
        <a:dk2>
          <a:srgbClr val="2B6185"/>
        </a:dk2>
        <a:lt2>
          <a:srgbClr val="D3D9DD"/>
        </a:lt2>
        <a:accent1>
          <a:srgbClr val="638AA1"/>
        </a:accent1>
        <a:accent2>
          <a:srgbClr val="8CA8B5"/>
        </a:accent2>
        <a:accent3>
          <a:srgbClr val="FFFFFF"/>
        </a:accent3>
        <a:accent4>
          <a:srgbClr val="2E4058"/>
        </a:accent4>
        <a:accent5>
          <a:srgbClr val="B7C4CD"/>
        </a:accent5>
        <a:accent6>
          <a:srgbClr val="7E98A4"/>
        </a:accent6>
        <a:hlink>
          <a:srgbClr val="6FA2E7"/>
        </a:hlink>
        <a:folHlink>
          <a:srgbClr val="B2A66C"/>
        </a:folHlink>
      </a:clrScheme>
      <a:clrMap bg1="lt1" tx1="dk1" bg2="lt2" tx2="dk2" accent1="accent1" accent2="accent2" accent3="accent3" accent4="accent4" accent5="accent5" accent6="accent6" hlink="hlink" folHlink="folHlink"/>
    </a:extraClrScheme>
    <a:extraClrScheme>
      <a:clrScheme name="sample 2">
        <a:dk1>
          <a:srgbClr val="1D4940"/>
        </a:dk1>
        <a:lt1>
          <a:srgbClr val="FFFFFF"/>
        </a:lt1>
        <a:dk2>
          <a:srgbClr val="3F716F"/>
        </a:dk2>
        <a:lt2>
          <a:srgbClr val="DDDDDD"/>
        </a:lt2>
        <a:accent1>
          <a:srgbClr val="669E86"/>
        </a:accent1>
        <a:accent2>
          <a:srgbClr val="A2CAB4"/>
        </a:accent2>
        <a:accent3>
          <a:srgbClr val="FFFFFF"/>
        </a:accent3>
        <a:accent4>
          <a:srgbClr val="173D35"/>
        </a:accent4>
        <a:accent5>
          <a:srgbClr val="B8CCC3"/>
        </a:accent5>
        <a:accent6>
          <a:srgbClr val="92B7A3"/>
        </a:accent6>
        <a:hlink>
          <a:srgbClr val="8CA35F"/>
        </a:hlink>
        <a:folHlink>
          <a:srgbClr val="BC9362"/>
        </a:folHlink>
      </a:clrScheme>
      <a:clrMap bg1="lt1" tx1="dk1" bg2="lt2" tx2="dk2" accent1="accent1" accent2="accent2" accent3="accent3" accent4="accent4" accent5="accent5" accent6="accent6" hlink="hlink" folHlink="folHlink"/>
    </a:extraClrScheme>
    <a:extraClrScheme>
      <a:clrScheme name="sample 3">
        <a:dk1>
          <a:srgbClr val="2A4F86"/>
        </a:dk1>
        <a:lt1>
          <a:srgbClr val="FFFFFF"/>
        </a:lt1>
        <a:dk2>
          <a:srgbClr val="3E68D0"/>
        </a:dk2>
        <a:lt2>
          <a:srgbClr val="D3D9DD"/>
        </a:lt2>
        <a:accent1>
          <a:srgbClr val="6C89DA"/>
        </a:accent1>
        <a:accent2>
          <a:srgbClr val="8FAFE9"/>
        </a:accent2>
        <a:accent3>
          <a:srgbClr val="FFFFFF"/>
        </a:accent3>
        <a:accent4>
          <a:srgbClr val="224272"/>
        </a:accent4>
        <a:accent5>
          <a:srgbClr val="BAC4EA"/>
        </a:accent5>
        <a:accent6>
          <a:srgbClr val="819ED3"/>
        </a:accent6>
        <a:hlink>
          <a:srgbClr val="57ABA3"/>
        </a:hlink>
        <a:folHlink>
          <a:srgbClr val="85819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ample">
  <a:themeElements>
    <a:clrScheme name="气流">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ample">
      <a:majorFont>
        <a:latin typeface="Verdana"/>
        <a:ea typeface=""/>
        <a:cs typeface=""/>
      </a:majorFont>
      <a:minorFont>
        <a:latin typeface="Arial"/>
        <a:ea typeface=""/>
        <a:cs typeface=""/>
      </a:minorFont>
    </a:fontScheme>
    <a:fmtScheme name="元素">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kern="0">
            <a:solidFill>
              <a:sysClr val="windowText" lastClr="000000">
                <a:hueOff val="0"/>
                <a:satOff val="0"/>
                <a:lumOff val="0"/>
                <a:alphaOff val="0"/>
              </a:sysClr>
            </a:solidFill>
            <a:latin typeface="Arial" panose="020B0604020202020204"/>
          </a:defRPr>
        </a:defPPr>
      </a:lstStyle>
      <a:style>
        <a:lnRef idx="2">
          <a:schemeClr val="accent5"/>
        </a:lnRef>
        <a:fillRef idx="1">
          <a:schemeClr val="lt1"/>
        </a:fillRef>
        <a:effectRef idx="0">
          <a:schemeClr val="accent5"/>
        </a:effectRef>
        <a:fontRef idx="minor">
          <a:schemeClr val="dk1"/>
        </a:fontRef>
      </a:style>
    </a:spDef>
  </a:objectDefaults>
  <a:extraClrSchemeLst>
    <a:extraClrScheme>
      <a:clrScheme name="sample 1">
        <a:dk1>
          <a:srgbClr val="384D68"/>
        </a:dk1>
        <a:lt1>
          <a:srgbClr val="FFFFFF"/>
        </a:lt1>
        <a:dk2>
          <a:srgbClr val="2B6185"/>
        </a:dk2>
        <a:lt2>
          <a:srgbClr val="D3D9DD"/>
        </a:lt2>
        <a:accent1>
          <a:srgbClr val="638AA1"/>
        </a:accent1>
        <a:accent2>
          <a:srgbClr val="8CA8B5"/>
        </a:accent2>
        <a:accent3>
          <a:srgbClr val="FFFFFF"/>
        </a:accent3>
        <a:accent4>
          <a:srgbClr val="2E4058"/>
        </a:accent4>
        <a:accent5>
          <a:srgbClr val="B7C4CD"/>
        </a:accent5>
        <a:accent6>
          <a:srgbClr val="7E98A4"/>
        </a:accent6>
        <a:hlink>
          <a:srgbClr val="6FA2E7"/>
        </a:hlink>
        <a:folHlink>
          <a:srgbClr val="B2A66C"/>
        </a:folHlink>
      </a:clrScheme>
      <a:clrMap bg1="lt1" tx1="dk1" bg2="lt2" tx2="dk2" accent1="accent1" accent2="accent2" accent3="accent3" accent4="accent4" accent5="accent5" accent6="accent6" hlink="hlink" folHlink="folHlink"/>
    </a:extraClrScheme>
    <a:extraClrScheme>
      <a:clrScheme name="sample 2">
        <a:dk1>
          <a:srgbClr val="1D4940"/>
        </a:dk1>
        <a:lt1>
          <a:srgbClr val="FFFFFF"/>
        </a:lt1>
        <a:dk2>
          <a:srgbClr val="3F716F"/>
        </a:dk2>
        <a:lt2>
          <a:srgbClr val="DDDDDD"/>
        </a:lt2>
        <a:accent1>
          <a:srgbClr val="669E86"/>
        </a:accent1>
        <a:accent2>
          <a:srgbClr val="A2CAB4"/>
        </a:accent2>
        <a:accent3>
          <a:srgbClr val="FFFFFF"/>
        </a:accent3>
        <a:accent4>
          <a:srgbClr val="173D35"/>
        </a:accent4>
        <a:accent5>
          <a:srgbClr val="B8CCC3"/>
        </a:accent5>
        <a:accent6>
          <a:srgbClr val="92B7A3"/>
        </a:accent6>
        <a:hlink>
          <a:srgbClr val="8CA35F"/>
        </a:hlink>
        <a:folHlink>
          <a:srgbClr val="BC9362"/>
        </a:folHlink>
      </a:clrScheme>
      <a:clrMap bg1="lt1" tx1="dk1" bg2="lt2" tx2="dk2" accent1="accent1" accent2="accent2" accent3="accent3" accent4="accent4" accent5="accent5" accent6="accent6" hlink="hlink" folHlink="folHlink"/>
    </a:extraClrScheme>
    <a:extraClrScheme>
      <a:clrScheme name="sample 3">
        <a:dk1>
          <a:srgbClr val="2A4F86"/>
        </a:dk1>
        <a:lt1>
          <a:srgbClr val="FFFFFF"/>
        </a:lt1>
        <a:dk2>
          <a:srgbClr val="3E68D0"/>
        </a:dk2>
        <a:lt2>
          <a:srgbClr val="D3D9DD"/>
        </a:lt2>
        <a:accent1>
          <a:srgbClr val="6C89DA"/>
        </a:accent1>
        <a:accent2>
          <a:srgbClr val="8FAFE9"/>
        </a:accent2>
        <a:accent3>
          <a:srgbClr val="FFFFFF"/>
        </a:accent3>
        <a:accent4>
          <a:srgbClr val="224272"/>
        </a:accent4>
        <a:accent5>
          <a:srgbClr val="BAC4EA"/>
        </a:accent5>
        <a:accent6>
          <a:srgbClr val="819ED3"/>
        </a:accent6>
        <a:hlink>
          <a:srgbClr val="57ABA3"/>
        </a:hlink>
        <a:folHlink>
          <a:srgbClr val="85819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包图主题2">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包图主题2">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1470</TotalTime>
  <Words>2728</Words>
  <Application>Microsoft Office PowerPoint</Application>
  <PresentationFormat>Экран (16:9)</PresentationFormat>
  <Paragraphs>295</Paragraphs>
  <Slides>24</Slides>
  <Notes>7</Notes>
  <HiddenSlides>0</HiddenSlides>
  <MMClips>0</MMClips>
  <ScaleCrop>false</ScaleCrop>
  <HeadingPairs>
    <vt:vector size="6" baseType="variant">
      <vt:variant>
        <vt:lpstr>Использованные шрифты</vt:lpstr>
      </vt:variant>
      <vt:variant>
        <vt:i4>17</vt:i4>
      </vt:variant>
      <vt:variant>
        <vt:lpstr>Тема</vt:lpstr>
      </vt:variant>
      <vt:variant>
        <vt:i4>5</vt:i4>
      </vt:variant>
      <vt:variant>
        <vt:lpstr>Заголовки слайдов</vt:lpstr>
      </vt:variant>
      <vt:variant>
        <vt:i4>24</vt:i4>
      </vt:variant>
    </vt:vector>
  </HeadingPairs>
  <TitlesOfParts>
    <vt:vector size="46" baseType="lpstr">
      <vt:lpstr>Arial</vt:lpstr>
      <vt:lpstr>华文宋体</vt:lpstr>
      <vt:lpstr>微软雅黑</vt:lpstr>
      <vt:lpstr>Wingdings</vt:lpstr>
      <vt:lpstr>Calibri Light</vt:lpstr>
      <vt:lpstr>方正仿宋简体</vt:lpstr>
      <vt:lpstr>等线</vt:lpstr>
      <vt:lpstr>黑体</vt:lpstr>
      <vt:lpstr>Verdana</vt:lpstr>
      <vt:lpstr>等线 Light</vt:lpstr>
      <vt:lpstr>Hiragino Sans GB W3</vt:lpstr>
      <vt:lpstr>华文中宋</vt:lpstr>
      <vt:lpstr>楷体</vt:lpstr>
      <vt:lpstr>时尚中黑简体</vt:lpstr>
      <vt:lpstr>Calibri</vt:lpstr>
      <vt:lpstr>华文彩云</vt:lpstr>
      <vt:lpstr>宋体</vt:lpstr>
      <vt:lpstr>Office 主题​​</vt:lpstr>
      <vt:lpstr>sample</vt:lpstr>
      <vt:lpstr>1_sample</vt:lpstr>
      <vt:lpstr>包图主题2</vt:lpstr>
      <vt:lpstr>1_包图主题2</vt:lpstr>
      <vt:lpstr>Презентация PowerPoint</vt:lpstr>
      <vt:lpstr>Презентация PowerPoint</vt:lpstr>
      <vt:lpstr>Презентация PowerPoint</vt:lpstr>
      <vt:lpstr>Государственное управление по надзору за рынком（SAMR）</vt:lpstr>
      <vt:lpstr>Государственное управление по надзору за рынком（SAMR）</vt:lpstr>
      <vt:lpstr> Администрация по стандартизации Китая (SAC)</vt:lpstr>
      <vt:lpstr>Внутренняя организация     Organization</vt:lpstr>
      <vt:lpstr>Презентация PowerPoint</vt:lpstr>
      <vt:lpstr>Новая система стандартизации The New Standardization System</vt:lpstr>
      <vt:lpstr>Количество стандартов          Number of standards</vt:lpstr>
      <vt:lpstr>Ситуация с ТК в Китае и участие Китая в деятельности ИСО / МЭК TCs in China and Chinese Experts Participate in ISO/IEC Activities</vt:lpstr>
      <vt:lpstr>Соглашения о сотрудничестве Cooperation Agreements </vt:lpstr>
      <vt:lpstr>Презентация PowerPoint</vt:lpstr>
      <vt:lpstr>Углубление реформы работы по стандартизации и построение более научной и разумной системы стандартов Deepen standardization reform, Build more scientific and reasonable Standard System</vt:lpstr>
      <vt:lpstr>Комплексное повышение уровня стандартов и создание более совершенной и применимой системы стандартов </vt:lpstr>
      <vt:lpstr>Сфокусироваться на усилении внедрения и надзора за стандартами, а также на построении более эффективной системы стандартов </vt:lpstr>
      <vt:lpstr>Активное продвижение международной работы по стандартизации и создание более открытой и совместимой системы стандартов Promote international work and build a more open and compatible standard system</vt:lpstr>
      <vt:lpstr> Модернизация базового уровня возможностей стандартизации и создание более безопасной и сильной системы стандартов  Improve the basic capability building of standardization and build a stronger Standard System </vt:lpstr>
      <vt:lpstr>Презентация PowerPoint</vt:lpstr>
      <vt:lpstr>Создать механизм, способствующий сотрудничеству между Китаем и Россией в области стандартизации в ключевых областях Set up mechanism, promote the standardization cooperation in major sectors between China and Russia </vt:lpstr>
      <vt:lpstr> Создать механизм, способствующий сотрудничеству в области стандартизации в важных областях между Китаем и Россией. Set up mechanism, promote the standardization cooperation in major sectors between China and Russia </vt:lpstr>
      <vt:lpstr>Укрепление сотрудничества в области стандартизации на международном и региональном уровнях. Strengthen the standardization cooperation at international and Regional Level</vt:lpstr>
      <vt:lpstr>Будущие перспективы сотрудничества Prospect for future cooperation </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penny peng</dc:creator>
  <cp:lastModifiedBy>Александр В. Маглеванный</cp:lastModifiedBy>
  <cp:revision>1216</cp:revision>
  <dcterms:created xsi:type="dcterms:W3CDTF">2015-01-11T03:03:00Z</dcterms:created>
  <dcterms:modified xsi:type="dcterms:W3CDTF">2019-10-08T08:02:48Z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2052-11.1.0.8980</vt:lpwstr>
  </property>
</Properties>
</file>