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64" r:id="rId4"/>
    <p:sldId id="261" r:id="rId5"/>
    <p:sldId id="267" r:id="rId6"/>
    <p:sldId id="260" r:id="rId7"/>
    <p:sldId id="276" r:id="rId8"/>
    <p:sldId id="277" r:id="rId9"/>
    <p:sldId id="278" r:id="rId10"/>
    <p:sldId id="266" r:id="rId11"/>
    <p:sldId id="285" r:id="rId12"/>
    <p:sldId id="286" r:id="rId13"/>
    <p:sldId id="268" r:id="rId14"/>
    <p:sldId id="284" r:id="rId15"/>
    <p:sldId id="282" r:id="rId16"/>
    <p:sldId id="283" r:id="rId17"/>
    <p:sldId id="263" r:id="rId18"/>
    <p:sldId id="275" r:id="rId19"/>
    <p:sldId id="279" r:id="rId20"/>
    <p:sldId id="281" r:id="rId21"/>
  </p:sldIdLst>
  <p:sldSz cx="9144000" cy="6858000" type="screen4x3"/>
  <p:notesSz cx="7315200" cy="96012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74267" autoAdjust="0"/>
  </p:normalViewPr>
  <p:slideViewPr>
    <p:cSldViewPr>
      <p:cViewPr varScale="1">
        <p:scale>
          <a:sx n="58" d="100"/>
          <a:sy n="58" d="100"/>
        </p:scale>
        <p:origin x="193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381CD66-FE14-4775-B3E5-EE13F3227DB1}" type="datetimeFigureOut">
              <a:rPr lang="hr-HR" smtClean="0"/>
              <a:t>7.10.2019.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FCAB623-2ED0-4848-BD07-D655082C19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836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6983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2007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7284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0579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5312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4362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6504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3172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215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569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495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6878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821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756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564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891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9579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9305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590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B623-2ED0-4848-BD07-D655082C19C9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06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A4DE-B3F2-44D0-A597-DB7701AC7103}" type="datetime1">
              <a:rPr lang="hr-HR" smtClean="0"/>
              <a:t>7.10.2019.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608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1ACB-C41B-4890-9372-E2D4B1EC9862}" type="datetime1">
              <a:rPr lang="hr-HR" smtClean="0"/>
              <a:t>7.10.2019.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585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1F0-1F67-4904-A88F-9755E98313E8}" type="datetime1">
              <a:rPr lang="hr-HR" smtClean="0"/>
              <a:t>7.10.2019.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677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38E5-8707-4E26-B7D9-F76D236A7233}" type="datetime1">
              <a:rPr lang="hr-HR" smtClean="0"/>
              <a:t>7.10.2019.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624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27EA-4AAD-4950-A972-4D3B8A6E76E7}" type="datetime1">
              <a:rPr lang="hr-HR" smtClean="0"/>
              <a:t>7.10.2019.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628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8742-5174-4CF0-85C1-502D79AE45ED}" type="datetime1">
              <a:rPr lang="hr-HR" smtClean="0"/>
              <a:t>7.10.2019.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65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F2BD-030C-40B7-90B0-B1484460E13E}" type="datetime1">
              <a:rPr lang="hr-HR" smtClean="0"/>
              <a:t>7.10.2019.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120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E355-BC5F-4BE6-8FA2-8DB3D9E39803}" type="datetime1">
              <a:rPr lang="hr-HR" smtClean="0"/>
              <a:t>7.10.2019.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202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ACA-5C2A-4E11-950E-C7F5C5834BF7}" type="datetime1">
              <a:rPr lang="hr-HR" smtClean="0"/>
              <a:t>7.10.2019.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492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9718-D47F-4B91-9F46-6BC740872E40}" type="datetime1">
              <a:rPr lang="hr-HR" smtClean="0"/>
              <a:t>7.10.2019.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728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F1F9-5865-40F7-B1A2-DE2F64031D60}" type="datetime1">
              <a:rPr lang="hr-HR" smtClean="0"/>
              <a:t>7.10.2019.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8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5E704-15A7-4CA4-8B0A-1EC5A9017583}" type="datetime1">
              <a:rPr lang="hr-HR" smtClean="0"/>
              <a:t>7.10.2019.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0E59E-B374-4CA5-AFD8-9D766715D3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463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71143"/>
            <a:ext cx="9144000" cy="2190105"/>
          </a:xfrm>
        </p:spPr>
        <p:txBody>
          <a:bodyPr>
            <a:normAutofit/>
          </a:bodyPr>
          <a:lstStyle/>
          <a:p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Стандарты на службе местного самоуправления и граждан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2177306"/>
            <a:ext cx="6400800" cy="28803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Институт по стандартизации Боснии и Герцеговины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211960" y="5805264"/>
            <a:ext cx="4672608" cy="5400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Cyrl-BA" sz="2400" b="1" dirty="0">
                <a:solidFill>
                  <a:schemeClr val="tx2"/>
                </a:solidFill>
              </a:rPr>
              <a:t>Александар Цинцар</a:t>
            </a:r>
            <a:endParaRPr lang="hr-HR" sz="2400" b="1" dirty="0">
              <a:solidFill>
                <a:schemeClr val="tx2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062" y="6345324"/>
            <a:ext cx="9144000" cy="5400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2"/>
                </a:solidFill>
              </a:rPr>
              <a:t>Октябрь</a:t>
            </a:r>
            <a:r>
              <a:rPr lang="hr-HR" sz="2400" b="1" dirty="0">
                <a:solidFill>
                  <a:schemeClr val="tx2"/>
                </a:solidFill>
              </a:rPr>
              <a:t> 2019, </a:t>
            </a:r>
            <a:r>
              <a:rPr lang="ru-RU" sz="2400" b="1" dirty="0">
                <a:solidFill>
                  <a:schemeClr val="tx2"/>
                </a:solidFill>
              </a:rPr>
              <a:t>Санкт-Петербург</a:t>
            </a:r>
            <a:endParaRPr lang="hr-H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10</a:t>
            </a:fld>
            <a:r>
              <a:rPr lang="hr-HR" dirty="0"/>
              <a:t>/20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28600"/>
            <a:ext cx="7391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i="1" dirty="0">
                <a:solidFill>
                  <a:schemeClr val="tx2"/>
                </a:solidFill>
              </a:rPr>
              <a:t>Процессный подход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642441C-7B5A-4F28-B924-D14167B0D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4042"/>
            <a:ext cx="8401050" cy="504056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AA923EC4-07B9-4722-B27A-5C8EEEA2C039}"/>
              </a:ext>
            </a:extLst>
          </p:cNvPr>
          <p:cNvSpPr txBox="1">
            <a:spLocks/>
          </p:cNvSpPr>
          <p:nvPr/>
        </p:nvSpPr>
        <p:spPr>
          <a:xfrm>
            <a:off x="0" y="757348"/>
            <a:ext cx="8028384" cy="365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Стандарты на службе местного самоуправления и граждан</a:t>
            </a:r>
            <a:endParaRPr lang="hr-HR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5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11</a:t>
            </a:fld>
            <a:r>
              <a:rPr lang="sr-Cyrl-BA" dirty="0"/>
              <a:t>/20</a:t>
            </a:r>
            <a:endParaRPr lang="hr-H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28600"/>
            <a:ext cx="7391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BA" b="1" i="1" dirty="0">
                <a:solidFill>
                  <a:schemeClr val="tx2"/>
                </a:solidFill>
              </a:rPr>
              <a:t>O</a:t>
            </a:r>
            <a:r>
              <a:rPr lang="ru-RU" b="1" i="1" dirty="0">
                <a:solidFill>
                  <a:schemeClr val="tx2"/>
                </a:solidFill>
              </a:rPr>
              <a:t>пределение деятельности и целей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AA923EC4-07B9-4722-B27A-5C8EEEA2C039}"/>
              </a:ext>
            </a:extLst>
          </p:cNvPr>
          <p:cNvSpPr txBox="1">
            <a:spLocks/>
          </p:cNvSpPr>
          <p:nvPr/>
        </p:nvSpPr>
        <p:spPr>
          <a:xfrm>
            <a:off x="0" y="757348"/>
            <a:ext cx="8028384" cy="365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Стандарты на службе местного самоуправления и граждан</a:t>
            </a:r>
            <a:endParaRPr lang="hr-HR" sz="1700" b="1" dirty="0">
              <a:solidFill>
                <a:schemeClr val="bg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1A4970B-06AB-4515-A9BE-69540B620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12</a:t>
            </a:fld>
            <a:r>
              <a:rPr lang="sr-Cyrl-BA" dirty="0"/>
              <a:t>/20</a:t>
            </a:r>
            <a:endParaRPr lang="hr-H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28600"/>
            <a:ext cx="7391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BA" b="1" i="1" dirty="0">
                <a:solidFill>
                  <a:schemeClr val="tx2"/>
                </a:solidFill>
              </a:rPr>
              <a:t>O</a:t>
            </a:r>
            <a:r>
              <a:rPr lang="ru-RU" b="1" i="1" dirty="0">
                <a:solidFill>
                  <a:schemeClr val="tx2"/>
                </a:solidFill>
              </a:rPr>
              <a:t>пределение деятельности и целей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AA923EC4-07B9-4722-B27A-5C8EEEA2C039}"/>
              </a:ext>
            </a:extLst>
          </p:cNvPr>
          <p:cNvSpPr txBox="1">
            <a:spLocks/>
          </p:cNvSpPr>
          <p:nvPr/>
        </p:nvSpPr>
        <p:spPr>
          <a:xfrm>
            <a:off x="0" y="757348"/>
            <a:ext cx="8028384" cy="365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Стандарты на службе местного самоуправления и граждан</a:t>
            </a:r>
            <a:endParaRPr lang="hr-HR" sz="1700" b="1" dirty="0">
              <a:solidFill>
                <a:schemeClr val="bg1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73522A87-4738-4C48-948E-B398C6905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799"/>
            <a:ext cx="9036496" cy="495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13</a:t>
            </a:fld>
            <a:r>
              <a:rPr lang="sr-Cyrl-BA" dirty="0"/>
              <a:t>/20</a:t>
            </a:r>
            <a:endParaRPr lang="hr-H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28600"/>
            <a:ext cx="7391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Cyrl-BA" altLang="sr-Latn-RS" b="1" i="1" dirty="0">
                <a:solidFill>
                  <a:schemeClr val="tx2"/>
                </a:solidFill>
              </a:rPr>
              <a:t>С</a:t>
            </a:r>
            <a:r>
              <a:rPr lang="ru-RU" altLang="sr-Latn-RS" b="1" i="1" dirty="0">
                <a:solidFill>
                  <a:schemeClr val="tx2"/>
                </a:solidFill>
              </a:rPr>
              <a:t>облюдение граждан</a:t>
            </a:r>
            <a:endParaRPr lang="en-US" altLang="sr-Latn-RS" b="1" i="1" dirty="0">
              <a:solidFill>
                <a:schemeClr val="tx2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8628C1D-E74A-4DC7-8407-E42C173C6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7" y="1479984"/>
            <a:ext cx="8213671" cy="489128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06343FFB-5954-4D50-8F65-8F2CF1073F7C}"/>
              </a:ext>
            </a:extLst>
          </p:cNvPr>
          <p:cNvSpPr txBox="1">
            <a:spLocks/>
          </p:cNvSpPr>
          <p:nvPr/>
        </p:nvSpPr>
        <p:spPr>
          <a:xfrm>
            <a:off x="0" y="757348"/>
            <a:ext cx="8028384" cy="365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Стандарты на службе местного самоуправления и граждан</a:t>
            </a:r>
            <a:endParaRPr lang="hr-HR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14</a:t>
            </a:fld>
            <a:r>
              <a:rPr lang="sr-Cyrl-BA" dirty="0"/>
              <a:t>/20</a:t>
            </a:r>
            <a:endParaRPr lang="hr-H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28600"/>
            <a:ext cx="7391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Cyrl-BA" altLang="sr-Latn-RS" b="1" i="1" dirty="0">
                <a:solidFill>
                  <a:schemeClr val="tx2"/>
                </a:solidFill>
              </a:rPr>
              <a:t>С</a:t>
            </a:r>
            <a:r>
              <a:rPr lang="ru-RU" altLang="sr-Latn-RS" b="1" i="1" dirty="0">
                <a:solidFill>
                  <a:schemeClr val="tx2"/>
                </a:solidFill>
              </a:rPr>
              <a:t>облюдение граждан</a:t>
            </a:r>
            <a:endParaRPr lang="en-US" altLang="sr-Latn-RS" b="1" i="1" dirty="0">
              <a:solidFill>
                <a:schemeClr val="tx2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06343FFB-5954-4D50-8F65-8F2CF1073F7C}"/>
              </a:ext>
            </a:extLst>
          </p:cNvPr>
          <p:cNvSpPr txBox="1">
            <a:spLocks/>
          </p:cNvSpPr>
          <p:nvPr/>
        </p:nvSpPr>
        <p:spPr>
          <a:xfrm>
            <a:off x="0" y="757348"/>
            <a:ext cx="8028384" cy="365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Стандарты на службе местного самоуправления и граждан</a:t>
            </a:r>
            <a:endParaRPr lang="hr-HR" sz="1700" b="1" dirty="0">
              <a:solidFill>
                <a:schemeClr val="bg1"/>
              </a:solidFill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91FA026C-DF8F-453E-96D1-9C39184E1F5E}"/>
              </a:ext>
            </a:extLst>
          </p:cNvPr>
          <p:cNvSpPr txBox="1"/>
          <p:nvPr/>
        </p:nvSpPr>
        <p:spPr>
          <a:xfrm>
            <a:off x="395536" y="2028904"/>
            <a:ext cx="8291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А. Ф</a:t>
            </a:r>
            <a:r>
              <a:rPr lang="ru-RU" sz="2400" dirty="0"/>
              <a:t>ормирование гражданских форумов</a:t>
            </a:r>
          </a:p>
          <a:p>
            <a:pPr lvl="1"/>
            <a:r>
              <a:rPr lang="ru-RU" sz="2400" dirty="0"/>
              <a:t>1. Институционное развитие надлежащего управления</a:t>
            </a:r>
            <a:endParaRPr lang="en-US" sz="2400" dirty="0"/>
          </a:p>
          <a:p>
            <a:pPr lvl="1"/>
            <a:r>
              <a:rPr lang="ru-RU" sz="2400" dirty="0"/>
              <a:t>2. Устойчивое экономическое развитие</a:t>
            </a:r>
            <a:endParaRPr lang="en-US" sz="2400" dirty="0"/>
          </a:p>
          <a:p>
            <a:pPr lvl="1"/>
            <a:r>
              <a:rPr lang="ru-RU" sz="2400" dirty="0"/>
              <a:t>3. Всестороннее социальное развитие</a:t>
            </a:r>
            <a:endParaRPr lang="en-US" sz="2400" dirty="0"/>
          </a:p>
          <a:p>
            <a:pPr lvl="1"/>
            <a:r>
              <a:rPr lang="ru-RU" sz="2400" dirty="0"/>
              <a:t>4. Стабильное экологическое развитие</a:t>
            </a:r>
            <a:endParaRPr lang="en-US" sz="2400" dirty="0"/>
          </a:p>
          <a:p>
            <a:endParaRPr lang="sr-Latn-BA" sz="2400" dirty="0"/>
          </a:p>
          <a:p>
            <a:endParaRPr lang="sr-Latn-BA" sz="2400" dirty="0"/>
          </a:p>
          <a:p>
            <a:r>
              <a:rPr lang="ru-RU" sz="2400" dirty="0"/>
              <a:t>Б. Возможность публичного комментирования деятельности местных органов власти на сайте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030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15</a:t>
            </a:fld>
            <a:r>
              <a:rPr lang="sr-Cyrl-BA" dirty="0"/>
              <a:t>/20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06343FFB-5954-4D50-8F65-8F2CF1073F7C}"/>
              </a:ext>
            </a:extLst>
          </p:cNvPr>
          <p:cNvSpPr txBox="1">
            <a:spLocks/>
          </p:cNvSpPr>
          <p:nvPr/>
        </p:nvSpPr>
        <p:spPr>
          <a:xfrm>
            <a:off x="0" y="757348"/>
            <a:ext cx="8028384" cy="365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Стандарты на службе местного самоуправления и граждан</a:t>
            </a:r>
            <a:endParaRPr lang="hr-HR" sz="1700" b="1" dirty="0">
              <a:solidFill>
                <a:schemeClr val="bg1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D3E57F10-31A4-4B1B-8931-F22E48F1D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1442252"/>
            <a:ext cx="9112250" cy="45212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BB85548E-924D-4BFC-90D9-A808C6AC05F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8600"/>
            <a:ext cx="7391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Cyrl-BA" sz="4300" b="1" i="1" dirty="0">
                <a:solidFill>
                  <a:schemeClr val="tx2"/>
                </a:solidFill>
              </a:rPr>
              <a:t>И</a:t>
            </a:r>
            <a:r>
              <a:rPr lang="ru-RU" sz="4300" b="1" i="1" dirty="0">
                <a:solidFill>
                  <a:schemeClr val="tx2"/>
                </a:solidFill>
              </a:rPr>
              <a:t>дентификация стандартов</a:t>
            </a:r>
            <a:endParaRPr lang="en-US" altLang="sr-Latn-RS" b="1" i="1" dirty="0">
              <a:solidFill>
                <a:schemeClr val="tx2"/>
              </a:solidFill>
            </a:endParaRP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44BE4F57-A49E-4869-82E6-F961769B581C}"/>
              </a:ext>
            </a:extLst>
          </p:cNvPr>
          <p:cNvSpPr txBox="1"/>
          <p:nvPr/>
        </p:nvSpPr>
        <p:spPr>
          <a:xfrm>
            <a:off x="251520" y="608385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415 идентифицированных стандартов, которые поддерживают</a:t>
            </a:r>
            <a:r>
              <a:rPr lang="sr-Latn-BA" dirty="0"/>
              <a:t> </a:t>
            </a:r>
          </a:p>
          <a:p>
            <a:r>
              <a:rPr lang="ru-RU" dirty="0"/>
              <a:t>индикатор</a:t>
            </a:r>
            <a:r>
              <a:rPr lang="sr-Latn-BA" dirty="0"/>
              <a:t> </a:t>
            </a:r>
            <a:r>
              <a:rPr lang="sr-Latn-BA" b="1" dirty="0"/>
              <a:t>6. </a:t>
            </a:r>
            <a:r>
              <a:rPr lang="ru-RU" b="1" dirty="0"/>
              <a:t>Хорошее здоровье и благополучие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62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16</a:t>
            </a:fld>
            <a:r>
              <a:rPr lang="sr-Cyrl-BA" dirty="0"/>
              <a:t>/20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06343FFB-5954-4D50-8F65-8F2CF1073F7C}"/>
              </a:ext>
            </a:extLst>
          </p:cNvPr>
          <p:cNvSpPr txBox="1">
            <a:spLocks/>
          </p:cNvSpPr>
          <p:nvPr/>
        </p:nvSpPr>
        <p:spPr>
          <a:xfrm>
            <a:off x="0" y="757348"/>
            <a:ext cx="8028384" cy="365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Стандарты на службе местного самоуправления и граждан</a:t>
            </a:r>
            <a:endParaRPr lang="hr-HR" sz="1700" b="1" dirty="0">
              <a:solidFill>
                <a:schemeClr val="bg1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3D3762F-6B38-49BB-B8D3-223CD34DC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675"/>
            <a:ext cx="9144000" cy="468630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98FBEB2D-6271-4747-B6BB-38A7EA1A7BF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8600"/>
            <a:ext cx="7391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Cyrl-BA" sz="4300" b="1" i="1" dirty="0">
                <a:solidFill>
                  <a:schemeClr val="tx2"/>
                </a:solidFill>
              </a:rPr>
              <a:t>И</a:t>
            </a:r>
            <a:r>
              <a:rPr lang="ru-RU" sz="4300" b="1" i="1" dirty="0">
                <a:solidFill>
                  <a:schemeClr val="tx2"/>
                </a:solidFill>
              </a:rPr>
              <a:t>дентификация стандартов</a:t>
            </a:r>
            <a:endParaRPr lang="en-US" altLang="sr-Latn-RS" b="1" i="1" dirty="0">
              <a:solidFill>
                <a:schemeClr val="tx2"/>
              </a:solidFill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xmlns="" id="{A359BA5A-744D-4D16-80DF-EB91D70DFD56}"/>
              </a:ext>
            </a:extLst>
          </p:cNvPr>
          <p:cNvSpPr txBox="1"/>
          <p:nvPr/>
        </p:nvSpPr>
        <p:spPr>
          <a:xfrm>
            <a:off x="251520" y="608385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415 идентифицированных стандартов, которые поддерживают</a:t>
            </a:r>
            <a:r>
              <a:rPr lang="sr-Latn-BA" dirty="0"/>
              <a:t> </a:t>
            </a:r>
          </a:p>
          <a:p>
            <a:r>
              <a:rPr lang="ru-RU" dirty="0"/>
              <a:t>индикатор</a:t>
            </a:r>
            <a:r>
              <a:rPr lang="sr-Latn-BA" dirty="0"/>
              <a:t> </a:t>
            </a:r>
            <a:r>
              <a:rPr lang="sr-Latn-BA" b="1" dirty="0"/>
              <a:t>6. </a:t>
            </a:r>
            <a:r>
              <a:rPr lang="ru-RU" b="1" dirty="0"/>
              <a:t>Хорошее здоровье и благополучие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909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17</a:t>
            </a:fld>
            <a:r>
              <a:rPr lang="sr-Cyrl-BA" dirty="0"/>
              <a:t>/20</a:t>
            </a:r>
            <a:endParaRPr lang="hr-H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28600"/>
            <a:ext cx="7391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sr-Latn-RS" b="1" i="1" dirty="0">
                <a:solidFill>
                  <a:schemeClr val="tx2"/>
                </a:solidFill>
              </a:rPr>
              <a:t>Влияние на более высокий уровень управления</a:t>
            </a:r>
            <a:endParaRPr lang="en-US" altLang="sr-Latn-RS" b="1" i="1" dirty="0">
              <a:solidFill>
                <a:schemeClr val="tx2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EA82DDE1-3630-48FC-93D9-87D44B52E209}"/>
              </a:ext>
            </a:extLst>
          </p:cNvPr>
          <p:cNvSpPr txBox="1">
            <a:spLocks/>
          </p:cNvSpPr>
          <p:nvPr/>
        </p:nvSpPr>
        <p:spPr>
          <a:xfrm>
            <a:off x="0" y="757348"/>
            <a:ext cx="8028384" cy="365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Стандарты на службе местного самоуправления и граждан</a:t>
            </a:r>
            <a:endParaRPr lang="hr-HR" sz="1700" b="1" dirty="0">
              <a:solidFill>
                <a:schemeClr val="bg1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DAF303C-B469-4728-AE79-361BA77AD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66" y="1116236"/>
            <a:ext cx="6597377" cy="571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1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18</a:t>
            </a:fld>
            <a:r>
              <a:rPr lang="sr-Cyrl-BA" dirty="0"/>
              <a:t>/20</a:t>
            </a:r>
            <a:endParaRPr lang="hr-H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28600"/>
            <a:ext cx="7391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300" b="1" i="1" dirty="0">
                <a:solidFill>
                  <a:schemeClr val="tx2"/>
                </a:solidFill>
              </a:rPr>
              <a:t>Связь с целями устойчивого развития</a:t>
            </a:r>
            <a:endParaRPr lang="en-US" altLang="sr-Latn-RS" b="1" i="1" dirty="0">
              <a:solidFill>
                <a:schemeClr val="tx2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954765A-B5C0-4377-B2F5-0EA5ECAF851B}"/>
              </a:ext>
            </a:extLst>
          </p:cNvPr>
          <p:cNvSpPr txBox="1">
            <a:spLocks/>
          </p:cNvSpPr>
          <p:nvPr/>
        </p:nvSpPr>
        <p:spPr>
          <a:xfrm>
            <a:off x="0" y="764704"/>
            <a:ext cx="8028384" cy="365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Стандарты на службе местного самоуправления и граждан</a:t>
            </a:r>
            <a:endParaRPr lang="hr-HR" sz="1700" b="1" dirty="0">
              <a:solidFill>
                <a:schemeClr val="bg1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3DA5B0B-B445-46A3-B4ED-D572842CF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673696"/>
            <a:ext cx="8915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2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19</a:t>
            </a:fld>
            <a:r>
              <a:rPr lang="sr-Cyrl-BA" dirty="0"/>
              <a:t>/20</a:t>
            </a:r>
            <a:endParaRPr lang="hr-H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28600"/>
            <a:ext cx="7391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300" b="1" i="1" dirty="0">
                <a:solidFill>
                  <a:schemeClr val="tx2"/>
                </a:solidFill>
              </a:rPr>
              <a:t>Связь с целями устойчивого развития ООН</a:t>
            </a:r>
            <a:endParaRPr lang="en-US" altLang="sr-Latn-RS" b="1" i="1" dirty="0">
              <a:solidFill>
                <a:schemeClr val="tx2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954765A-B5C0-4377-B2F5-0EA5ECAF851B}"/>
              </a:ext>
            </a:extLst>
          </p:cNvPr>
          <p:cNvSpPr txBox="1">
            <a:spLocks/>
          </p:cNvSpPr>
          <p:nvPr/>
        </p:nvSpPr>
        <p:spPr>
          <a:xfrm>
            <a:off x="0" y="764704"/>
            <a:ext cx="8028384" cy="365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Стандарты на службе местного самоуправления и граждан</a:t>
            </a:r>
            <a:endParaRPr lang="hr-HR" sz="17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xmlns="" id="{15752522-EAED-46E1-8985-E810C3052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283164"/>
              </p:ext>
            </p:extLst>
          </p:nvPr>
        </p:nvGraphicFramePr>
        <p:xfrm>
          <a:off x="0" y="1454901"/>
          <a:ext cx="9144001" cy="4960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193">
                  <a:extLst>
                    <a:ext uri="{9D8B030D-6E8A-4147-A177-3AD203B41FA5}">
                      <a16:colId xmlns:a16="http://schemas.microsoft.com/office/drawing/2014/main" xmlns="" val="2324310958"/>
                    </a:ext>
                  </a:extLst>
                </a:gridCol>
                <a:gridCol w="5309419">
                  <a:extLst>
                    <a:ext uri="{9D8B030D-6E8A-4147-A177-3AD203B41FA5}">
                      <a16:colId xmlns:a16="http://schemas.microsoft.com/office/drawing/2014/main" xmlns="" val="80761383"/>
                    </a:ext>
                  </a:extLst>
                </a:gridCol>
                <a:gridCol w="3318389">
                  <a:extLst>
                    <a:ext uri="{9D8B030D-6E8A-4147-A177-3AD203B41FA5}">
                      <a16:colId xmlns:a16="http://schemas.microsoft.com/office/drawing/2014/main" xmlns="" val="2906405691"/>
                    </a:ext>
                  </a:extLst>
                </a:gridCol>
              </a:tblGrid>
              <a:tr h="342789">
                <a:tc>
                  <a:txBody>
                    <a:bodyPr/>
                    <a:lstStyle/>
                    <a:p>
                      <a:r>
                        <a:rPr lang="sr-Cyrl-BA" sz="1600" dirty="0"/>
                        <a:t>3.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Всестороннее социальное развитие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600" dirty="0"/>
                        <a:t>ЦУР ООН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220974"/>
                  </a:ext>
                </a:extLst>
              </a:tr>
              <a:tr h="342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Государственные услуги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600" dirty="0"/>
                        <a:t>ЦУР 6, ЦУР 11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3765067"/>
                  </a:ext>
                </a:extLst>
              </a:tr>
              <a:tr h="342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Спорт, отдых и досуг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0655984"/>
                  </a:ext>
                </a:extLst>
              </a:tr>
              <a:tr h="342789">
                <a:tc>
                  <a:txBody>
                    <a:bodyPr/>
                    <a:lstStyle/>
                    <a:p>
                      <a:r>
                        <a:rPr lang="sr-Latn-BA" sz="1600" dirty="0"/>
                        <a:t>3.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Миграция, социальная и этническая интеграция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600" dirty="0"/>
                        <a:t>ЦУР 8, ЦУР 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5335552"/>
                  </a:ext>
                </a:extLst>
              </a:tr>
              <a:tr h="342789">
                <a:tc>
                  <a:txBody>
                    <a:bodyPr/>
                    <a:lstStyle/>
                    <a:p>
                      <a:r>
                        <a:rPr lang="sr-Latn-BA" sz="1600" dirty="0"/>
                        <a:t>4.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Гендерное равенство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600" dirty="0"/>
                        <a:t>ЦУР 4, ЦУР 5, ЦУР 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9807273"/>
                  </a:ext>
                </a:extLst>
              </a:tr>
              <a:tr h="597565">
                <a:tc>
                  <a:txBody>
                    <a:bodyPr/>
                    <a:lstStyle/>
                    <a:p>
                      <a:r>
                        <a:rPr lang="sr-Latn-BA" sz="1600" dirty="0"/>
                        <a:t>5.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Уязвимые группы и люди с ограниченными возможностями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600" dirty="0"/>
                        <a:t>ЦУР 4, ЦУР 10, ЦУР 11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7659434"/>
                  </a:ext>
                </a:extLst>
              </a:tr>
              <a:tr h="342789">
                <a:tc>
                  <a:txBody>
                    <a:bodyPr/>
                    <a:lstStyle/>
                    <a:p>
                      <a:r>
                        <a:rPr lang="sr-Latn-BA" sz="1600" dirty="0"/>
                        <a:t>6.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Хорошее здоровье и благополучие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600" dirty="0"/>
                        <a:t>ЦУР 2, ЦУР 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4331593"/>
                  </a:ext>
                </a:extLst>
              </a:tr>
              <a:tr h="342789">
                <a:tc>
                  <a:txBody>
                    <a:bodyPr/>
                    <a:lstStyle/>
                    <a:p>
                      <a:r>
                        <a:rPr lang="sr-Latn-BA" sz="1600" dirty="0"/>
                        <a:t>7.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Качественное образование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600" dirty="0"/>
                        <a:t>ЦУР 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676461"/>
                  </a:ext>
                </a:extLst>
              </a:tr>
              <a:tr h="342789">
                <a:tc>
                  <a:txBody>
                    <a:bodyPr/>
                    <a:lstStyle/>
                    <a:p>
                      <a:r>
                        <a:rPr lang="sr-Latn-BA" sz="1600" dirty="0"/>
                        <a:t>8.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Достойное жилье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600" dirty="0"/>
                        <a:t>ЦУР 1, ЦУР 11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6809029"/>
                  </a:ext>
                </a:extLst>
              </a:tr>
              <a:tr h="342789">
                <a:tc>
                  <a:txBody>
                    <a:bodyPr/>
                    <a:lstStyle/>
                    <a:p>
                      <a:r>
                        <a:rPr lang="sr-Latn-BA" sz="1600" dirty="0"/>
                        <a:t>9.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Мирное сосуществование и гражданская культура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600" dirty="0"/>
                        <a:t>ЦУР 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4813705"/>
                  </a:ext>
                </a:extLst>
              </a:tr>
              <a:tr h="342789">
                <a:tc>
                  <a:txBody>
                    <a:bodyPr/>
                    <a:lstStyle/>
                    <a:p>
                      <a:r>
                        <a:rPr lang="sr-Latn-BA" sz="1600" dirty="0"/>
                        <a:t>10.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Культурное наследие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600" dirty="0"/>
                        <a:t>ЦУР 11, ЦУР 12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6490764"/>
                  </a:ext>
                </a:extLst>
              </a:tr>
              <a:tr h="342789">
                <a:tc>
                  <a:txBody>
                    <a:bodyPr/>
                    <a:lstStyle/>
                    <a:p>
                      <a:r>
                        <a:rPr lang="sr-Latn-BA" sz="1600" dirty="0"/>
                        <a:t>11.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Ликвидация нищеты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600" dirty="0"/>
                        <a:t>ЦУР 1, ЦУР 2. ЦУР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6454216"/>
                  </a:ext>
                </a:extLst>
              </a:tr>
              <a:tr h="592091">
                <a:tc>
                  <a:txBody>
                    <a:bodyPr/>
                    <a:lstStyle/>
                    <a:p>
                      <a:r>
                        <a:rPr lang="sr-Latn-BA" sz="1600" dirty="0"/>
                        <a:t>12.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Детство, молодое и старое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600" dirty="0"/>
                        <a:t>ЦУР 1, ЦУР 2, ЦУР 3, ЦУР 4, ЦУР 5, </a:t>
                      </a:r>
                    </a:p>
                    <a:p>
                      <a:r>
                        <a:rPr lang="sr-Cyrl-BA" sz="1600" dirty="0"/>
                        <a:t>ЦУР 8,</a:t>
                      </a:r>
                      <a:r>
                        <a:rPr lang="sr-Latn-BA" sz="1600" dirty="0"/>
                        <a:t> </a:t>
                      </a:r>
                      <a:r>
                        <a:rPr lang="sr-Cyrl-BA" sz="1600" dirty="0"/>
                        <a:t>ЦУР 11, ЦУР 13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4590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36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2</a:t>
            </a:fld>
            <a:r>
              <a:rPr lang="hr-HR" dirty="0"/>
              <a:t>/20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28600"/>
            <a:ext cx="7391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sr-Latn-RS" b="1" i="1" dirty="0">
                <a:solidFill>
                  <a:schemeClr val="tx2"/>
                </a:solidFill>
              </a:rPr>
              <a:t>Введение</a:t>
            </a:r>
            <a:endParaRPr lang="en-US" altLang="sr-Latn-RS" b="1" i="1" dirty="0">
              <a:solidFill>
                <a:schemeClr val="tx2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757348"/>
            <a:ext cx="8028384" cy="365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Стандарты на службе местного самоуправления и граждан</a:t>
            </a:r>
            <a:endParaRPr lang="hr-HR" sz="1700" b="1" dirty="0">
              <a:solidFill>
                <a:schemeClr val="bg1"/>
              </a:solidFill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xmlns="" id="{669AA147-1C14-452F-8E53-211DF0B87B7F}"/>
              </a:ext>
            </a:extLst>
          </p:cNvPr>
          <p:cNvSpPr/>
          <p:nvPr/>
        </p:nvSpPr>
        <p:spPr>
          <a:xfrm>
            <a:off x="755576" y="2636912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Стандарт</a:t>
            </a:r>
            <a:r>
              <a:rPr lang="sr-Latn-BA" sz="2800" dirty="0"/>
              <a:t> ISO 18091</a:t>
            </a:r>
            <a:r>
              <a:rPr lang="ru-RU" sz="2800" dirty="0"/>
              <a:t>, </a:t>
            </a:r>
            <a:r>
              <a:rPr lang="ru-RU" sz="2800" i="1" dirty="0"/>
              <a:t>Системы менеджмента качества. Руководящие указания по применению стандарта ISO 9001 в органах местного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34555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20</a:t>
            </a:fld>
            <a:r>
              <a:rPr lang="sr-Cyrl-BA" dirty="0"/>
              <a:t>/20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954765A-B5C0-4377-B2F5-0EA5ECAF851B}"/>
              </a:ext>
            </a:extLst>
          </p:cNvPr>
          <p:cNvSpPr txBox="1">
            <a:spLocks/>
          </p:cNvSpPr>
          <p:nvPr/>
        </p:nvSpPr>
        <p:spPr>
          <a:xfrm>
            <a:off x="0" y="764704"/>
            <a:ext cx="8028384" cy="365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Стандарты на службе местного самоуправления и граждан</a:t>
            </a:r>
            <a:endParaRPr lang="hr-HR" sz="1700" b="1" dirty="0">
              <a:solidFill>
                <a:schemeClr val="bg1"/>
              </a:solidFill>
            </a:endParaRPr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xmlns="" id="{4E3FD8B8-55E7-4118-941F-51580196B87A}"/>
              </a:ext>
            </a:extLst>
          </p:cNvPr>
          <p:cNvSpPr/>
          <p:nvPr/>
        </p:nvSpPr>
        <p:spPr>
          <a:xfrm>
            <a:off x="439906" y="2708920"/>
            <a:ext cx="82365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6600" dirty="0">
                <a:solidFill>
                  <a:srgbClr val="0070C0"/>
                </a:solidFill>
              </a:rPr>
              <a:t>С</a:t>
            </a:r>
            <a:r>
              <a:rPr lang="en-US" sz="6600" dirty="0">
                <a:solidFill>
                  <a:srgbClr val="0070C0"/>
                </a:solidFill>
              </a:rPr>
              <a:t>пасибо</a:t>
            </a:r>
            <a:r>
              <a:rPr lang="sr-Cyrl-BA" sz="6600" dirty="0">
                <a:solidFill>
                  <a:srgbClr val="0070C0"/>
                </a:solidFill>
              </a:rPr>
              <a:t> за внимание!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F4B1D315-6E91-4711-8C92-76326D43ADBB}"/>
              </a:ext>
            </a:extLst>
          </p:cNvPr>
          <p:cNvSpPr txBox="1">
            <a:spLocks/>
          </p:cNvSpPr>
          <p:nvPr/>
        </p:nvSpPr>
        <p:spPr>
          <a:xfrm>
            <a:off x="4211960" y="5805264"/>
            <a:ext cx="4672608" cy="5400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Cyrl-BA" sz="2400" b="1" dirty="0">
                <a:solidFill>
                  <a:srgbClr val="0070C0"/>
                </a:solidFill>
              </a:rPr>
              <a:t>Александар Цинцар</a:t>
            </a:r>
            <a:endParaRPr lang="hr-HR" sz="2400" b="1" dirty="0">
              <a:solidFill>
                <a:srgbClr val="0070C0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C828053F-CF2D-4631-963A-1896B1DF37AA}"/>
              </a:ext>
            </a:extLst>
          </p:cNvPr>
          <p:cNvSpPr txBox="1">
            <a:spLocks/>
          </p:cNvSpPr>
          <p:nvPr/>
        </p:nvSpPr>
        <p:spPr>
          <a:xfrm>
            <a:off x="8062" y="6345324"/>
            <a:ext cx="9144000" cy="5400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70C0"/>
                </a:solidFill>
              </a:rPr>
              <a:t>Октябрь</a:t>
            </a:r>
            <a:r>
              <a:rPr lang="hr-HR" sz="2400" b="1" dirty="0">
                <a:solidFill>
                  <a:srgbClr val="0070C0"/>
                </a:solidFill>
              </a:rPr>
              <a:t> 2019, </a:t>
            </a:r>
            <a:r>
              <a:rPr lang="ru-RU" sz="2400" b="1" dirty="0">
                <a:solidFill>
                  <a:srgbClr val="0070C0"/>
                </a:solidFill>
              </a:rPr>
              <a:t>Санкт-Петербург</a:t>
            </a:r>
            <a:endParaRPr lang="hr-H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3</a:t>
            </a:fld>
            <a:r>
              <a:rPr lang="hr-HR" dirty="0"/>
              <a:t>/20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28600"/>
            <a:ext cx="7391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sr-Latn-RS" b="1" i="1" dirty="0">
                <a:solidFill>
                  <a:schemeClr val="tx2"/>
                </a:solidFill>
              </a:rPr>
              <a:t>Введение</a:t>
            </a:r>
            <a:endParaRPr lang="en-US" altLang="sr-Latn-RS" b="1" i="1" dirty="0">
              <a:solidFill>
                <a:schemeClr val="tx2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757348"/>
            <a:ext cx="8028384" cy="365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Стандарты на службе местного самоуправления и граждан</a:t>
            </a:r>
            <a:endParaRPr lang="hr-HR" sz="1700" b="1" dirty="0">
              <a:solidFill>
                <a:schemeClr val="bg1"/>
              </a:solidFill>
            </a:endParaRPr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xmlns="" id="{5C136746-1197-414B-A5AD-B4CEF70261B9}"/>
              </a:ext>
            </a:extLst>
          </p:cNvPr>
          <p:cNvSpPr/>
          <p:nvPr/>
        </p:nvSpPr>
        <p:spPr>
          <a:xfrm>
            <a:off x="251520" y="1549236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Граждане имею</a:t>
            </a:r>
            <a:r>
              <a:rPr lang="sr-Cyrl-BA" sz="2800" dirty="0"/>
              <a:t>т</a:t>
            </a:r>
            <a:r>
              <a:rPr lang="ru-RU" sz="2800" dirty="0"/>
              <a:t> большие ожидания </a:t>
            </a:r>
            <a:r>
              <a:rPr lang="sr-Cyrl-BA" sz="2800" dirty="0"/>
              <a:t>от </a:t>
            </a:r>
            <a:r>
              <a:rPr lang="ru-RU" sz="2800" dirty="0"/>
              <a:t>местных органов самоуправления, поскольку они имеют право на управление всем: обеспечение питьевой водой, канализация и дренаж, освещение, вывоз мусора и гражданская оборона</a:t>
            </a:r>
            <a:r>
              <a:rPr lang="sr-Latn-BA" sz="2800" dirty="0"/>
              <a:t>..</a:t>
            </a:r>
            <a:r>
              <a:rPr lang="ru-RU" sz="2800" dirty="0"/>
              <a:t>. </a:t>
            </a:r>
            <a:endParaRPr lang="sr-Latn-BA" sz="2800" dirty="0"/>
          </a:p>
          <a:p>
            <a:endParaRPr lang="sr-Latn-BA" sz="2800" dirty="0"/>
          </a:p>
          <a:p>
            <a:r>
              <a:rPr lang="ru-RU" sz="2800" dirty="0"/>
              <a:t>Новые и пересмотренные руководства </a:t>
            </a:r>
            <a:r>
              <a:rPr lang="sr-Cyrl-BA" sz="2800" dirty="0"/>
              <a:t>в </a:t>
            </a:r>
            <a:r>
              <a:rPr lang="sr-Latn-BA" sz="2800" dirty="0"/>
              <a:t>ISO</a:t>
            </a:r>
            <a:r>
              <a:rPr lang="sr-Cyrl-BA" sz="2800" dirty="0"/>
              <a:t> 18091 </a:t>
            </a:r>
            <a:r>
              <a:rPr lang="ru-RU" sz="2800" dirty="0"/>
              <a:t>способствуют повышению эффективности соответствующих органов, а также адаптации к местным потребностям и ожиданиям для оздоровления и повышения уровня благосостояния общин.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96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4</a:t>
            </a:fld>
            <a:r>
              <a:rPr lang="hr-HR" dirty="0"/>
              <a:t>/20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28600"/>
            <a:ext cx="7391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500" b="1" i="1" dirty="0">
                <a:solidFill>
                  <a:schemeClr val="tx2"/>
                </a:solidFill>
              </a:rPr>
              <a:t>Диагностическая система</a:t>
            </a:r>
            <a:r>
              <a:rPr lang="sr-Latn-BA" sz="4500" b="1" i="1" dirty="0">
                <a:solidFill>
                  <a:schemeClr val="tx2"/>
                </a:solidFill>
              </a:rPr>
              <a:t> </a:t>
            </a:r>
            <a:r>
              <a:rPr lang="ru-RU" sz="4500" b="1" i="1" dirty="0">
                <a:solidFill>
                  <a:schemeClr val="tx2"/>
                </a:solidFill>
              </a:rPr>
              <a:t>для проведения самооценки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5403968A-2C95-4F3B-AC51-35DFE6A8C3C0}"/>
              </a:ext>
            </a:extLst>
          </p:cNvPr>
          <p:cNvSpPr txBox="1">
            <a:spLocks/>
          </p:cNvSpPr>
          <p:nvPr/>
        </p:nvSpPr>
        <p:spPr>
          <a:xfrm>
            <a:off x="0" y="757348"/>
            <a:ext cx="8028384" cy="365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Стандарты на службе местного самоуправления и граждан</a:t>
            </a:r>
            <a:endParaRPr lang="hr-HR" sz="1700" b="1" dirty="0">
              <a:solidFill>
                <a:schemeClr val="bg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5A49579-45D2-487A-B262-FAA23CE34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6891"/>
            <a:ext cx="7779618" cy="511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5</a:t>
            </a:fld>
            <a:r>
              <a:rPr lang="hr-HR" dirty="0"/>
              <a:t>/20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FD0F3520-EC3C-432E-A7B4-0B2ACF6EB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" y="1651220"/>
            <a:ext cx="9122385" cy="470513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5F3C638-C5EE-4842-B262-D8F09E2407C8}"/>
              </a:ext>
            </a:extLst>
          </p:cNvPr>
          <p:cNvSpPr txBox="1">
            <a:spLocks/>
          </p:cNvSpPr>
          <p:nvPr/>
        </p:nvSpPr>
        <p:spPr>
          <a:xfrm>
            <a:off x="0" y="757348"/>
            <a:ext cx="8028384" cy="365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Стандарты на службе местного самоуправления и граждан</a:t>
            </a:r>
            <a:endParaRPr lang="hr-HR" sz="1700" b="1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808666D2-4EA7-4F16-ADA8-4AF6BC1179C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8600"/>
            <a:ext cx="7391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500" b="1" i="1" dirty="0">
                <a:solidFill>
                  <a:schemeClr val="tx2"/>
                </a:solidFill>
              </a:rPr>
              <a:t>Диагностическая система</a:t>
            </a:r>
            <a:r>
              <a:rPr lang="sr-Latn-BA" sz="4500" b="1" i="1" dirty="0">
                <a:solidFill>
                  <a:schemeClr val="tx2"/>
                </a:solidFill>
              </a:rPr>
              <a:t> </a:t>
            </a:r>
            <a:r>
              <a:rPr lang="ru-RU" sz="4500" b="1" i="1" dirty="0">
                <a:solidFill>
                  <a:schemeClr val="tx2"/>
                </a:solidFill>
              </a:rPr>
              <a:t>для проведения самооценки</a:t>
            </a:r>
          </a:p>
        </p:txBody>
      </p:sp>
    </p:spTree>
    <p:extLst>
      <p:ext uri="{BB962C8B-B14F-4D97-AF65-F5344CB8AC3E}">
        <p14:creationId xmlns:p14="http://schemas.microsoft.com/office/powerpoint/2010/main" val="13661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6</a:t>
            </a:fld>
            <a:r>
              <a:rPr lang="hr-HR" dirty="0"/>
              <a:t>/20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28600"/>
            <a:ext cx="7391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300" b="1" i="1" dirty="0">
                <a:solidFill>
                  <a:schemeClr val="tx2"/>
                </a:solidFill>
              </a:rPr>
              <a:t>Пример реализации стандарта</a:t>
            </a:r>
            <a:endParaRPr lang="en-US" altLang="sr-Latn-RS" b="1" i="1" dirty="0">
              <a:solidFill>
                <a:schemeClr val="tx2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954765A-B5C0-4377-B2F5-0EA5ECAF851B}"/>
              </a:ext>
            </a:extLst>
          </p:cNvPr>
          <p:cNvSpPr txBox="1">
            <a:spLocks/>
          </p:cNvSpPr>
          <p:nvPr/>
        </p:nvSpPr>
        <p:spPr>
          <a:xfrm>
            <a:off x="0" y="764704"/>
            <a:ext cx="8028384" cy="365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Стандарты на службе местного самоуправления и граждан</a:t>
            </a:r>
            <a:endParaRPr lang="hr-HR" sz="1700" b="1" dirty="0">
              <a:solidFill>
                <a:schemeClr val="bg1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AA8D177-EDAC-4440-A5C7-847BA8AD5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792088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7</a:t>
            </a:fld>
            <a:r>
              <a:rPr lang="sr-Cyrl-BA" dirty="0"/>
              <a:t>/20</a:t>
            </a:r>
            <a:endParaRPr lang="hr-H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28600"/>
            <a:ext cx="7391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Cyrl-BA" sz="4300" b="1" i="1" dirty="0">
                <a:solidFill>
                  <a:schemeClr val="tx2"/>
                </a:solidFill>
              </a:rPr>
              <a:t>С</a:t>
            </a:r>
            <a:r>
              <a:rPr lang="ru-RU" sz="4300" b="1" i="1" dirty="0">
                <a:solidFill>
                  <a:schemeClr val="tx2"/>
                </a:solidFill>
              </a:rPr>
              <a:t>амооценка</a:t>
            </a:r>
            <a:endParaRPr lang="en-US" altLang="sr-Latn-RS" b="1" i="1" dirty="0">
              <a:solidFill>
                <a:schemeClr val="tx2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954765A-B5C0-4377-B2F5-0EA5ECAF851B}"/>
              </a:ext>
            </a:extLst>
          </p:cNvPr>
          <p:cNvSpPr txBox="1">
            <a:spLocks/>
          </p:cNvSpPr>
          <p:nvPr/>
        </p:nvSpPr>
        <p:spPr>
          <a:xfrm>
            <a:off x="0" y="764704"/>
            <a:ext cx="8028384" cy="365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Стандарты на службе местного самоуправления и граждан</a:t>
            </a:r>
            <a:endParaRPr lang="hr-HR" sz="1700" b="1" dirty="0">
              <a:solidFill>
                <a:schemeClr val="bg1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255A797-75BC-4FFD-972A-217871FFC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9" y="1873249"/>
            <a:ext cx="8510833" cy="41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8</a:t>
            </a:fld>
            <a:r>
              <a:rPr lang="sr-Cyrl-BA" dirty="0"/>
              <a:t>/20</a:t>
            </a:r>
            <a:endParaRPr lang="hr-H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28600"/>
            <a:ext cx="7391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Cyrl-BA" sz="4300" b="1" i="1" dirty="0">
                <a:solidFill>
                  <a:schemeClr val="tx2"/>
                </a:solidFill>
              </a:rPr>
              <a:t>С</a:t>
            </a:r>
            <a:r>
              <a:rPr lang="ru-RU" sz="4300" b="1" i="1" dirty="0">
                <a:solidFill>
                  <a:schemeClr val="tx2"/>
                </a:solidFill>
              </a:rPr>
              <a:t>амооценка</a:t>
            </a:r>
            <a:endParaRPr lang="en-US" altLang="sr-Latn-RS" b="1" i="1" dirty="0">
              <a:solidFill>
                <a:schemeClr val="tx2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954765A-B5C0-4377-B2F5-0EA5ECAF851B}"/>
              </a:ext>
            </a:extLst>
          </p:cNvPr>
          <p:cNvSpPr txBox="1">
            <a:spLocks/>
          </p:cNvSpPr>
          <p:nvPr/>
        </p:nvSpPr>
        <p:spPr>
          <a:xfrm>
            <a:off x="0" y="764704"/>
            <a:ext cx="8028384" cy="365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Стандарты на службе местного самоуправления и граждан</a:t>
            </a:r>
            <a:endParaRPr lang="hr-HR" sz="1700" b="1" dirty="0">
              <a:solidFill>
                <a:schemeClr val="bg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8AF6C72-BE90-4D11-9050-080E706F8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" y="1484784"/>
            <a:ext cx="9087979" cy="487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E59E-B374-4CA5-AFD8-9D766715D3ED}" type="slidenum">
              <a:rPr lang="hr-HR" smtClean="0"/>
              <a:t>9</a:t>
            </a:fld>
            <a:r>
              <a:rPr lang="hr-HR" dirty="0"/>
              <a:t>/20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28600"/>
            <a:ext cx="7391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300" b="1" i="1" dirty="0">
                <a:solidFill>
                  <a:schemeClr val="tx2"/>
                </a:solidFill>
              </a:rPr>
              <a:t>Принципы менеджмента качества</a:t>
            </a:r>
            <a:endParaRPr lang="en-US" altLang="sr-Latn-RS" b="1" i="1" dirty="0">
              <a:solidFill>
                <a:schemeClr val="tx2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954765A-B5C0-4377-B2F5-0EA5ECAF851B}"/>
              </a:ext>
            </a:extLst>
          </p:cNvPr>
          <p:cNvSpPr txBox="1">
            <a:spLocks/>
          </p:cNvSpPr>
          <p:nvPr/>
        </p:nvSpPr>
        <p:spPr>
          <a:xfrm>
            <a:off x="0" y="764704"/>
            <a:ext cx="8028384" cy="3651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Стандарты на службе местного самоуправления и граждан</a:t>
            </a:r>
            <a:endParaRPr lang="hr-HR" sz="1700" b="1" dirty="0">
              <a:solidFill>
                <a:schemeClr val="bg1"/>
              </a:solidFill>
            </a:endParaRPr>
          </a:p>
        </p:txBody>
      </p:sp>
      <p:sp>
        <p:nvSpPr>
          <p:cNvPr id="8" name="Pravougaonik 7">
            <a:extLst>
              <a:ext uri="{FF2B5EF4-FFF2-40B4-BE49-F238E27FC236}">
                <a16:creationId xmlns:a16="http://schemas.microsoft.com/office/drawing/2014/main" xmlns="" id="{F171D0C6-E3B2-4184-89D1-827E9103E8C5}"/>
              </a:ext>
            </a:extLst>
          </p:cNvPr>
          <p:cNvSpPr/>
          <p:nvPr/>
        </p:nvSpPr>
        <p:spPr>
          <a:xfrm>
            <a:off x="251520" y="1508401"/>
            <a:ext cx="80283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Ориентация на потребителя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Лидерство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Взаимодействие людей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</a:rPr>
              <a:t>Процессный подход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Улучшение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Принятие решений, основанных на свидетельствах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Менеджмент взаимоотношений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20544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Экран (4:3)</PresentationFormat>
  <Paragraphs>151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Стандарты на службе местного самоуправления и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Institut za standardizaciju BiH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Zvjezdan Šehovac</dc:creator>
  <cp:lastModifiedBy>Irina E. Shilkina</cp:lastModifiedBy>
  <cp:revision>111</cp:revision>
  <cp:lastPrinted>2019-10-06T18:18:53Z</cp:lastPrinted>
  <dcterms:created xsi:type="dcterms:W3CDTF">2014-02-21T11:52:17Z</dcterms:created>
  <dcterms:modified xsi:type="dcterms:W3CDTF">2019-10-07T09:21:13Z</dcterms:modified>
</cp:coreProperties>
</file>