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6" r:id="rId2"/>
    <p:sldId id="452" r:id="rId3"/>
    <p:sldId id="833" r:id="rId4"/>
    <p:sldId id="834" r:id="rId5"/>
    <p:sldId id="835" r:id="rId6"/>
    <p:sldId id="837" r:id="rId7"/>
    <p:sldId id="843" r:id="rId8"/>
    <p:sldId id="842" r:id="rId9"/>
    <p:sldId id="832" r:id="rId10"/>
    <p:sldId id="848" r:id="rId11"/>
    <p:sldId id="844" r:id="rId12"/>
    <p:sldId id="845" r:id="rId13"/>
    <p:sldId id="846" r:id="rId14"/>
    <p:sldId id="847" r:id="rId15"/>
    <p:sldId id="539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DD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2" autoAdjust="0"/>
    <p:restoredTop sz="91219" autoAdjust="0"/>
  </p:normalViewPr>
  <p:slideViewPr>
    <p:cSldViewPr snapToGrid="0" snapToObjects="1">
      <p:cViewPr varScale="1">
        <p:scale>
          <a:sx n="138" d="100"/>
          <a:sy n="138" d="100"/>
        </p:scale>
        <p:origin x="120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86A7-1318-4DED-B6DD-B2D39652E3C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37D8-4589-43BD-8B32-F9F676D8F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7D8-4589-43BD-8B32-F9F676D8F7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8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17D-A125-4964-AA73-FB727D25E740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2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4240-5D5E-4A96-B293-D404C7F10233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7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A8CB-51B3-4C14-8334-7CDE9A633938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5E1C5B-D476-4CEE-8775-3887A3AAD6EB}"/>
              </a:ext>
            </a:extLst>
          </p:cNvPr>
          <p:cNvSpPr/>
          <p:nvPr userDrawn="1"/>
        </p:nvSpPr>
        <p:spPr bwMode="auto">
          <a:xfrm>
            <a:off x="1" y="1"/>
            <a:ext cx="936625" cy="803672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36923"/>
            <a:ext cx="7772400" cy="43457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33464" y="1428750"/>
            <a:ext cx="3978275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138" y="1428750"/>
            <a:ext cx="3979862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116">
            <a:extLst>
              <a:ext uri="{FF2B5EF4-FFF2-40B4-BE49-F238E27FC236}">
                <a16:creationId xmlns:a16="http://schemas.microsoft.com/office/drawing/2014/main" id="{06083E25-B91D-4046-A947-24F77D1320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D39F8-0A84-4705-A23E-B95D2868AD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406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4DB2-D677-4FD5-A025-FC8EB1BBAEAF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251-3B3A-4388-8905-461C82CB88B1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CCA-A5B0-4B1A-B6D9-F23BD3678FA3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EAE-3735-4830-9846-528294347DF0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056A-A853-4FCA-9509-81AED2EDFC4C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8A3-1F52-4E15-ACBF-500D81919101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7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5687-E708-4B7C-9371-DFD3F3E11CBF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783D-3F4F-4EB9-A392-EAD9F08805CF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202F-FC19-417E-943F-A0320E9EAAB5}" type="datetime1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CA25-0898-F548-926D-021A7A64A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ecd.org/index.aspx?DataSetCode=PDB_LV" TargetMode="External"/><Relationship Id="rId2" Type="http://schemas.openxmlformats.org/officeDocument/2006/relationships/hyperlink" Target="https://comtrade.un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17"/>
            <a:ext cx="9144000" cy="51434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55129" y="28344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8"/>
            <a:ext cx="1755381" cy="1010174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F420B-BFAA-4892-B52E-135C9233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A2EC2-2E13-4E4F-BF51-087604F74878}"/>
              </a:ext>
            </a:extLst>
          </p:cNvPr>
          <p:cNvSpPr txBox="1"/>
          <p:nvPr/>
        </p:nvSpPr>
        <p:spPr>
          <a:xfrm>
            <a:off x="0" y="2307818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ВКЛАД СТАНДАРТОВ В ЭКОНОМИКУ РОССИИ.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ПЯТЬ ЛЕТ СПУСТЯ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8AAF-9F3F-474E-BB1A-69C3BE10517D}"/>
              </a:ext>
            </a:extLst>
          </p:cNvPr>
          <p:cNvSpPr txBox="1"/>
          <p:nvPr/>
        </p:nvSpPr>
        <p:spPr>
          <a:xfrm>
            <a:off x="3638097" y="4244043"/>
            <a:ext cx="2178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 октября 2019 г.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BACA69-7D5B-4C73-A4D9-9DBC1E7EE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11018"/>
            <a:ext cx="2133600" cy="8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887482"/>
            <a:ext cx="9144000" cy="0"/>
            <a:chOff x="0" y="924763"/>
            <a:chExt cx="914400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59306" y="231354"/>
            <a:ext cx="607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РЕЗУЛЬТАТЫ ИССЛЕДОВАНИЯ</a:t>
            </a:r>
          </a:p>
        </p:txBody>
      </p:sp>
      <p:pic>
        <p:nvPicPr>
          <p:cNvPr id="24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62673" y="382300"/>
            <a:ext cx="1195274" cy="71247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2672" y="0"/>
            <a:ext cx="76669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45408"/>
              </p:ext>
            </p:extLst>
          </p:nvPr>
        </p:nvGraphicFramePr>
        <p:xfrm>
          <a:off x="381000" y="887483"/>
          <a:ext cx="8347364" cy="388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43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МАКРОЭКОНОМИЧЕСКИЙ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КОЭФФИЦИЕНТ ЭЛАСТИЧНОСТИ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ВКЛАД СТАНДАРТОВ,%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58">
                <a:tc>
                  <a:txBody>
                    <a:bodyPr/>
                    <a:lstStyle/>
                    <a:p>
                      <a:r>
                        <a:rPr lang="ru-RU" sz="1600" b="1" dirty="0"/>
                        <a:t>ВВП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0,79</a:t>
                      </a:r>
                      <a:r>
                        <a:rPr lang="en-US" sz="1600" b="1" dirty="0"/>
                        <a:t> </a:t>
                      </a:r>
                      <a:r>
                        <a:rPr lang="ru-RU" sz="1600" b="1" dirty="0"/>
                        <a:t>ВВП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58">
                <a:tc>
                  <a:txBody>
                    <a:bodyPr/>
                    <a:lstStyle/>
                    <a:p>
                      <a:r>
                        <a:rPr lang="ru-RU" sz="1600" b="1" dirty="0"/>
                        <a:t>ОБЪЕМ ЭКСПОРТА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58">
                <a:tc>
                  <a:txBody>
                    <a:bodyPr/>
                    <a:lstStyle/>
                    <a:p>
                      <a:r>
                        <a:rPr lang="ru-RU" sz="1600" b="1" dirty="0"/>
                        <a:t>ПРОИЗВОДИТЕЛЬНОСТЬ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ВЛИЯНИЕ НА ОБЪЕМ ЭКСПОРТА ПО ГРУППАМ ОКС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96776"/>
                  </a:ext>
                </a:extLst>
              </a:tr>
              <a:tr h="585217">
                <a:tc>
                  <a:txBody>
                    <a:bodyPr/>
                    <a:lstStyle/>
                    <a:p>
                      <a:r>
                        <a:rPr lang="ru-RU" sz="1600" b="1" dirty="0"/>
                        <a:t> 67 «пр-во пищевой продукции»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97022"/>
                  </a:ext>
                </a:extLst>
              </a:tr>
              <a:tr h="355458">
                <a:tc>
                  <a:txBody>
                    <a:bodyPr/>
                    <a:lstStyle/>
                    <a:p>
                      <a:r>
                        <a:rPr lang="ru-RU" sz="1600" b="1" dirty="0"/>
                        <a:t>25 «машиностроение»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02773"/>
                  </a:ext>
                </a:extLst>
              </a:tr>
              <a:tr h="355458">
                <a:tc>
                  <a:txBody>
                    <a:bodyPr/>
                    <a:lstStyle/>
                    <a:p>
                      <a:r>
                        <a:rPr lang="ru-RU" sz="1600" b="1" dirty="0"/>
                        <a:t>43 «дорожно-транспортная техника»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0,026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25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0"/>
    </mc:Choice>
    <mc:Fallback xmlns="">
      <p:transition spd="slow" advClick="0" advTm="11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887482"/>
            <a:ext cx="9144000" cy="0"/>
            <a:chOff x="0" y="924763"/>
            <a:chExt cx="914400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59306" y="231354"/>
            <a:ext cx="607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ОЦЕНКА КАЧЕСТВА МОДЕЛИ (ВВП)</a:t>
            </a:r>
          </a:p>
        </p:txBody>
      </p:sp>
      <p:pic>
        <p:nvPicPr>
          <p:cNvPr id="24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62673" y="382300"/>
            <a:ext cx="1195274" cy="71247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2672" y="0"/>
            <a:ext cx="766692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757946" y="1094770"/>
          <a:ext cx="5740133" cy="388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r:id="rId4" imgW="5659200" imgH="4338360" progId="">
                  <p:embed/>
                </p:oleObj>
              </mc:Choice>
              <mc:Fallback>
                <p:oleObj r:id="rId4" imgW="5659200" imgH="4338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46" y="1094770"/>
                        <a:ext cx="5740133" cy="3888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0"/>
    </mc:Choice>
    <mc:Fallback xmlns="">
      <p:transition spd="slow" advClick="0" advTm="11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887482"/>
            <a:ext cx="9144000" cy="207288"/>
            <a:chOff x="0" y="887482"/>
            <a:chExt cx="9144000" cy="2072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59306" y="231354"/>
            <a:ext cx="607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ОЦЕНКА КАЧЕСТВА МОДЕЛИ (ЭКСПОРТ)</a:t>
            </a:r>
          </a:p>
        </p:txBody>
      </p:sp>
      <p:pic>
        <p:nvPicPr>
          <p:cNvPr id="24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62673" y="382300"/>
            <a:ext cx="1195274" cy="71247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2672" y="0"/>
            <a:ext cx="766692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943100" y="887482"/>
          <a:ext cx="5635931" cy="402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r:id="rId4" imgW="5497200" imgH="4139640" progId="">
                  <p:embed/>
                </p:oleObj>
              </mc:Choice>
              <mc:Fallback>
                <p:oleObj r:id="rId4" imgW="5497200" imgH="4139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887482"/>
                        <a:ext cx="5635931" cy="4022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0"/>
    </mc:Choice>
    <mc:Fallback xmlns="">
      <p:transition spd="slow" advClick="0" advTm="11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887482"/>
            <a:ext cx="9144000" cy="207288"/>
            <a:chOff x="0" y="887482"/>
            <a:chExt cx="9144000" cy="2072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59306" y="0"/>
            <a:ext cx="607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ОЦЕНКА КАЧЕСТВА МОДЕЛИ (ПРОИЗВОДИТЕЛЬНОСТЬ ТРУДА)</a:t>
            </a:r>
          </a:p>
        </p:txBody>
      </p:sp>
      <p:pic>
        <p:nvPicPr>
          <p:cNvPr id="24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62673" y="382300"/>
            <a:ext cx="1195274" cy="71247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2672" y="0"/>
            <a:ext cx="766692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57947" y="1094770"/>
          <a:ext cx="5705475" cy="395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r:id="rId4" imgW="5478120" imgH="4124880" progId="">
                  <p:embed/>
                </p:oleObj>
              </mc:Choice>
              <mc:Fallback>
                <p:oleObj r:id="rId4" imgW="5478120" imgH="4124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47" y="1094770"/>
                        <a:ext cx="5705475" cy="3955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0"/>
    </mc:Choice>
    <mc:Fallback xmlns="">
      <p:transition spd="slow" advClick="0" advTm="11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887482"/>
            <a:ext cx="9144000" cy="0"/>
            <a:chOff x="0" y="924763"/>
            <a:chExt cx="914400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59306" y="231354"/>
            <a:ext cx="607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ВЫВОДЫ</a:t>
            </a:r>
          </a:p>
        </p:txBody>
      </p:sp>
      <p:pic>
        <p:nvPicPr>
          <p:cNvPr id="24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62673" y="175012"/>
            <a:ext cx="1195274" cy="71247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2672" y="0"/>
            <a:ext cx="8124128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1700" b="1" dirty="0">
                <a:ea typeface="Times New Roman" pitchFamily="18" charset="0"/>
                <a:cs typeface="Arial" pitchFamily="34" charset="0"/>
              </a:rPr>
              <a:t>Модель </a:t>
            </a:r>
            <a:r>
              <a:rPr lang="ru-RU" sz="1700" b="1" dirty="0" err="1">
                <a:ea typeface="Times New Roman" pitchFamily="18" charset="0"/>
                <a:cs typeface="Arial" pitchFamily="34" charset="0"/>
              </a:rPr>
              <a:t>Кобба-Дугласа</a:t>
            </a:r>
            <a:r>
              <a:rPr lang="ru-RU" sz="1700" b="1" dirty="0">
                <a:ea typeface="Times New Roman" pitchFamily="18" charset="0"/>
                <a:cs typeface="Arial" pitchFamily="34" charset="0"/>
              </a:rPr>
              <a:t> в модификации </a:t>
            </a:r>
            <a:r>
              <a:rPr lang="en-US" sz="1700" b="1" dirty="0">
                <a:ea typeface="Times New Roman" pitchFamily="18" charset="0"/>
                <a:cs typeface="Arial" pitchFamily="34" charset="0"/>
              </a:rPr>
              <a:t>DIN </a:t>
            </a:r>
            <a:r>
              <a:rPr lang="ru-RU" sz="1700" b="1" dirty="0">
                <a:ea typeface="Times New Roman" pitchFamily="18" charset="0"/>
                <a:cs typeface="Arial" pitchFamily="34" charset="0"/>
              </a:rPr>
              <a:t>работоспособна для оценки вклада стандартов в экономику России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b="1" dirty="0"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Сравнение полученных результатов с данными зарубежных исследований и российским исследованием  2013 г. показывает хорошую сходимость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cs typeface="Arial" pitchFamily="34" charset="0"/>
              </a:rPr>
              <a:t>       Вклад стандартов в ВВП России оценивается на уровне 0,8% ВВП (Германия, Франция, Великобритания)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b="1" dirty="0"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cs typeface="Arial" pitchFamily="34" charset="0"/>
              </a:rPr>
              <a:t>       Вклад стандартов в экспорт России оценивается на уровне 2% (Великобритания -3,2%)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b="1" dirty="0"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cs typeface="Arial" pitchFamily="34" charset="0"/>
              </a:rPr>
              <a:t>    Увеличение фонда стандартов на 1% влечет рост производительности труда в России на 0,12% (Великобритания- 0,11%; Канада – 0,16%)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Oval 7"/>
          <p:cNvSpPr/>
          <p:nvPr/>
        </p:nvSpPr>
        <p:spPr>
          <a:xfrm>
            <a:off x="959687" y="1127238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7"/>
          <p:cNvSpPr/>
          <p:nvPr/>
        </p:nvSpPr>
        <p:spPr>
          <a:xfrm>
            <a:off x="959687" y="1897380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/>
          <p:cNvSpPr/>
          <p:nvPr/>
        </p:nvSpPr>
        <p:spPr>
          <a:xfrm>
            <a:off x="959687" y="2731770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/>
          <p:cNvSpPr/>
          <p:nvPr/>
        </p:nvSpPr>
        <p:spPr>
          <a:xfrm>
            <a:off x="959687" y="4259058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7"/>
          <p:cNvSpPr/>
          <p:nvPr/>
        </p:nvSpPr>
        <p:spPr>
          <a:xfrm>
            <a:off x="959687" y="3501129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0"/>
    </mc:Choice>
    <mc:Fallback xmlns="">
      <p:transition spd="slow" advClick="0" advTm="11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16606" y="1088083"/>
            <a:ext cx="8377451" cy="0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28219" y="1880869"/>
            <a:ext cx="47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170488" y="162189"/>
            <a:ext cx="1195274" cy="712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4077B-54E6-4BB3-A82B-A8C9646F6104}"/>
              </a:ext>
            </a:extLst>
          </p:cNvPr>
          <p:cNvSpPr txBox="1"/>
          <p:nvPr/>
        </p:nvSpPr>
        <p:spPr>
          <a:xfrm>
            <a:off x="1908175" y="2527200"/>
            <a:ext cx="6092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     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 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Благодарю за внимание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Аронов И.З. 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: +7 (916)331-51-44</a:t>
            </a:r>
          </a:p>
          <a:p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                              е: 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izaronov@itandi.ru</a:t>
            </a:r>
            <a:endParaRPr lang="ru-RU" sz="28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EE94F9-4BE7-40AA-B595-CA55970F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CA25-0898-F548-926D-021A7A64A92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4" descr="http://fototut.com/photos/2011/07/20-f9vau1ebv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0"/>
            <a:ext cx="6248400" cy="352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3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07A36-3DBB-4F48-867A-C667D833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821D9-5138-454F-80C2-C50D5334683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20842" y="1428750"/>
            <a:ext cx="4179770" cy="3143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70000"/>
              </a:spcBef>
              <a:buSzPct val="100000"/>
              <a:buFont typeface="Wingdings" panose="05000000000000000000" pitchFamily="2" charset="2"/>
              <a:buNone/>
              <a:defRPr/>
            </a:pPr>
            <a:r>
              <a:rPr lang="ru-RU" sz="1500" b="1" dirty="0">
                <a:latin typeface="+mj-lt"/>
              </a:rPr>
              <a:t>АРОНОВ ИОСИФ ЗИНОВЬЕВИЧ,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SzPct val="100000"/>
              <a:buNone/>
              <a:defRPr/>
            </a:pPr>
            <a:r>
              <a:rPr lang="ru-RU" sz="1500" b="1" dirty="0"/>
              <a:t>Д.Т.Н., ПРОФЕССОР МГИМО (У),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SzPct val="100000"/>
              <a:buNone/>
              <a:defRPr/>
            </a:pPr>
            <a:r>
              <a:rPr lang="ru-RU" sz="1500" b="1" dirty="0"/>
              <a:t>НАУЧНЫЙ РУКОВОДИТЕЛЬ ИССЛЕДОВАТЕЛЬСКОГО ЦЕНТРА «МЕЖДУНАРОДНАЯ ТОРГОВЛЯ И ИНТЕГРАЦИЯ»,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SzPct val="100000"/>
              <a:buNone/>
              <a:defRPr/>
            </a:pPr>
            <a:r>
              <a:rPr lang="ru-RU" sz="1500" b="1" dirty="0"/>
              <a:t>СОРАЗРАБОТЧИК ФЗ «О СТАНДАРТИЗАЦИИ В РОССИЙСКОЙ ФЕДЕРАЦИИ»,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SzPct val="100000"/>
              <a:buNone/>
              <a:defRPr/>
            </a:pPr>
            <a:r>
              <a:rPr lang="ru-RU" sz="1500" b="1" dirty="0"/>
              <a:t>НАУЧНЫЙ РЕДАКТОР ЖУРНАЛА «МЕТОДЫ МЕНЕДЖМЕНТА КАЧЕСТВА», ЧЛЕН РЕДКОЛЛЕГИИ ЖУРНАЛА «КОНТРОЛЬ КАЧЕСТВА ПРОДУКЦИИ»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18436" name="Номер слайда 4">
            <a:extLst>
              <a:ext uri="{FF2B5EF4-FFF2-40B4-BE49-F238E27FC236}">
                <a16:creationId xmlns:a16="http://schemas.microsoft.com/office/drawing/2014/main" id="{82B8A98A-D9F9-401A-B6FD-A89C836F5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D299703-9124-4E7F-A787-CDB0C203D582}" type="slidenum">
              <a:rPr lang="ru-RU" altLang="ru-RU" sz="1350">
                <a:solidFill>
                  <a:schemeClr val="tx2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sz="135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2" descr="Картинки по запросу фото подкопаевский переулок дом 7">
            <a:extLst>
              <a:ext uri="{FF2B5EF4-FFF2-40B4-BE49-F238E27FC236}">
                <a16:creationId xmlns:a16="http://schemas.microsoft.com/office/drawing/2014/main" id="{2565B9C8-5AEA-4168-937E-27DEDD01E9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4900611" y="1485682"/>
            <a:ext cx="3317971" cy="2586469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6FE0ECC-1C42-4306-8EA2-D3197BE25EC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0" y="47982"/>
            <a:ext cx="1195274" cy="7124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894" y="498459"/>
            <a:ext cx="55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ИССЛЕДОВАТЕЛЬСКИЙ ЦЕНТР МТИ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6606" y="1088083"/>
            <a:ext cx="8377451" cy="0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0628" y="2578564"/>
            <a:ext cx="372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Glober Regular"/>
              </a:rPr>
              <a:t>ИССЛЕДОВАНИЯ</a:t>
            </a:r>
            <a:endParaRPr lang="en-US" sz="2800" b="1" dirty="0">
              <a:solidFill>
                <a:schemeClr val="tx2">
                  <a:lumMod val="75000"/>
                </a:schemeClr>
              </a:solidFill>
              <a:cs typeface="Glober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44" y="3139197"/>
            <a:ext cx="1260000" cy="1257778"/>
          </a:xfrm>
          <a:prstGeom prst="rect">
            <a:avLst/>
          </a:prstGeom>
        </p:spPr>
      </p:pic>
      <p:grpSp>
        <p:nvGrpSpPr>
          <p:cNvPr id="5" name="Group 17"/>
          <p:cNvGrpSpPr/>
          <p:nvPr/>
        </p:nvGrpSpPr>
        <p:grpSpPr>
          <a:xfrm>
            <a:off x="1843277" y="1697038"/>
            <a:ext cx="776360" cy="784569"/>
            <a:chOff x="2231807" y="5982954"/>
            <a:chExt cx="691265" cy="698575"/>
          </a:xfrm>
        </p:grpSpPr>
        <p:sp>
          <p:nvSpPr>
            <p:cNvPr id="19" name="Oval 18"/>
            <p:cNvSpPr/>
            <p:nvPr/>
          </p:nvSpPr>
          <p:spPr>
            <a:xfrm>
              <a:off x="2231807" y="5982954"/>
              <a:ext cx="572192" cy="575694"/>
            </a:xfrm>
            <a:prstGeom prst="ellipse">
              <a:avLst/>
            </a:prstGeom>
            <a:solidFill>
              <a:srgbClr val="FDD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1237" y="6106041"/>
              <a:ext cx="651835" cy="57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1"/>
                  </a:solidFill>
                  <a:latin typeface="Glober Black"/>
                  <a:cs typeface="Glober Black"/>
                </a:rPr>
                <a:t>1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0" y="3275864"/>
            <a:ext cx="1260000" cy="9844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99731" y="2537451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Glober Regular"/>
              </a:rPr>
              <a:t>МЕРОПРИЯТИЯ</a:t>
            </a:r>
          </a:p>
        </p:txBody>
      </p:sp>
      <p:grpSp>
        <p:nvGrpSpPr>
          <p:cNvPr id="7" name="Group 22"/>
          <p:cNvGrpSpPr/>
          <p:nvPr/>
        </p:nvGrpSpPr>
        <p:grpSpPr>
          <a:xfrm>
            <a:off x="6094488" y="1760239"/>
            <a:ext cx="611162" cy="766961"/>
            <a:chOff x="4549954" y="3002261"/>
            <a:chExt cx="611162" cy="766961"/>
          </a:xfrm>
        </p:grpSpPr>
        <p:sp>
          <p:nvSpPr>
            <p:cNvPr id="24" name="Oval 23"/>
            <p:cNvSpPr/>
            <p:nvPr/>
          </p:nvSpPr>
          <p:spPr>
            <a:xfrm>
              <a:off x="4549954" y="3002261"/>
              <a:ext cx="611162" cy="611164"/>
            </a:xfrm>
            <a:prstGeom prst="ellipse">
              <a:avLst/>
            </a:prstGeom>
            <a:solidFill>
              <a:srgbClr val="FDD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83685" y="3122891"/>
              <a:ext cx="477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1"/>
                  </a:solidFill>
                  <a:latin typeface="Glober Black"/>
                  <a:cs typeface="Glober Black"/>
                </a:rPr>
                <a:t>2</a:t>
              </a:r>
            </a:p>
          </p:txBody>
        </p:sp>
      </p:grpSp>
      <p:pic>
        <p:nvPicPr>
          <p:cNvPr id="29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290628" y="248956"/>
            <a:ext cx="1195274" cy="712470"/>
          </a:xfrm>
          <a:prstGeom prst="rect">
            <a:avLst/>
          </a:prstGeom>
        </p:spPr>
      </p:pic>
      <p:cxnSp>
        <p:nvCxnSpPr>
          <p:cNvPr id="30" name="Straight Connector 1"/>
          <p:cNvCxnSpPr/>
          <p:nvPr/>
        </p:nvCxnSpPr>
        <p:spPr>
          <a:xfrm>
            <a:off x="4278565" y="1088083"/>
            <a:ext cx="0" cy="368184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"/>
          <p:cNvCxnSpPr/>
          <p:nvPr/>
        </p:nvCxnSpPr>
        <p:spPr>
          <a:xfrm>
            <a:off x="2154185" y="1462072"/>
            <a:ext cx="4248760" cy="0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"/>
          <p:cNvCxnSpPr/>
          <p:nvPr/>
        </p:nvCxnSpPr>
        <p:spPr>
          <a:xfrm>
            <a:off x="2156515" y="1462072"/>
            <a:ext cx="0" cy="307660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/>
          <p:nvPr/>
        </p:nvCxnSpPr>
        <p:spPr>
          <a:xfrm>
            <a:off x="6402945" y="1462072"/>
            <a:ext cx="0" cy="307660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5810" y="2410352"/>
            <a:ext cx="1243859" cy="1569660"/>
            <a:chOff x="1780682" y="2666648"/>
            <a:chExt cx="1243859" cy="1569660"/>
          </a:xfrm>
        </p:grpSpPr>
        <p:sp>
          <p:nvSpPr>
            <p:cNvPr id="3" name="Oval 2"/>
            <p:cNvSpPr/>
            <p:nvPr/>
          </p:nvSpPr>
          <p:spPr>
            <a:xfrm>
              <a:off x="1780682" y="2670758"/>
              <a:ext cx="1243859" cy="1243859"/>
            </a:xfrm>
            <a:prstGeom prst="ellipse">
              <a:avLst/>
            </a:prstGeom>
            <a:solidFill>
              <a:srgbClr val="FDD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86361" y="2666648"/>
              <a:ext cx="7288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dirty="0">
                  <a:solidFill>
                    <a:schemeClr val="bg1"/>
                  </a:solidFill>
                  <a:latin typeface="Glober Black"/>
                  <a:cs typeface="Glober Black"/>
                </a:rPr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9636" y="2256924"/>
            <a:ext cx="61981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Regular"/>
              </a:rPr>
              <a:t>РЕГИОНАЛЬНЫЕ И МЕГАРЕГИОНАЛЬНЫЕ ТОРГОВЫЕ СОГЛАШЕНИЯ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Regular"/>
              </a:rPr>
              <a:t>ТОРГОВЫЕ БАРЬЕРЫ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Regular"/>
              </a:rPr>
              <a:t>ИНТЕГРАЦИОННЫЕ ПРОЦЕССЫ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Regular"/>
              </a:rPr>
              <a:t>ТРЕНДЫ МЕЖДУНАРОДНОЙ ТОРГОВЛИ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Regular"/>
              </a:rPr>
              <a:t>ЭКСПОРТНЫЙ ПОТЕНЦИАЛ РОССИЙСКИХ КОМПАНИЙ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Regular"/>
              </a:rPr>
              <a:t>ИССЛЕДОВАНИЯ ТЕХНИЧЕСКИХ БАРЬЕРОВ В ТОРГОВЛЕ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Glober Regular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8672" y="2410352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5963" y="2985327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83179" y="3482539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3179" y="3980012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65963" y="4331576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5"/>
          <p:cNvGrpSpPr/>
          <p:nvPr/>
        </p:nvGrpSpPr>
        <p:grpSpPr>
          <a:xfrm>
            <a:off x="0" y="731612"/>
            <a:ext cx="9144000" cy="0"/>
            <a:chOff x="0" y="924763"/>
            <a:chExt cx="914400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2059668" y="248956"/>
            <a:ext cx="659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ИССЛЕДОВАНИЯ В СФЕРЕ МЕЖДУНАРОДНОЙ ТОРГОВЛИ 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И ЭКОНОМИЧЕСКОЙ ИНТЕГРАЦИИ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 </a:t>
            </a:r>
          </a:p>
        </p:txBody>
      </p:sp>
      <p:pic>
        <p:nvPicPr>
          <p:cNvPr id="20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48705" y="248956"/>
            <a:ext cx="1195274" cy="712470"/>
          </a:xfrm>
          <a:prstGeom prst="rect">
            <a:avLst/>
          </a:prstGeom>
        </p:spPr>
      </p:pic>
      <p:sp>
        <p:nvSpPr>
          <p:cNvPr id="16" name="Oval 12"/>
          <p:cNvSpPr/>
          <p:nvPr/>
        </p:nvSpPr>
        <p:spPr>
          <a:xfrm>
            <a:off x="2898672" y="4772981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1529" y="610850"/>
            <a:ext cx="4994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ОРГАНИЗАЦИЯ МЕРОПРИЯТИЙ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5445" y="1767818"/>
            <a:ext cx="65187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Glober Regular"/>
              </a:rPr>
              <a:t>Разработка единой концепции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Glober Regular"/>
              </a:rPr>
              <a:t>Создание детальной программы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Glober Regular"/>
              </a:rPr>
              <a:t>Подбор спикеров и модераторов (ПМЭФ, ВЭФ….) 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Glober Regular"/>
              </a:rPr>
              <a:t>Разработка экспертных сессий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Glober Regular"/>
              </a:rPr>
              <a:t>Общее управление мероприятием</a:t>
            </a:r>
            <a:endParaRPr lang="en-US" sz="2400" b="1" dirty="0">
              <a:solidFill>
                <a:schemeClr val="tx2">
                  <a:lumMod val="75000"/>
                </a:schemeClr>
              </a:solidFill>
              <a:cs typeface="Glober Regular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6243" y="1933224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6243" y="2449582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6243" y="2965940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6243" y="3864101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46243" y="4374184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258963"/>
            <a:ext cx="9144000" cy="0"/>
            <a:chOff x="0" y="924763"/>
            <a:chExt cx="9144000" cy="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/>
          <p:nvPr/>
        </p:nvGrpSpPr>
        <p:grpSpPr>
          <a:xfrm>
            <a:off x="815810" y="2014609"/>
            <a:ext cx="1243859" cy="1569660"/>
            <a:chOff x="1780682" y="2666648"/>
            <a:chExt cx="1243859" cy="1569660"/>
          </a:xfrm>
        </p:grpSpPr>
        <p:sp>
          <p:nvSpPr>
            <p:cNvPr id="20" name="Oval 19"/>
            <p:cNvSpPr/>
            <p:nvPr/>
          </p:nvSpPr>
          <p:spPr>
            <a:xfrm>
              <a:off x="1780682" y="2670758"/>
              <a:ext cx="1243859" cy="1243859"/>
            </a:xfrm>
            <a:prstGeom prst="ellipse">
              <a:avLst/>
            </a:prstGeom>
            <a:solidFill>
              <a:srgbClr val="FDD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18035" y="2666648"/>
              <a:ext cx="86546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dirty="0">
                  <a:solidFill>
                    <a:schemeClr val="bg1"/>
                  </a:solidFill>
                  <a:latin typeface="Glober Black"/>
                  <a:cs typeface="Glober Black"/>
                </a:rPr>
                <a:t>2</a:t>
              </a:r>
            </a:p>
          </p:txBody>
        </p:sp>
      </p:grpSp>
      <p:pic>
        <p:nvPicPr>
          <p:cNvPr id="22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54570" y="815693"/>
            <a:ext cx="1195274" cy="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00"/>
    </mc:Choice>
    <mc:Fallback xmlns="">
      <p:transition spd="slow" advClick="0" advTm="16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887482"/>
            <a:ext cx="9144000" cy="0"/>
            <a:chOff x="0" y="924763"/>
            <a:chExt cx="914400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59306" y="231354"/>
            <a:ext cx="607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ЗАДАЧИ ИССЛЕДОВАНИЯ</a:t>
            </a:r>
          </a:p>
        </p:txBody>
      </p:sp>
      <p:pic>
        <p:nvPicPr>
          <p:cNvPr id="24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62673" y="382300"/>
            <a:ext cx="1195274" cy="71247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2672" y="-184666"/>
            <a:ext cx="766692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Анализ влияния фонда стандартов на макроэкономические показатели России (ВВП, производительность труда, объем экспорта) за период 1998 -2018 гг.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Сравнение полученных результатов с данными зарубежных исследований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Oval 7"/>
          <p:cNvSpPr/>
          <p:nvPr/>
        </p:nvSpPr>
        <p:spPr>
          <a:xfrm>
            <a:off x="959687" y="1528033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7"/>
          <p:cNvSpPr/>
          <p:nvPr/>
        </p:nvSpPr>
        <p:spPr>
          <a:xfrm>
            <a:off x="959687" y="3351795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0"/>
    </mc:Choice>
    <mc:Fallback xmlns="">
      <p:transition spd="slow" advClick="0" advTm="11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887482"/>
            <a:ext cx="9144000" cy="0"/>
            <a:chOff x="0" y="924763"/>
            <a:chExt cx="9144000" cy="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57947" y="924763"/>
              <a:ext cx="738605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59306" y="231354"/>
            <a:ext cx="6070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МАКРОЭКОНОМИЧЕСКАЯ МОДЕЛЬ РАСЧЕТА ВКЛАДА СТАНДАРТОВ В ЭКОНОМИКУ РОССИИ НА ОСНОВЕ ПРОИЗВОДСТВЕННОЙ МОДЕЛИ КОББА-ДУГЛАСА</a:t>
            </a:r>
          </a:p>
        </p:txBody>
      </p:sp>
      <p:pic>
        <p:nvPicPr>
          <p:cNvPr id="24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562673" y="382300"/>
            <a:ext cx="1195274" cy="71247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2672" y="0"/>
            <a:ext cx="766692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Oval 7"/>
          <p:cNvSpPr/>
          <p:nvPr/>
        </p:nvSpPr>
        <p:spPr>
          <a:xfrm>
            <a:off x="1757947" y="1757442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19480" y="1586429"/>
            <a:ext cx="696266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Q = AK</a:t>
            </a:r>
            <a:r>
              <a:rPr lang="en-US" sz="2800" b="1" baseline="30000" dirty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2800" b="1" baseline="30000" dirty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30000" dirty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  </a:t>
            </a:r>
          </a:p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000" b="1" baseline="30000" dirty="0"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000" b="1" baseline="30000" dirty="0"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-1" y="0"/>
            <a:ext cx="858214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макроэкономический показатель (ВВП, объем экспорта,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ВВП на час отработанного времени)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А – коэффициент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К – капитал, стоимость основных фондов,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млрд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руб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</a:t>
            </a:r>
            <a:r>
              <a:rPr lang="en-US" b="1" dirty="0">
                <a:latin typeface="Calibri" pitchFamily="34" charset="0"/>
                <a:cs typeface="Times New Roman" pitchFamily="18" charset="0"/>
              </a:rPr>
              <a:t>L –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труд, тыс. чел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S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фонд стандартов, </a:t>
            </a:r>
            <a:r>
              <a:rPr kumimoji="0" lang="ru-RU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шт</a:t>
            </a:r>
            <a:endParaRPr kumimoji="0" lang="ru-RU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                   </a:t>
            </a:r>
            <a:r>
              <a:rPr lang="ru-RU" b="1" dirty="0">
                <a:latin typeface="Calibri" pitchFamily="34" charset="0"/>
                <a:cs typeface="Times New Roman" pitchFamily="18" charset="0"/>
                <a:sym typeface="Symbol"/>
              </a:rPr>
              <a:t>, , - коэффициенты эластичности по капиталу, труду и стандартам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>
                <a:latin typeface="Calibri" pitchFamily="34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0"/>
    </mc:Choice>
    <mc:Fallback xmlns="">
      <p:transition spd="slow" advClick="0" advTm="11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7947" y="151236"/>
            <a:ext cx="64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Glober SemiBold"/>
              </a:rPr>
              <a:t>ОБЗОР ПРЕДЫДУЩИХ ИССЛЕДОВАНИЙ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799349"/>
            <a:ext cx="7615162" cy="0"/>
            <a:chOff x="0" y="924763"/>
            <a:chExt cx="7615162" cy="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57947" y="924763"/>
              <a:ext cx="5857215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924763"/>
              <a:ext cx="534737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699" y="0"/>
            <a:ext cx="941301" cy="5143500"/>
          </a:xfrm>
          <a:prstGeom prst="rect">
            <a:avLst/>
          </a:prstGeom>
        </p:spPr>
      </p:pic>
      <p:pic>
        <p:nvPicPr>
          <p:cNvPr id="14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176269" y="151237"/>
            <a:ext cx="1366092" cy="6481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6269" y="848299"/>
          <a:ext cx="8692308" cy="4317723"/>
        </p:xfrm>
        <a:graphic>
          <a:graphicData uri="http://schemas.openxmlformats.org/drawingml/2006/table">
            <a:tbl>
              <a:tblPr/>
              <a:tblGrid>
                <a:gridCol w="1344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403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Страна, организация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Результаты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Рост фонда стандартов на 1% стимулирует  рост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Вклад фонда стандартов, %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ВВП,%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Производ</a:t>
                      </a:r>
                      <a:r>
                        <a:rPr lang="en-US" sz="1000" b="1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 труда.%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ВВП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Производ. труда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Экспорт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Германия, 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DIN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2000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07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0,9-1,0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Германия, 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DIN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0,018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0,7-0,8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Франция,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AFNOR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000" b="1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Великобритания,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DTI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2005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0,05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0,3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3,2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Великобритания,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CEBR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n-lt"/>
                          <a:ea typeface="Calibri"/>
                          <a:cs typeface="Times New Roman"/>
                        </a:rPr>
                        <a:t>0,1</a:t>
                      </a: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0,7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Дания,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CEBR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2007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0,012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0,2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Канада,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СС</a:t>
                      </a: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2007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0,36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0,3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Канада,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СВС</a:t>
                      </a: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0,158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7,8 в темп роста ВВП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16,1 в темп роста производит.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труда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Австралия, 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CIE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2006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0,17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Н. Зеландия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, BERL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n-lt"/>
                          <a:ea typeface="Calibri"/>
                          <a:cs typeface="Times New Roman"/>
                        </a:rPr>
                        <a:t>2011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0,10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Calibri"/>
                          <a:cs typeface="Times New Roman"/>
                        </a:rPr>
                        <a:t>0,054</a:t>
                      </a:r>
                      <a:endParaRPr lang="ru-RU" sz="9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Россия, ОАО</a:t>
                      </a:r>
                      <a:r>
                        <a:rPr lang="ru-RU" sz="1100" b="1" baseline="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ВНИИС</a:t>
                      </a: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0,41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0,92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65" marR="56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00"/>
    </mc:Choice>
    <mc:Fallback xmlns="">
      <p:transition spd="slow" advClick="0" advTm="10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E0608-FFE5-4448-B2C0-DF1B7D40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922"/>
            <a:ext cx="7772400" cy="438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ИСТОЧНИКИ ИСХОДНЫХ ДАННЫХ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976E96-3E2A-461D-8331-13F950DD80D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1CD3F1A8-5AB0-495C-AA9B-51637F9F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82" y="1168029"/>
            <a:ext cx="8163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ФГУП СТАНДАРТИНФОРМ  - фонд стандартов за 1998-2018</a:t>
            </a:r>
          </a:p>
          <a:p>
            <a:pPr eaLnBrk="1" hangingPunct="1">
              <a:defRPr/>
            </a:pPr>
            <a:r>
              <a:rPr lang="ru-RU" sz="2000" b="1" dirty="0"/>
              <a:t> </a:t>
            </a:r>
          </a:p>
          <a:p>
            <a:pPr>
              <a:defRPr/>
            </a:pPr>
            <a:r>
              <a:rPr lang="ru-RU" sz="2000" b="1" dirty="0"/>
              <a:t>РОССТАТ – стоимость основных средств, трудовые ресурсы, ВВП России</a:t>
            </a:r>
          </a:p>
          <a:p>
            <a:pPr eaLnBrk="1" hangingPunct="1">
              <a:defRPr/>
            </a:pPr>
            <a:endParaRPr lang="ru-RU" sz="2000" b="1" dirty="0"/>
          </a:p>
          <a:p>
            <a:pPr>
              <a:defRPr/>
            </a:pPr>
            <a:r>
              <a:rPr lang="en-US" sz="2000" b="1" dirty="0"/>
              <a:t>UN </a:t>
            </a:r>
            <a:r>
              <a:rPr lang="en-US" sz="2000" b="1" dirty="0" err="1"/>
              <a:t>Comtrade</a:t>
            </a:r>
            <a:r>
              <a:rPr lang="en-US" sz="2000" b="1" dirty="0"/>
              <a:t> Database</a:t>
            </a:r>
            <a:r>
              <a:rPr lang="ru-RU" sz="2000" b="1" dirty="0"/>
              <a:t>:</a:t>
            </a:r>
            <a:r>
              <a:rPr lang="en-US" sz="2000" b="1" dirty="0"/>
              <a:t> </a:t>
            </a:r>
            <a:r>
              <a:rPr lang="en-US" sz="2000" b="1" dirty="0">
                <a:hlinkClick r:id="rId2"/>
              </a:rPr>
              <a:t>https://comtrade.un.org/</a:t>
            </a:r>
            <a:r>
              <a:rPr lang="ru-RU" sz="2000" b="1" dirty="0"/>
              <a:t>) – объем экспорта</a:t>
            </a:r>
          </a:p>
          <a:p>
            <a:pPr eaLnBrk="1" hangingPunct="1">
              <a:defRPr/>
            </a:pPr>
            <a:endParaRPr lang="ru-RU" sz="2000" b="1" dirty="0"/>
          </a:p>
          <a:p>
            <a:pPr>
              <a:defRPr/>
            </a:pPr>
            <a:r>
              <a:rPr lang="en-US" sz="2000" b="1" dirty="0"/>
              <a:t>OECD</a:t>
            </a:r>
            <a:r>
              <a:rPr lang="ru-RU" sz="2000" b="1" dirty="0"/>
              <a:t>.</a:t>
            </a:r>
            <a:r>
              <a:rPr lang="en-US" sz="2000" b="1" dirty="0"/>
              <a:t>Stat</a:t>
            </a:r>
            <a:r>
              <a:rPr lang="ru-RU" sz="2000" b="1" dirty="0"/>
              <a:t>: </a:t>
            </a:r>
            <a:r>
              <a:rPr lang="ru-RU" sz="2000" b="1" u="sng" dirty="0">
                <a:hlinkClick r:id="rId3"/>
              </a:rPr>
              <a:t>https://stats.oecd.org/index.aspx?DataSetCode=PDB_LV</a:t>
            </a:r>
            <a:r>
              <a:rPr lang="ru-RU" sz="2000" b="1" u="sng" dirty="0"/>
              <a:t> </a:t>
            </a:r>
            <a:r>
              <a:rPr lang="ru-RU" sz="2000" u="sng" dirty="0"/>
              <a:t>– </a:t>
            </a:r>
            <a:r>
              <a:rPr lang="ru-RU" sz="2000" b="1" dirty="0"/>
              <a:t>ВВП на час отработанного времени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662A9C-2A11-49EB-B18F-DC704201A89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0" y="47981"/>
            <a:ext cx="1195274" cy="759627"/>
          </a:xfrm>
          <a:prstGeom prst="rect">
            <a:avLst/>
          </a:prstGeom>
        </p:spPr>
      </p:pic>
      <p:sp>
        <p:nvSpPr>
          <p:cNvPr id="6" name="Oval 7"/>
          <p:cNvSpPr/>
          <p:nvPr/>
        </p:nvSpPr>
        <p:spPr>
          <a:xfrm>
            <a:off x="661500" y="1300478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7"/>
          <p:cNvSpPr/>
          <p:nvPr/>
        </p:nvSpPr>
        <p:spPr>
          <a:xfrm>
            <a:off x="661500" y="1873355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1500" y="2451479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661500" y="3131225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568</Words>
  <Application>Microsoft Office PowerPoint</Application>
  <PresentationFormat>Экран (16:9)</PresentationFormat>
  <Paragraphs>243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Glober Black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ИСХОДНЫХ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Infographer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G</dc:creator>
  <cp:lastModifiedBy>user</cp:lastModifiedBy>
  <cp:revision>183</cp:revision>
  <cp:lastPrinted>2016-06-21T15:51:07Z</cp:lastPrinted>
  <dcterms:created xsi:type="dcterms:W3CDTF">2016-06-12T06:41:45Z</dcterms:created>
  <dcterms:modified xsi:type="dcterms:W3CDTF">2019-10-08T08:25:34Z</dcterms:modified>
</cp:coreProperties>
</file>