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57" r:id="rId3"/>
    <p:sldId id="461" r:id="rId4"/>
    <p:sldId id="455" r:id="rId5"/>
    <p:sldId id="458" r:id="rId6"/>
    <p:sldId id="45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55E7C1-2316-4DC7-8F09-B04B43CBA216}">
          <p14:sldIdLst>
            <p14:sldId id="256"/>
            <p14:sldId id="457"/>
            <p14:sldId id="461"/>
            <p14:sldId id="455"/>
            <p14:sldId id="458"/>
          </p14:sldIdLst>
        </p14:section>
        <p14:section name="Раздел без заголовка" id="{581470BF-34A4-40D2-AC03-FB255F816FC9}">
          <p14:sldIdLst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D3F7C"/>
    <a:srgbClr val="000066"/>
    <a:srgbClr val="C7E5E3"/>
    <a:srgbClr val="008080"/>
    <a:srgbClr val="339966"/>
    <a:srgbClr val="3C6491"/>
    <a:srgbClr val="006699"/>
    <a:srgbClr val="006600"/>
    <a:srgbClr val="3C7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>
        <p:scale>
          <a:sx n="66" d="100"/>
          <a:sy n="66" d="100"/>
        </p:scale>
        <p:origin x="1276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2239-6C6F-472F-B175-F0FADCEE2BD3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5570-FE69-4FDF-99DA-8CDE43644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6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8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6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67544" y="1203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7544" y="113159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21538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7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42ADB-7D30-4CDA-A166-333DE990463F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5614-B734-4280-8F57-1D4947433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Source Sans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arkov@gostinfo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39552" y="1498173"/>
            <a:ext cx="2520280" cy="1200329"/>
          </a:xfr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Circe" panose="020B0502020203020203" pitchFamily="34" charset="-52"/>
              </a:rPr>
              <a:t>РОССИЙСКИЙ </a:t>
            </a:r>
            <a:r>
              <a:rPr lang="en-US" sz="1600" b="1" dirty="0">
                <a:solidFill>
                  <a:srgbClr val="800000"/>
                </a:solidFill>
                <a:latin typeface="Circe" panose="020B0502020203020203" pitchFamily="34" charset="-52"/>
              </a:rPr>
              <a:t/>
            </a:r>
            <a:br>
              <a:rPr lang="en-US" sz="1600" b="1" dirty="0">
                <a:solidFill>
                  <a:srgbClr val="800000"/>
                </a:solidFill>
                <a:latin typeface="Circe" panose="020B0502020203020203" pitchFamily="34" charset="-52"/>
              </a:rPr>
            </a:br>
            <a:r>
              <a:rPr lang="ru-RU" sz="1600" b="1" dirty="0">
                <a:solidFill>
                  <a:srgbClr val="800000"/>
                </a:solidFill>
                <a:latin typeface="Circe" panose="020B0502020203020203" pitchFamily="34" charset="-52"/>
              </a:rPr>
              <a:t>ИНСТИТУТ </a:t>
            </a:r>
            <a:r>
              <a:rPr lang="en-US" sz="1600" b="1" dirty="0">
                <a:solidFill>
                  <a:srgbClr val="800000"/>
                </a:solidFill>
                <a:latin typeface="Circe" panose="020B0502020203020203" pitchFamily="34" charset="-52"/>
              </a:rPr>
              <a:t/>
            </a:r>
            <a:br>
              <a:rPr lang="en-US" sz="1600" b="1" dirty="0">
                <a:solidFill>
                  <a:srgbClr val="800000"/>
                </a:solidFill>
                <a:latin typeface="Circe" panose="020B0502020203020203" pitchFamily="34" charset="-52"/>
              </a:rPr>
            </a:br>
            <a:r>
              <a:rPr lang="ru-RU" sz="1600" b="1" dirty="0">
                <a:solidFill>
                  <a:srgbClr val="800000"/>
                </a:solidFill>
                <a:latin typeface="Circe" panose="020B0502020203020203" pitchFamily="34" charset="-52"/>
              </a:rPr>
              <a:t>СТАНДАРТОВ</a:t>
            </a:r>
            <a:r>
              <a:rPr lang="ru-RU" sz="2400" b="1" dirty="0">
                <a:solidFill>
                  <a:srgbClr val="800000"/>
                </a:solidFill>
              </a:rPr>
              <a:t/>
            </a:r>
            <a:br>
              <a:rPr lang="ru-RU" sz="2400" b="1" dirty="0">
                <a:solidFill>
                  <a:srgbClr val="800000"/>
                </a:solidFill>
              </a:rPr>
            </a:br>
            <a:endParaRPr lang="en-US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11500"/>
            <a:ext cx="9144000" cy="43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45800" b="47200"/>
          <a:stretch/>
        </p:blipFill>
        <p:spPr>
          <a:xfrm>
            <a:off x="336904" y="4297608"/>
            <a:ext cx="8807096" cy="5298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843808" y="1563638"/>
            <a:ext cx="45719" cy="57606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89527" y="1419622"/>
            <a:ext cx="7200" cy="100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91880" y="1389162"/>
            <a:ext cx="4392488" cy="21852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SMART-СТАНДАРТЫ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На пути к цифровой стандартизации </a:t>
            </a:r>
            <a:r>
              <a:rPr lang="ru-RU" sz="4000" b="1" dirty="0">
                <a:solidFill>
                  <a:srgbClr val="800000"/>
                </a:solidFill>
              </a:rPr>
              <a:t/>
            </a:r>
            <a:br>
              <a:rPr lang="ru-RU" sz="4000" b="1" dirty="0">
                <a:solidFill>
                  <a:srgbClr val="800000"/>
                </a:solidFill>
              </a:rPr>
            </a:b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05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45800" b="47200"/>
          <a:stretch/>
        </p:blipFill>
        <p:spPr>
          <a:xfrm>
            <a:off x="336904" y="4297608"/>
            <a:ext cx="8807096" cy="5298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9552" y="603060"/>
            <a:ext cx="45719" cy="396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271" y="459044"/>
            <a:ext cx="7200" cy="82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2007" y="519489"/>
            <a:ext cx="636532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800000"/>
                </a:solidFill>
                <a:latin typeface="Circe" panose="020B0502020203020203" pitchFamily="34" charset="-52"/>
              </a:rPr>
              <a:t>ЦИФРОВИЗАЦИЯ</a:t>
            </a:r>
          </a:p>
          <a:p>
            <a:r>
              <a:rPr lang="ru-RU" sz="1600" dirty="0">
                <a:solidFill>
                  <a:srgbClr val="800000"/>
                </a:solidFill>
                <a:latin typeface="Circe" panose="020B0502020203020203" pitchFamily="34" charset="-52"/>
              </a:rPr>
              <a:t>Технические комитеты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838" y="2926553"/>
            <a:ext cx="634209" cy="3350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81" y="546252"/>
            <a:ext cx="401122" cy="3610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06" y="1601791"/>
            <a:ext cx="693206" cy="3327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14" y="2109167"/>
            <a:ext cx="378589" cy="5119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80271"/>
            <a:ext cx="715647" cy="246883"/>
          </a:xfrm>
          <a:prstGeom prst="rect">
            <a:avLst/>
          </a:prstGeom>
        </p:spPr>
      </p:pic>
      <p:pic>
        <p:nvPicPr>
          <p:cNvPr id="38" name="Объект 9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39362" y="2246556"/>
            <a:ext cx="1402212" cy="106124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53067" y="2114514"/>
            <a:ext cx="1896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</a:rPr>
              <a:t>«Информационные </a:t>
            </a:r>
          </a:p>
          <a:p>
            <a:r>
              <a:rPr lang="ru-RU" sz="1200" dirty="0">
                <a:latin typeface="Circe" panose="020B0502020203020203" pitchFamily="34" charset="-52"/>
              </a:rPr>
              <a:t>  технологии»</a:t>
            </a:r>
          </a:p>
        </p:txBody>
      </p:sp>
      <p:sp>
        <p:nvSpPr>
          <p:cNvPr id="40" name="Прямоугольник 39"/>
          <p:cNvSpPr/>
          <p:nvPr/>
        </p:nvSpPr>
        <p:spPr>
          <a:xfrm rot="10800000">
            <a:off x="1162831" y="1772288"/>
            <a:ext cx="7200" cy="9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73495" y="1782214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ТК 022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94007" y="3431372"/>
            <a:ext cx="1896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</a:rPr>
              <a:t>«Защита информации»</a:t>
            </a:r>
          </a:p>
        </p:txBody>
      </p:sp>
      <p:sp>
        <p:nvSpPr>
          <p:cNvPr id="42" name="Прямоугольник 41"/>
          <p:cNvSpPr/>
          <p:nvPr/>
        </p:nvSpPr>
        <p:spPr>
          <a:xfrm rot="10800000">
            <a:off x="552429" y="3086654"/>
            <a:ext cx="7200" cy="9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92471" y="310331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ТК 362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57068" y="2121741"/>
            <a:ext cx="2034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</a:rPr>
              <a:t>«Криптографическая  </a:t>
            </a:r>
          </a:p>
          <a:p>
            <a:r>
              <a:rPr lang="ru-RU" sz="1200" dirty="0">
                <a:latin typeface="Circe" panose="020B0502020203020203" pitchFamily="34" charset="-52"/>
              </a:rPr>
              <a:t>  защита информации»</a:t>
            </a:r>
          </a:p>
        </p:txBody>
      </p:sp>
      <p:sp>
        <p:nvSpPr>
          <p:cNvPr id="49" name="Прямоугольник 48"/>
          <p:cNvSpPr/>
          <p:nvPr/>
        </p:nvSpPr>
        <p:spPr>
          <a:xfrm rot="10800000">
            <a:off x="3366833" y="1779515"/>
            <a:ext cx="7200" cy="9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377497" y="1789441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ТК 026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585371" y="2107898"/>
            <a:ext cx="1896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</a:rPr>
              <a:t>«</a:t>
            </a:r>
            <a:r>
              <a:rPr lang="ru-RU" sz="1200" dirty="0" err="1">
                <a:latin typeface="Circe" panose="020B0502020203020203" pitchFamily="34" charset="-52"/>
              </a:rPr>
              <a:t>Кибер</a:t>
            </a:r>
            <a:r>
              <a:rPr lang="ru-RU" sz="1200" dirty="0">
                <a:latin typeface="Circe" panose="020B0502020203020203" pitchFamily="34" charset="-52"/>
              </a:rPr>
              <a:t>-физические </a:t>
            </a:r>
          </a:p>
          <a:p>
            <a:r>
              <a:rPr lang="ru-RU" sz="1200" dirty="0">
                <a:latin typeface="Circe" panose="020B0502020203020203" pitchFamily="34" charset="-52"/>
              </a:rPr>
              <a:t>  системы»</a:t>
            </a:r>
          </a:p>
        </p:txBody>
      </p:sp>
      <p:sp>
        <p:nvSpPr>
          <p:cNvPr id="57" name="Прямоугольник 56"/>
          <p:cNvSpPr/>
          <p:nvPr/>
        </p:nvSpPr>
        <p:spPr>
          <a:xfrm rot="10800000">
            <a:off x="5595135" y="1765672"/>
            <a:ext cx="7200" cy="9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605799" y="1775598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ТК 194 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835716" y="3440085"/>
            <a:ext cx="1896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</a:rPr>
              <a:t>«Интеллектуальная собственность»</a:t>
            </a:r>
          </a:p>
        </p:txBody>
      </p:sp>
      <p:sp>
        <p:nvSpPr>
          <p:cNvPr id="60" name="Прямоугольник 59"/>
          <p:cNvSpPr/>
          <p:nvPr/>
        </p:nvSpPr>
        <p:spPr>
          <a:xfrm rot="10800000">
            <a:off x="2787541" y="3099026"/>
            <a:ext cx="7200" cy="9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852706" y="3108952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ТК 481 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070695" y="3432241"/>
            <a:ext cx="2485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irce" panose="020B0502020203020203" pitchFamily="34" charset="-52"/>
              </a:rPr>
              <a:t>«Технологии информационного моделирования на всех этапах жизненного цикла ОКС </a:t>
            </a:r>
          </a:p>
          <a:p>
            <a:r>
              <a:rPr lang="ru-RU" sz="1200" dirty="0">
                <a:latin typeface="Circe" panose="020B0502020203020203" pitchFamily="34" charset="-52"/>
              </a:rPr>
              <a:t>и недвижимости»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068214" y="3100851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irce" panose="020B0502020203020203" pitchFamily="34" charset="-52"/>
              </a:rPr>
              <a:t>ПТК 705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22" y="3527949"/>
            <a:ext cx="579331" cy="579331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 rot="10800000">
            <a:off x="5028957" y="3103699"/>
            <a:ext cx="7200" cy="97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45800" b="47200"/>
          <a:stretch/>
        </p:blipFill>
        <p:spPr>
          <a:xfrm>
            <a:off x="356880" y="4297608"/>
            <a:ext cx="8807096" cy="52985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73677" y="268699"/>
            <a:ext cx="7200" cy="82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67744" y="1635646"/>
            <a:ext cx="6365324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2"/>
                </a:solidFill>
                <a:latin typeface="Circe" panose="020B0502020203020203" pitchFamily="34" charset="-52"/>
              </a:rPr>
              <a:t>ИНТЕРНЕТ ВЕЩЕЙ</a:t>
            </a:r>
            <a:endParaRPr lang="ru-RU" sz="2000" b="1" dirty="0">
              <a:solidFill>
                <a:schemeClr val="bg2"/>
              </a:solidFill>
              <a:latin typeface="Circe" panose="020B0502020203020203" pitchFamily="34" charset="-52"/>
            </a:endParaRPr>
          </a:p>
        </p:txBody>
      </p:sp>
      <p:pic>
        <p:nvPicPr>
          <p:cNvPr id="38" name="Объект 9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39362" y="2246556"/>
            <a:ext cx="1402212" cy="1061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9" y="0"/>
            <a:ext cx="8517167" cy="4400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372200" y="4383482"/>
            <a:ext cx="1582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источник: </a:t>
            </a:r>
            <a:r>
              <a:rPr lang="en-US" sz="1200" dirty="0" smtClean="0"/>
              <a:t>pro-iot.pro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605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45800" b="47200"/>
          <a:stretch/>
        </p:blipFill>
        <p:spPr>
          <a:xfrm>
            <a:off x="336904" y="4297608"/>
            <a:ext cx="8807096" cy="5298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9552" y="603060"/>
            <a:ext cx="45719" cy="396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271" y="459044"/>
            <a:ext cx="7200" cy="82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0088" y="621441"/>
            <a:ext cx="4392488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800000"/>
                </a:solidFill>
                <a:latin typeface="Circe" panose="020B0502020203020203" pitchFamily="34" charset="-52"/>
              </a:rPr>
              <a:t>РЕОРГАНИЗАЦИЯ</a:t>
            </a:r>
            <a:endParaRPr lang="en-US" sz="2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74" y="2930649"/>
            <a:ext cx="697049" cy="56527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18600" t="7411" r="73543" b="79191"/>
          <a:stretch/>
        </p:blipFill>
        <p:spPr bwMode="auto">
          <a:xfrm>
            <a:off x="7568190" y="2996956"/>
            <a:ext cx="520906" cy="498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 descr="it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10743" r="77512" b="9294"/>
          <a:stretch/>
        </p:blipFill>
        <p:spPr bwMode="auto">
          <a:xfrm>
            <a:off x="4335687" y="2957979"/>
            <a:ext cx="570927" cy="6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dmos-design.ru/tn675x0/i/list/00-_QXH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9" t="6622" r="24343" b="7222"/>
          <a:stretch/>
        </p:blipFill>
        <p:spPr bwMode="auto">
          <a:xfrm>
            <a:off x="2555283" y="2903460"/>
            <a:ext cx="798145" cy="7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9450" y="3741298"/>
            <a:ext cx="1565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</a:rPr>
              <a:t>ФГУП «Всероссийский научно-исследовательский институт стандартизации </a:t>
            </a:r>
          </a:p>
          <a:p>
            <a:r>
              <a:rPr lang="ru-RU" sz="800" dirty="0">
                <a:latin typeface="Circe" panose="020B0502020203020203" pitchFamily="34" charset="-52"/>
              </a:rPr>
              <a:t>и сертификации </a:t>
            </a:r>
          </a:p>
          <a:p>
            <a:r>
              <a:rPr lang="ru-RU" sz="800" dirty="0">
                <a:latin typeface="Circe" panose="020B0502020203020203" pitchFamily="34" charset="-52"/>
              </a:rPr>
              <a:t>в машиностроении»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35498" y="3741298"/>
            <a:ext cx="1562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</a:rPr>
              <a:t>ФГУП «Всероссийский научно-исследовательский институт стандартизации оборонной продукции </a:t>
            </a:r>
          </a:p>
          <a:p>
            <a:r>
              <a:rPr lang="ru-RU" sz="800" dirty="0">
                <a:latin typeface="Circe" panose="020B0502020203020203" pitchFamily="34" charset="-52"/>
              </a:rPr>
              <a:t>и технологий»</a:t>
            </a:r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1654" y="3720778"/>
            <a:ext cx="1707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</a:rPr>
              <a:t>ФГУП «Российский </a:t>
            </a:r>
          </a:p>
          <a:p>
            <a:r>
              <a:rPr lang="ru-RU" sz="800" dirty="0">
                <a:latin typeface="Circe" panose="020B0502020203020203" pitchFamily="34" charset="-52"/>
              </a:rPr>
              <a:t>научно-технический центр информации по стандартизации, метрологии и оценке соответствия»</a:t>
            </a:r>
            <a:endParaRPr lang="ru-RU" sz="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3723662"/>
            <a:ext cx="1504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</a:rPr>
              <a:t>ФГУП «Всероссийский </a:t>
            </a:r>
          </a:p>
          <a:p>
            <a:r>
              <a:rPr lang="ru-RU" sz="800" dirty="0">
                <a:latin typeface="Circe" panose="020B0502020203020203" pitchFamily="34" charset="-52"/>
              </a:rPr>
              <a:t>научно-исследовательский институт стандартизации материалов и технологий»</a:t>
            </a:r>
            <a:endParaRPr lang="ru-RU" sz="800" dirty="0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586304" y="2741591"/>
            <a:ext cx="45719" cy="109438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493" y="2947184"/>
            <a:ext cx="953747" cy="56992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597884" y="3722505"/>
            <a:ext cx="1951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irce" panose="020B0502020203020203" pitchFamily="34" charset="-52"/>
              </a:rPr>
              <a:t>ФБУ «Консультационно-внедренческая фирма </a:t>
            </a:r>
          </a:p>
          <a:p>
            <a:r>
              <a:rPr lang="ru-RU" sz="800" dirty="0">
                <a:latin typeface="Circe" panose="020B0502020203020203" pitchFamily="34" charset="-52"/>
              </a:rPr>
              <a:t>в области международной стандартизации </a:t>
            </a:r>
          </a:p>
          <a:p>
            <a:r>
              <a:rPr lang="ru-RU" sz="800" dirty="0">
                <a:latin typeface="Circe" panose="020B0502020203020203" pitchFamily="34" charset="-52"/>
              </a:rPr>
              <a:t>и сертификации</a:t>
            </a:r>
            <a:endParaRPr lang="ru-RU" sz="800" dirty="0"/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6085074" y="2762905"/>
            <a:ext cx="45719" cy="109438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0800000">
            <a:off x="2911313" y="2741592"/>
            <a:ext cx="45719" cy="109438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7782924" y="2772107"/>
            <a:ext cx="45719" cy="109438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1184138" y="2772107"/>
            <a:ext cx="45719" cy="109438"/>
          </a:xfrm>
          <a:prstGeom prst="downArrow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7907931" y="3042538"/>
            <a:ext cx="7200" cy="1260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6275429" y="3046442"/>
            <a:ext cx="7200" cy="1260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4616274" y="3053643"/>
            <a:ext cx="7200" cy="1260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2930574" y="3055268"/>
            <a:ext cx="7200" cy="1260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1203399" y="3042881"/>
            <a:ext cx="7200" cy="1260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91680" y="1491630"/>
            <a:ext cx="558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</a:rPr>
              <a:t>РОССИЙСКИЙ ИНСТИТУТ </a:t>
            </a:r>
            <a:r>
              <a:rPr lang="ru-RU" sz="3600" b="1" dirty="0">
                <a:solidFill>
                  <a:srgbClr val="800000"/>
                </a:solidFill>
              </a:rPr>
              <a:t>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26400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45800" b="47200"/>
          <a:stretch/>
        </p:blipFill>
        <p:spPr>
          <a:xfrm>
            <a:off x="336904" y="4297608"/>
            <a:ext cx="8807096" cy="5298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9552" y="603060"/>
            <a:ext cx="45719" cy="396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271" y="459044"/>
            <a:ext cx="7200" cy="82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2006" y="526428"/>
            <a:ext cx="6365324" cy="8925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800000"/>
                </a:solidFill>
                <a:latin typeface="Circe" panose="020B0502020203020203" pitchFamily="34" charset="-52"/>
              </a:rPr>
              <a:t>ЦИФРОВАЯ СРЕДА</a:t>
            </a:r>
            <a:endParaRPr lang="ru-RU" sz="2000" b="1" dirty="0">
              <a:solidFill>
                <a:srgbClr val="800000"/>
              </a:solidFill>
              <a:latin typeface="Circe" panose="020B0502020203020203" pitchFamily="34" charset="-52"/>
            </a:endParaRPr>
          </a:p>
          <a:p>
            <a:r>
              <a:rPr lang="ru-RU" sz="1600" dirty="0" smtClean="0">
                <a:solidFill>
                  <a:srgbClr val="800000"/>
                </a:solidFill>
                <a:latin typeface="Circe" panose="020B0502020203020203" pitchFamily="34" charset="-52"/>
              </a:rPr>
              <a:t>по </a:t>
            </a:r>
            <a:r>
              <a:rPr lang="ru-RU" sz="1600" dirty="0">
                <a:solidFill>
                  <a:srgbClr val="800000"/>
                </a:solidFill>
                <a:latin typeface="Circe" panose="020B0502020203020203" pitchFamily="34" charset="-52"/>
              </a:rPr>
              <a:t>стандартизации</a:t>
            </a:r>
          </a:p>
          <a:p>
            <a:endParaRPr lang="ru-RU" sz="1600" dirty="0">
              <a:solidFill>
                <a:srgbClr val="800000"/>
              </a:solidFill>
              <a:latin typeface="Circe" panose="020B0502020203020203" pitchFamily="34" charset="-5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b="13124"/>
          <a:stretch/>
        </p:blipFill>
        <p:spPr bwMode="auto">
          <a:xfrm>
            <a:off x="741223" y="2498890"/>
            <a:ext cx="389121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10169" b="7060"/>
          <a:stretch/>
        </p:blipFill>
        <p:spPr bwMode="auto">
          <a:xfrm>
            <a:off x="5220072" y="1328670"/>
            <a:ext cx="3609037" cy="191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380522" y="151532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atin typeface="Circe" panose="020B0502020203020203" pitchFamily="34" charset="-52"/>
              </a:rPr>
              <a:t>ПОРТАЛ РАЗРАБОТКИ</a:t>
            </a:r>
            <a:endParaRPr lang="ru-RU" sz="2400" dirty="0">
              <a:latin typeface="Circe" panose="020B0502020203020203" pitchFamily="34" charset="-52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r="18327" b="49923"/>
          <a:stretch/>
        </p:blipFill>
        <p:spPr>
          <a:xfrm>
            <a:off x="575594" y="1453770"/>
            <a:ext cx="1728193" cy="9610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48064" y="80916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latin typeface="Circe" panose="020B0502020203020203" pitchFamily="34" charset="-52"/>
              </a:rPr>
              <a:t>ДОСТУП К ФОНДУ</a:t>
            </a:r>
          </a:p>
        </p:txBody>
      </p:sp>
    </p:spTree>
    <p:extLst>
      <p:ext uri="{BB962C8B-B14F-4D97-AF65-F5344CB8AC3E}">
        <p14:creationId xmlns:p14="http://schemas.microsoft.com/office/powerpoint/2010/main" val="155825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711500"/>
            <a:ext cx="9144000" cy="43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45800" b="47200"/>
          <a:stretch/>
        </p:blipFill>
        <p:spPr>
          <a:xfrm>
            <a:off x="336904" y="4297608"/>
            <a:ext cx="8807096" cy="52985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230137" y="1707654"/>
            <a:ext cx="45719" cy="57606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75056" y="1563638"/>
            <a:ext cx="7200" cy="100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91880" y="1696938"/>
            <a:ext cx="4392488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СПАСИБО 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irce" panose="020B0502020203020203" pitchFamily="34" charset="-52"/>
              </a:rPr>
              <a:t>ЗА ВНИМАНИЕ!</a:t>
            </a:r>
            <a:r>
              <a:rPr lang="ru-RU" sz="4000" b="1" dirty="0">
                <a:solidFill>
                  <a:srgbClr val="800000"/>
                </a:solidFill>
              </a:rPr>
              <a:t/>
            </a:r>
            <a:br>
              <a:rPr lang="ru-RU" sz="4000" b="1" dirty="0">
                <a:solidFill>
                  <a:srgbClr val="800000"/>
                </a:solidFill>
              </a:rPr>
            </a:b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430467"/>
            <a:ext cx="2611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  <a:latin typeface="Circe" panose="020B0502020203020203" pitchFamily="34" charset="-52"/>
              </a:rPr>
              <a:t>БАРКОВ</a:t>
            </a:r>
          </a:p>
          <a:p>
            <a:r>
              <a:rPr lang="ru-RU" b="1">
                <a:solidFill>
                  <a:schemeClr val="tx1">
                    <a:lumMod val="60000"/>
                    <a:lumOff val="40000"/>
                  </a:schemeClr>
                </a:solidFill>
                <a:latin typeface="Circe" panose="020B0502020203020203" pitchFamily="34" charset="-52"/>
              </a:rPr>
              <a:t>Александр Анатольевич</a:t>
            </a:r>
          </a:p>
          <a:p>
            <a:r>
              <a:rPr lang="ru-RU" b="1">
                <a:solidFill>
                  <a:schemeClr val="tx1">
                    <a:lumMod val="60000"/>
                    <a:lumOff val="40000"/>
                  </a:schemeClr>
                </a:solidFill>
                <a:latin typeface="Circe" panose="020B0502020203020203" pitchFamily="34" charset="-52"/>
                <a:hlinkClick r:id="rId4"/>
              </a:rPr>
              <a:t>barkov@gostinfo.ru</a:t>
            </a:r>
            <a:r>
              <a:rPr lang="ru-RU" b="1">
                <a:solidFill>
                  <a:schemeClr val="tx1">
                    <a:lumMod val="60000"/>
                    <a:lumOff val="40000"/>
                  </a:schemeClr>
                </a:solidFill>
                <a:latin typeface="Circe" panose="020B0502020203020203" pitchFamily="34" charset="-52"/>
              </a:rPr>
              <a:t> 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Mayas Theme Color">
      <a:dk1>
        <a:srgbClr val="5C5C5C"/>
      </a:dk1>
      <a:lt1>
        <a:sysClr val="window" lastClr="FFFFFF"/>
      </a:lt1>
      <a:dk2>
        <a:srgbClr val="3F3F3F"/>
      </a:dk2>
      <a:lt2>
        <a:srgbClr val="FCFCFC"/>
      </a:lt2>
      <a:accent1>
        <a:srgbClr val="1B6AA3"/>
      </a:accent1>
      <a:accent2>
        <a:srgbClr val="84CBC5"/>
      </a:accent2>
      <a:accent3>
        <a:srgbClr val="F8D35E"/>
      </a:accent3>
      <a:accent4>
        <a:srgbClr val="F47264"/>
      </a:accent4>
      <a:accent5>
        <a:srgbClr val="7CC8EC"/>
      </a:accent5>
      <a:accent6>
        <a:srgbClr val="868AD1"/>
      </a:accent6>
      <a:hlink>
        <a:srgbClr val="0000FF"/>
      </a:hlink>
      <a:folHlink>
        <a:srgbClr val="800080"/>
      </a:folHlink>
    </a:clrScheme>
    <a:fontScheme name="Mayas Fonts">
      <a:majorFont>
        <a:latin typeface="Source Sans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7689</TotalTime>
  <Words>147</Words>
  <Application>Microsoft Office PowerPoint</Application>
  <PresentationFormat>Экран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Circe</vt:lpstr>
      <vt:lpstr>Source Sans Pro Light</vt:lpstr>
      <vt:lpstr>Office Theme</vt:lpstr>
      <vt:lpstr>РОССИЙСКИЙ  ИНСТИТУТ  СТАНДАРТОВ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vitushkin</cp:lastModifiedBy>
  <cp:revision>736</cp:revision>
  <cp:lastPrinted>2017-10-20T08:51:24Z</cp:lastPrinted>
  <dcterms:created xsi:type="dcterms:W3CDTF">2014-02-03T20:55:49Z</dcterms:created>
  <dcterms:modified xsi:type="dcterms:W3CDTF">2019-10-10T06:14:02Z</dcterms:modified>
</cp:coreProperties>
</file>