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3"/>
  </p:notesMasterIdLst>
  <p:handoutMasterIdLst>
    <p:handoutMasterId r:id="rId14"/>
  </p:handoutMasterIdLst>
  <p:sldIdLst>
    <p:sldId id="363" r:id="rId2"/>
    <p:sldId id="380" r:id="rId3"/>
    <p:sldId id="382" r:id="rId4"/>
    <p:sldId id="383" r:id="rId5"/>
    <p:sldId id="385" r:id="rId6"/>
    <p:sldId id="384" r:id="rId7"/>
    <p:sldId id="386" r:id="rId8"/>
    <p:sldId id="387" r:id="rId9"/>
    <p:sldId id="388" r:id="rId10"/>
    <p:sldId id="381" r:id="rId11"/>
    <p:sldId id="358" r:id="rId1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782" userDrawn="1">
          <p15:clr>
            <a:srgbClr val="A4A3A4"/>
          </p15:clr>
        </p15:guide>
        <p15:guide id="3" orient="horz" pos="1083" userDrawn="1">
          <p15:clr>
            <a:srgbClr val="A4A3A4"/>
          </p15:clr>
        </p15:guide>
        <p15:guide id="4" orient="horz" pos="942">
          <p15:clr>
            <a:srgbClr val="A4A3A4"/>
          </p15:clr>
        </p15:guide>
        <p15:guide id="5" orient="horz" pos="1809">
          <p15:clr>
            <a:srgbClr val="A4A3A4"/>
          </p15:clr>
        </p15:guide>
        <p15:guide id="6" pos="3135">
          <p15:clr>
            <a:srgbClr val="A4A3A4"/>
          </p15:clr>
        </p15:guide>
        <p15:guide id="7" pos="5558">
          <p15:clr>
            <a:srgbClr val="A4A3A4"/>
          </p15:clr>
        </p15:guide>
        <p15:guide id="8" pos="228">
          <p15:clr>
            <a:srgbClr val="A4A3A4"/>
          </p15:clr>
        </p15:guide>
        <p15:guide id="9" pos="1098">
          <p15:clr>
            <a:srgbClr val="A4A3A4"/>
          </p15:clr>
        </p15:guide>
        <p15:guide id="10" pos="46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03B"/>
    <a:srgbClr val="6BC2BB"/>
    <a:srgbClr val="91D1F3"/>
    <a:srgbClr val="0095D6"/>
    <a:srgbClr val="FFFFCC"/>
    <a:srgbClr val="FFFF99"/>
    <a:srgbClr val="D7D1CC"/>
    <a:srgbClr val="D6EEEC"/>
    <a:srgbClr val="EEEC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4" autoAdjust="0"/>
    <p:restoredTop sz="97467" autoAdjust="0"/>
  </p:normalViewPr>
  <p:slideViewPr>
    <p:cSldViewPr snapToGrid="0" showGuides="1">
      <p:cViewPr varScale="1">
        <p:scale>
          <a:sx n="63" d="100"/>
          <a:sy n="63" d="100"/>
        </p:scale>
        <p:origin x="1316" y="48"/>
      </p:cViewPr>
      <p:guideLst>
        <p:guide orient="horz" pos="3861"/>
        <p:guide pos="782"/>
        <p:guide orient="horz" pos="1083"/>
        <p:guide orient="horz" pos="942"/>
        <p:guide orient="horz" pos="1809"/>
        <p:guide pos="3135"/>
        <p:guide pos="5558"/>
        <p:guide pos="228"/>
        <p:guide pos="1098"/>
        <p:guide pos="4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1758" y="8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2ACEADB-9383-41F3-AE20-0578A49EDC45}" type="datetimeFigureOut">
              <a:rPr lang="en-GB" smtClean="0"/>
              <a:t>08/10/2019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5"/>
            <a:ext cx="2971800" cy="46731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5"/>
            <a:ext cx="2971800" cy="46731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C328C3E-0F33-4796-8FCF-9FA1139B21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371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A2E25AC-EFDC-429F-A596-63AB2339D9F9}" type="datetimeFigureOut">
              <a:rPr lang="en-GB" smtClean="0"/>
              <a:t>08/10/2019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7"/>
            <a:ext cx="5486400" cy="36673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731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5"/>
            <a:ext cx="2971800" cy="46731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B49854A-FED2-4495-B567-1859074471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041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1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3856" y="-13856"/>
            <a:ext cx="9175856" cy="6871855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43732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solidFill>
                  <a:srgbClr val="6A6A6A"/>
                </a:solidFill>
              </a:rPr>
              <a:t>June 2015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57963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02688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30325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9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50475" y="4284000"/>
            <a:ext cx="2707488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249897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230325" y="4284000"/>
            <a:ext cx="2713996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108264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102688" y="4284000"/>
            <a:ext cx="2700000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29703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solidFill>
                  <a:srgbClr val="6A6A6A"/>
                </a:solidFill>
              </a:rPr>
              <a:t>June 2015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41738" y="1506538"/>
            <a:ext cx="4680000" cy="47371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498600"/>
            <a:ext cx="3558314" cy="310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6112"/>
            <a:ext cx="3551700" cy="3003121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4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357657" y="5020760"/>
            <a:ext cx="3551700" cy="11867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i="1" baseline="0">
                <a:solidFill>
                  <a:schemeClr val="accent5"/>
                </a:solidFill>
              </a:defRPr>
            </a:lvl1pPr>
            <a:lvl2pPr marL="361950" indent="-180975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08264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529660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110331" y="394075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solidFill>
                  <a:srgbClr val="6A6A6A"/>
                </a:solidFill>
              </a:rPr>
              <a:t>June 2015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498600"/>
            <a:ext cx="3558314" cy="310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6113"/>
            <a:ext cx="3551700" cy="4270081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 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4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2267089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solidFill>
                  <a:srgbClr val="6A6A6A"/>
                </a:solidFill>
              </a:rPr>
              <a:t>June 2015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49470" y="1279816"/>
            <a:ext cx="8453218" cy="504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043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63538" y="1499265"/>
            <a:ext cx="7031958" cy="4809460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solidFill>
                  <a:srgbClr val="6A6A6A"/>
                </a:solidFill>
              </a:rPr>
              <a:t>June 2015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00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070300" y="528285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868000" y="4955207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328007" y="549000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7236000" y="136800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248011" y="4946718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271" y="2435495"/>
            <a:ext cx="4697729" cy="50338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18" name="Picture 17" descr="ASTM_Logo_Name_Strapline_Blue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1284515" y="4599464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>
                <a:solidFill>
                  <a:srgbClr val="00355B"/>
                </a:solidFill>
                <a:ea typeface="ＭＳ Ｐゴシック" charset="-128"/>
              </a:rPr>
              <a:t>www.astm.org</a:t>
            </a:r>
          </a:p>
        </p:txBody>
      </p:sp>
    </p:spTree>
    <p:extLst>
      <p:ext uri="{BB962C8B-B14F-4D97-AF65-F5344CB8AC3E}">
        <p14:creationId xmlns:p14="http://schemas.microsoft.com/office/powerpoint/2010/main" val="412214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53371" y="4777086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>
                <a:solidFill>
                  <a:srgbClr val="00355B"/>
                </a:solidFill>
                <a:ea typeface="ＭＳ Ｐゴシック" charset="-128"/>
              </a:rPr>
              <a:t>www.astm.org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070300" y="5290666"/>
            <a:ext cx="531150" cy="53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876850" y="4958850"/>
            <a:ext cx="531150" cy="53115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348196" y="5489486"/>
            <a:ext cx="531150" cy="53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244850" y="1368000"/>
            <a:ext cx="531150" cy="531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289214" y="4958850"/>
            <a:ext cx="531150" cy="531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20" name="Picture 19" descr="ASTM_Logo_Name_Strapline_Blue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92064"/>
            <a:ext cx="9144000" cy="567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557" y="2725812"/>
            <a:ext cx="4812771" cy="85515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Section Title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020953"/>
            <a:ext cx="1035150" cy="103515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35150" y="5041114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37119" y="6324090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77119" y="578409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597000" y="136800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306425" y="5041114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22035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440163" y="4642458"/>
            <a:ext cx="1711542" cy="1711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6" name="Picture 15" descr="ASTM_Logo_Name_Strapline_Blue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5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solidFill>
                  <a:srgbClr val="6A6A6A"/>
                </a:solidFill>
              </a:rPr>
              <a:t>June 2015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7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solidFill>
                  <a:srgbClr val="6A6A6A"/>
                </a:solidFill>
              </a:rPr>
              <a:t>June 2015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63538" y="1493839"/>
            <a:ext cx="4002736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498599"/>
            <a:ext cx="4040024" cy="4720401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32256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solidFill>
                  <a:srgbClr val="6A6A6A"/>
                </a:solidFill>
              </a:rPr>
              <a:t>June 2015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498600"/>
            <a:ext cx="4028462" cy="310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63538" y="1916113"/>
            <a:ext cx="4002736" cy="4302887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51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solidFill>
                  <a:srgbClr val="6A6A6A"/>
                </a:solidFill>
              </a:rPr>
              <a:t>June 2015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498601"/>
            <a:ext cx="4028462" cy="3104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63538" y="1916113"/>
            <a:ext cx="4002736" cy="4302887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4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/>
              <a:t>Primary bullet</a:t>
            </a:r>
          </a:p>
          <a:p>
            <a:pPr lvl="1"/>
            <a:r>
              <a:rPr lang="en-US" dirty="0"/>
              <a:t>Secondary bullet</a:t>
            </a:r>
          </a:p>
          <a:p>
            <a:pPr lvl="2"/>
            <a:r>
              <a:rPr lang="en-US" dirty="0"/>
              <a:t>Primary 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Primary bullet</a:t>
            </a:r>
          </a:p>
          <a:p>
            <a:pPr lvl="5"/>
            <a:r>
              <a:rPr lang="en-US" dirty="0"/>
              <a:t>Secondary bullet</a:t>
            </a:r>
          </a:p>
          <a:p>
            <a:pPr lvl="6"/>
            <a:r>
              <a:rPr lang="en-US" dirty="0"/>
              <a:t>Primary bullet</a:t>
            </a:r>
          </a:p>
          <a:p>
            <a:pPr lvl="7"/>
            <a:r>
              <a:rPr lang="en-US" dirty="0"/>
              <a:t>Secondary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74226" y="1498601"/>
            <a:ext cx="4028462" cy="3104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68810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63538" y="1916114"/>
            <a:ext cx="7031959" cy="4308734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solidFill>
                  <a:srgbClr val="6A6A6A"/>
                </a:solidFill>
              </a:rPr>
              <a:t>June 2015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498600"/>
            <a:ext cx="4028462" cy="310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44585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>
                <a:solidFill>
                  <a:srgbClr val="6A6A6A"/>
                </a:solidFill>
              </a:rPr>
              <a:t>June 2015</a:t>
            </a:r>
            <a:endParaRPr lang="en-GB">
              <a:solidFill>
                <a:srgbClr val="6A6A6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>
                <a:solidFill>
                  <a:srgbClr val="6A6A6A"/>
                </a:solidFill>
              </a:rPr>
              <a:t>7 Steps</a:t>
            </a:r>
            <a:endParaRPr lang="en-GB" dirty="0">
              <a:solidFill>
                <a:srgbClr val="6A6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‹#›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17688" y="1498600"/>
            <a:ext cx="4204050" cy="4185468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49814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63538" y="1916113"/>
            <a:ext cx="4002736" cy="376795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aseline="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/>
              <a:t>Primary bullet level</a:t>
            </a:r>
          </a:p>
          <a:p>
            <a:pPr lvl="1"/>
            <a:r>
              <a:rPr lang="en-US" dirty="0"/>
              <a:t>Secondary bullet level</a:t>
            </a:r>
          </a:p>
          <a:p>
            <a:pPr lvl="2"/>
            <a:r>
              <a:rPr lang="en-US" dirty="0"/>
              <a:t>Primary bullet level</a:t>
            </a:r>
          </a:p>
          <a:p>
            <a:pPr lvl="3"/>
            <a:r>
              <a:rPr lang="en-US" dirty="0"/>
              <a:t>Secondary bullet level</a:t>
            </a:r>
          </a:p>
          <a:p>
            <a:pPr lvl="4"/>
            <a:r>
              <a:rPr lang="en-US" dirty="0"/>
              <a:t>Primary bullet level</a:t>
            </a:r>
          </a:p>
          <a:p>
            <a:pPr lvl="5"/>
            <a:r>
              <a:rPr lang="en-US" dirty="0"/>
              <a:t>Secondary bullet level</a:t>
            </a:r>
          </a:p>
          <a:p>
            <a:pPr lvl="6"/>
            <a:r>
              <a:rPr lang="en-US" dirty="0"/>
              <a:t>Primary bullet level</a:t>
            </a:r>
          </a:p>
          <a:p>
            <a:pPr lvl="7"/>
            <a:r>
              <a:rPr lang="en-US" dirty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val="47331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130" y="435404"/>
            <a:ext cx="801870" cy="629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1498600"/>
            <a:ext cx="8458200" cy="48012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7001" y="6539235"/>
            <a:ext cx="2835000" cy="1227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6A6A6A"/>
                </a:solidFill>
                <a:ea typeface="ＭＳ Ｐゴシック" charset="-128"/>
              </a:rPr>
              <a:t>June 2015</a:t>
            </a:r>
            <a:endParaRPr lang="en-GB" dirty="0">
              <a:solidFill>
                <a:srgbClr val="6A6A6A"/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6539368"/>
            <a:ext cx="3150000" cy="1226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srgbClr val="6A6A6A"/>
                </a:solidFill>
                <a:ea typeface="ＭＳ Ｐゴシック" charset="-128"/>
              </a:rPr>
              <a:t>7 Steps</a:t>
            </a:r>
            <a:endParaRPr lang="en-GB" dirty="0">
              <a:solidFill>
                <a:srgbClr val="6A6A6A"/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000" y="6540439"/>
            <a:ext cx="450688" cy="1215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AD3FAF27-8B82-4449-B01B-BEC948125F21}" type="slidenum">
              <a:rPr lang="en-GB" smtClean="0">
                <a:solidFill>
                  <a:srgbClr val="6A6A6A"/>
                </a:solidFill>
                <a:ea typeface="ＭＳ Ｐゴシック" charset="-128"/>
              </a:rPr>
              <a:pPr/>
              <a:t>‹#›</a:t>
            </a:fld>
            <a:endParaRPr lang="en-GB">
              <a:solidFill>
                <a:srgbClr val="6A6A6A"/>
              </a:solidFill>
              <a:ea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313" y="6538868"/>
            <a:ext cx="103568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>
                <a:solidFill>
                  <a:srgbClr val="6A6A6A"/>
                </a:solidFill>
                <a:ea typeface="ＭＳ Ｐゴシック" charset="-128"/>
              </a:rPr>
              <a:t>© ASTM International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1313" y="1269000"/>
            <a:ext cx="84613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0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hf hd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4500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4" userDrawn="1">
          <p15:clr>
            <a:srgbClr val="F26B43"/>
          </p15:clr>
        </p15:guide>
        <p15:guide id="2" pos="215" userDrawn="1">
          <p15:clr>
            <a:srgbClr val="F26B43"/>
          </p15:clr>
        </p15:guide>
        <p15:guide id="3" pos="5545" userDrawn="1">
          <p15:clr>
            <a:srgbClr val="F26B43"/>
          </p15:clr>
        </p15:guide>
        <p15:guide id="4" orient="horz" pos="4116" userDrawn="1">
          <p15:clr>
            <a:srgbClr val="F26B43"/>
          </p15:clr>
        </p15:guide>
        <p15:guide id="5" orient="horz" pos="941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pace@astm.org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2" descr="shutterstock_173078420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69"/>
          <a:stretch>
            <a:fillRect/>
          </a:stretch>
        </p:blipFill>
        <p:spPr>
          <a:xfrm>
            <a:off x="-13856" y="-13856"/>
            <a:ext cx="9175856" cy="6871855"/>
          </a:xfrm>
        </p:spPr>
      </p:pic>
      <p:sp>
        <p:nvSpPr>
          <p:cNvPr id="14" name="Rectangle 13"/>
          <p:cNvSpPr/>
          <p:nvPr/>
        </p:nvSpPr>
        <p:spPr>
          <a:xfrm>
            <a:off x="972001" y="1585698"/>
            <a:ext cx="3825000" cy="3518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0977" y="5108672"/>
            <a:ext cx="612000" cy="61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2977" y="5108672"/>
            <a:ext cx="612000" cy="6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5104657"/>
            <a:ext cx="296322" cy="296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5586" y="1210748"/>
            <a:ext cx="296322" cy="2963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607" y="1506669"/>
            <a:ext cx="612000" cy="612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3720" y="2412966"/>
            <a:ext cx="3623281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00355B"/>
                </a:solidFill>
              </a:rPr>
              <a:t>Цифровой мир – готова ли к нему стандартизация?</a:t>
            </a:r>
            <a:endParaRPr lang="en-US" sz="2400" b="1" dirty="0">
              <a:solidFill>
                <a:srgbClr val="00355B"/>
              </a:solidFill>
            </a:endParaRPr>
          </a:p>
          <a:p>
            <a:endParaRPr lang="en-US" sz="1200" dirty="0">
              <a:solidFill>
                <a:srgbClr val="00355B"/>
              </a:solidFill>
            </a:endParaRPr>
          </a:p>
          <a:p>
            <a:pPr lvl="0"/>
            <a:r>
              <a:rPr lang="en-US" sz="1400" dirty="0">
                <a:solidFill>
                  <a:schemeClr val="accent1"/>
                </a:solidFill>
              </a:rPr>
              <a:t>John Pace</a:t>
            </a:r>
          </a:p>
          <a:p>
            <a:pPr lvl="0"/>
            <a:r>
              <a:rPr lang="ru-RU" sz="1400" dirty="0">
                <a:solidFill>
                  <a:schemeClr val="accent1"/>
                </a:solidFill>
              </a:rPr>
              <a:t>Старший вице-президент</a:t>
            </a:r>
            <a:r>
              <a:rPr lang="en-US" sz="1400" dirty="0">
                <a:solidFill>
                  <a:schemeClr val="accent1"/>
                </a:solidFill>
              </a:rPr>
              <a:t> ASTM International</a:t>
            </a:r>
            <a:endParaRPr lang="ru-RU" sz="1400" dirty="0">
              <a:solidFill>
                <a:schemeClr val="accent1"/>
              </a:solidFill>
            </a:endParaRPr>
          </a:p>
          <a:p>
            <a:pPr lvl="0"/>
            <a:br>
              <a:rPr lang="en-US" sz="600" dirty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>Форум «Стандартизация-2019»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3371" y="4777086"/>
            <a:ext cx="1186340" cy="185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>
                <a:solidFill>
                  <a:srgbClr val="00355B"/>
                </a:solidFill>
              </a:rPr>
              <a:t>www.astm.org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26416"/>
            <a:ext cx="1170000" cy="919010"/>
          </a:xfrm>
          <a:prstGeom prst="rect">
            <a:avLst/>
          </a:prstGeom>
          <a:effectLst>
            <a:outerShdw blurRad="12700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 descr="ASTM_Logo_Name_Strapline_Blue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720739"/>
            <a:ext cx="1845000" cy="3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0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DAEF295-3F38-4C8C-946D-FB50FE29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n-lt"/>
                <a:cs typeface="Arial" panose="020B0604020202020204" pitchFamily="34" charset="0"/>
              </a:rPr>
              <a:t>Вопросы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??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81579-1248-447D-A249-F7FA2709C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93150" y="6540500"/>
            <a:ext cx="450850" cy="122238"/>
          </a:xfrm>
        </p:spPr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10</a:t>
            </a:fld>
            <a:endParaRPr lang="en-GB">
              <a:solidFill>
                <a:srgbClr val="6A6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8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 txBox="1">
            <a:spLocks/>
          </p:cNvSpPr>
          <p:nvPr/>
        </p:nvSpPr>
        <p:spPr>
          <a:xfrm>
            <a:off x="1101825" y="2568875"/>
            <a:ext cx="7594600" cy="35861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solidFill>
                  <a:schemeClr val="accent1"/>
                </a:solidFill>
              </a:rPr>
              <a:t>Спасибо!</a:t>
            </a:r>
            <a:endParaRPr lang="en-GB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24303B"/>
                </a:solidFill>
              </a:rPr>
              <a:t>John Pace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24303B"/>
                </a:solidFill>
                <a:hlinkClick r:id="rId2"/>
              </a:rPr>
              <a:t>jpace@astm.org</a:t>
            </a:r>
            <a:endParaRPr lang="en-GB" sz="1400" dirty="0">
              <a:solidFill>
                <a:srgbClr val="24303B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24303B"/>
                </a:solidFill>
              </a:rPr>
              <a:t>+1(610)832-9632</a:t>
            </a:r>
            <a:endParaRPr lang="en-GB" sz="1600" baseline="30000" dirty="0">
              <a:solidFill>
                <a:srgbClr val="00345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08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437941-AB19-4ED9-8BE4-BAC1356A093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9" y="2534478"/>
            <a:ext cx="4208462" cy="188843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sz="2800" b="1" dirty="0"/>
              <a:t>Готовы ли клиенты и пользователи</a:t>
            </a:r>
            <a:r>
              <a:rPr lang="en-US" sz="2800" b="1" dirty="0"/>
              <a:t>  ??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FC3B7-AFD1-460B-923F-223813CF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2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C5EC961-134A-485C-946F-88D835A5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/>
          <a:lstStyle/>
          <a:p>
            <a:r>
              <a:rPr lang="ru-RU" b="1" dirty="0">
                <a:solidFill>
                  <a:srgbClr val="00355B"/>
                </a:solidFill>
              </a:rPr>
              <a:t>Цифровой мир – готова ли к нему стандартизация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B9C4BF-4B22-4B3B-8081-F6507F740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015" y="1960880"/>
            <a:ext cx="4765000" cy="941346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ru-RU" sz="2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ещё один очень важный вопрос</a:t>
            </a:r>
            <a:r>
              <a:rPr lang="en-US" sz="28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1B32C5-7277-4CFE-BA03-24C9B1999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087" y="1722284"/>
            <a:ext cx="3237257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3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3AF627-E2C0-4313-A14D-4526B4CE09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8" y="2128600"/>
            <a:ext cx="7031959" cy="4096248"/>
          </a:xfrm>
        </p:spPr>
        <p:txBody>
          <a:bodyPr/>
          <a:lstStyle/>
          <a:p>
            <a:r>
              <a:rPr lang="ru-RU" dirty="0"/>
              <a:t>До 1970-х – Бумага </a:t>
            </a:r>
            <a:endParaRPr lang="en-US" dirty="0"/>
          </a:p>
          <a:p>
            <a:r>
              <a:rPr lang="en-US" dirty="0"/>
              <a:t>1970</a:t>
            </a:r>
            <a:r>
              <a:rPr lang="ru-RU" dirty="0"/>
              <a:t>-е</a:t>
            </a:r>
            <a:r>
              <a:rPr lang="en-US" dirty="0"/>
              <a:t> – </a:t>
            </a:r>
            <a:r>
              <a:rPr lang="ru-RU" dirty="0"/>
              <a:t>Микрофиша</a:t>
            </a:r>
            <a:r>
              <a:rPr lang="en-US" dirty="0"/>
              <a:t> (</a:t>
            </a:r>
            <a:r>
              <a:rPr lang="en-US" i="1" dirty="0"/>
              <a:t>fiche</a:t>
            </a:r>
            <a:r>
              <a:rPr lang="en-US" dirty="0"/>
              <a:t>), </a:t>
            </a:r>
            <a:r>
              <a:rPr lang="ru-RU" dirty="0"/>
              <a:t>плёнка</a:t>
            </a:r>
            <a:r>
              <a:rPr lang="en-US" dirty="0"/>
              <a:t>, </a:t>
            </a:r>
            <a:r>
              <a:rPr lang="ru-RU" dirty="0"/>
              <a:t>подписки</a:t>
            </a:r>
            <a:endParaRPr lang="en-US" dirty="0"/>
          </a:p>
          <a:p>
            <a:r>
              <a:rPr lang="en-US" dirty="0"/>
              <a:t>1980</a:t>
            </a:r>
            <a:r>
              <a:rPr lang="ru-RU" dirty="0"/>
              <a:t>-е</a:t>
            </a:r>
            <a:r>
              <a:rPr lang="en-US" dirty="0"/>
              <a:t> – </a:t>
            </a:r>
            <a:r>
              <a:rPr lang="ru-RU" dirty="0"/>
              <a:t>Первые цифровые продукты и </a:t>
            </a:r>
            <a:r>
              <a:rPr lang="en-US" dirty="0"/>
              <a:t>CD ROM</a:t>
            </a:r>
          </a:p>
          <a:p>
            <a:r>
              <a:rPr lang="en-US" dirty="0"/>
              <a:t>1990</a:t>
            </a:r>
            <a:r>
              <a:rPr lang="ru-RU" dirty="0"/>
              <a:t>-е – Сетевые решения, начало эпохи Интернета</a:t>
            </a:r>
            <a:endParaRPr lang="en-US" dirty="0"/>
          </a:p>
          <a:p>
            <a:r>
              <a:rPr lang="en-US" dirty="0"/>
              <a:t>2000</a:t>
            </a:r>
            <a:r>
              <a:rPr lang="ru-RU" dirty="0"/>
              <a:t>-е – Онлайн-магазины и полнотекстовые версии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i="1" dirty="0"/>
              <a:t>Full Text</a:t>
            </a:r>
            <a:r>
              <a:rPr lang="ru-RU" dirty="0"/>
              <a:t>)</a:t>
            </a:r>
            <a:endParaRPr lang="en-US" dirty="0"/>
          </a:p>
          <a:p>
            <a:r>
              <a:rPr lang="en-US" dirty="0"/>
              <a:t>2005 </a:t>
            </a:r>
            <a:r>
              <a:rPr lang="ru-RU" dirty="0"/>
              <a:t>и далее</a:t>
            </a:r>
            <a:r>
              <a:rPr lang="en-US" dirty="0"/>
              <a:t> – WIFI/</a:t>
            </a:r>
            <a:r>
              <a:rPr lang="ru-RU" dirty="0"/>
              <a:t>беспроводные сети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4EEE-65BF-42CE-8516-D6284F53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3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A45381-186A-4222-8C13-C8E4AED8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55B"/>
                </a:solidFill>
              </a:rPr>
              <a:t>Цифровой мир – готова ли к нему стандартизация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1C00CA-4819-4890-8169-A83064C304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Немного истории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773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3AF627-E2C0-4313-A14D-4526B4CE09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8" y="2310960"/>
            <a:ext cx="7031959" cy="3989134"/>
          </a:xfrm>
        </p:spPr>
        <p:txBody>
          <a:bodyPr/>
          <a:lstStyle/>
          <a:p>
            <a:r>
              <a:rPr lang="ru-RU" dirty="0"/>
              <a:t>Бумага</a:t>
            </a:r>
            <a:endParaRPr lang="en-US" dirty="0"/>
          </a:p>
          <a:p>
            <a:r>
              <a:rPr lang="ru-RU" dirty="0"/>
              <a:t>Неструктурированный текст </a:t>
            </a:r>
            <a:r>
              <a:rPr lang="en-US" dirty="0"/>
              <a:t>ASCII</a:t>
            </a:r>
          </a:p>
          <a:p>
            <a:r>
              <a:rPr lang="en-US" dirty="0"/>
              <a:t>SGML</a:t>
            </a:r>
          </a:p>
          <a:p>
            <a:r>
              <a:rPr lang="en-US" dirty="0"/>
              <a:t>PDF</a:t>
            </a:r>
          </a:p>
          <a:p>
            <a:r>
              <a:rPr lang="en-US" dirty="0"/>
              <a:t>XML</a:t>
            </a:r>
          </a:p>
          <a:p>
            <a:r>
              <a:rPr lang="en-US" dirty="0"/>
              <a:t>XML </a:t>
            </a:r>
            <a:r>
              <a:rPr lang="ru-RU" dirty="0"/>
              <a:t>и</a:t>
            </a:r>
            <a:r>
              <a:rPr lang="en-US" dirty="0"/>
              <a:t> HTML </a:t>
            </a:r>
            <a:r>
              <a:rPr lang="ru-RU" dirty="0"/>
              <a:t>с общими схемами (</a:t>
            </a:r>
            <a:r>
              <a:rPr lang="en-US" i="1" dirty="0"/>
              <a:t>schemas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4EEE-65BF-42CE-8516-D6284F53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4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A45381-186A-4222-8C13-C8E4AED8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55B"/>
                </a:solidFill>
              </a:rPr>
              <a:t>Цифровой мир – готова ли к нему стандартизация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1C00CA-4819-4890-8169-A83064C304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015" y="1498600"/>
            <a:ext cx="5657220" cy="492760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Ещё немного истории (форматы данных)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6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3AF627-E2C0-4313-A14D-4526B4CE09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8" y="2164080"/>
            <a:ext cx="7031959" cy="4060768"/>
          </a:xfrm>
        </p:spPr>
        <p:txBody>
          <a:bodyPr/>
          <a:lstStyle/>
          <a:p>
            <a:r>
              <a:rPr lang="ru-RU" dirty="0"/>
              <a:t>Электронная разработка (</a:t>
            </a:r>
            <a:r>
              <a:rPr lang="en-US" i="1" dirty="0"/>
              <a:t>The Electronic Path of Development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/>
              <a:t>Общие шаблоны для разработки</a:t>
            </a:r>
            <a:endParaRPr lang="en-US" dirty="0"/>
          </a:p>
          <a:p>
            <a:r>
              <a:rPr lang="ru-RU" dirty="0"/>
              <a:t>Связь и коммуникации быстрее и удобнее / Виртуальные встречи (</a:t>
            </a:r>
            <a:r>
              <a:rPr lang="en-US" i="1" dirty="0"/>
              <a:t>Virtual Meetings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/>
              <a:t>Электронная разработка продуктов</a:t>
            </a:r>
            <a:endParaRPr lang="en-US" dirty="0"/>
          </a:p>
          <a:p>
            <a:r>
              <a:rPr lang="ru-RU" dirty="0"/>
              <a:t>Скорость, скорость, скорость! </a:t>
            </a:r>
            <a:endParaRPr lang="en-US" dirty="0"/>
          </a:p>
          <a:p>
            <a:r>
              <a:rPr lang="ru-RU" dirty="0"/>
              <a:t>Интернет и цифра </a:t>
            </a:r>
            <a:r>
              <a:rPr lang="en-US" dirty="0"/>
              <a:t>vs. </a:t>
            </a:r>
            <a:r>
              <a:rPr lang="ru-RU" dirty="0"/>
              <a:t>обычная почта и бумага</a:t>
            </a:r>
            <a:endParaRPr lang="en-US" dirty="0"/>
          </a:p>
          <a:p>
            <a:r>
              <a:rPr lang="ru-RU" dirty="0"/>
              <a:t>Увеличение затрат на технологии (и на технику) компенсируется экономией на производстве и доставке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4EEE-65BF-42CE-8516-D6284F53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5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A45381-186A-4222-8C13-C8E4AED8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55B"/>
                </a:solidFill>
              </a:rPr>
              <a:t>Цифровой мир – готова ли к нему стандартизация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1C00CA-4819-4890-8169-A83064C304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014" y="1498600"/>
            <a:ext cx="8279825" cy="665480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rgbClr val="0095D6"/>
                </a:solidFill>
              </a:rPr>
              <a:t>Цифровой мир и вызовы для разработчиков – плюсы, выгоды, преимущества</a:t>
            </a:r>
            <a:endParaRPr lang="en-US" b="1" dirty="0">
              <a:solidFill>
                <a:srgbClr val="0095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8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3AF627-E2C0-4313-A14D-4526B4CE09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8" y="2128600"/>
            <a:ext cx="7031959" cy="40962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Вопрос о соотношении издержек и ценности (</a:t>
            </a:r>
            <a:r>
              <a:rPr lang="en-US" i="1" dirty="0"/>
              <a:t>Cost/Value Issue</a:t>
            </a:r>
            <a:r>
              <a:rPr lang="ru-RU" dirty="0"/>
              <a:t>)…. всегда сложно найти правильное решение, золотую середину</a:t>
            </a:r>
            <a:endParaRPr lang="en-US" dirty="0"/>
          </a:p>
          <a:p>
            <a:r>
              <a:rPr lang="en-US" dirty="0"/>
              <a:t>WAN</a:t>
            </a:r>
            <a:r>
              <a:rPr lang="ru-RU" dirty="0"/>
              <a:t>-ы замещают коллекции (собрания) – обеспокоенность за доходы</a:t>
            </a:r>
            <a:endParaRPr lang="en-US" dirty="0"/>
          </a:p>
          <a:p>
            <a:r>
              <a:rPr lang="ru-RU" dirty="0"/>
              <a:t>Обслуживание клиентов</a:t>
            </a:r>
          </a:p>
          <a:p>
            <a:endParaRPr lang="en-US" dirty="0"/>
          </a:p>
          <a:p>
            <a:r>
              <a:rPr lang="ru-RU" dirty="0"/>
              <a:t>Различные уровни технологий существуют одновременно </a:t>
            </a:r>
            <a:r>
              <a:rPr lang="en-US" dirty="0"/>
              <a:t>–</a:t>
            </a:r>
            <a:r>
              <a:rPr lang="ru-RU" dirty="0"/>
              <a:t> должны быть в состоянии поддерживать все уровни пользователей (</a:t>
            </a:r>
            <a:r>
              <a:rPr lang="en-US" i="1" dirty="0"/>
              <a:t>Various levels of technology happening at same time – must be able to support all levels of users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Защита авторского права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4EEE-65BF-42CE-8516-D6284F53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6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A45381-186A-4222-8C13-C8E4AED8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55B"/>
                </a:solidFill>
              </a:rPr>
              <a:t>Цифровой мир – готова ли к нему стандартизация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1C00CA-4819-4890-8169-A83064C304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014" y="1498600"/>
            <a:ext cx="8005986" cy="3154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95D6"/>
                </a:solidFill>
              </a:rPr>
              <a:t>Цифровой мир и вызовы для разработчиков –</a:t>
            </a:r>
            <a:r>
              <a:rPr lang="en-US" b="1" dirty="0"/>
              <a:t> </a:t>
            </a:r>
            <a:r>
              <a:rPr lang="ru-RU" b="1" dirty="0"/>
              <a:t>минусы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348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3AF627-E2C0-4313-A14D-4526B4CE09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8" y="2164080"/>
            <a:ext cx="7031959" cy="4060768"/>
          </a:xfrm>
        </p:spPr>
        <p:txBody>
          <a:bodyPr>
            <a:normAutofit/>
          </a:bodyPr>
          <a:lstStyle/>
          <a:p>
            <a:r>
              <a:rPr lang="ru-RU" dirty="0"/>
              <a:t>Огромные выгоды за счёт роста производительности (</a:t>
            </a:r>
            <a:r>
              <a:rPr lang="en-US" i="1" dirty="0"/>
              <a:t>Huge Upside in Productivity Savings</a:t>
            </a:r>
            <a:r>
              <a:rPr lang="ru-RU" dirty="0"/>
              <a:t>)</a:t>
            </a:r>
          </a:p>
          <a:p>
            <a:pPr lvl="1"/>
            <a:r>
              <a:rPr lang="ru-RU" dirty="0"/>
              <a:t>Поиск, доступ, полезность (</a:t>
            </a:r>
            <a:r>
              <a:rPr lang="en-US" i="1" dirty="0"/>
              <a:t>search, access, utility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/>
              <a:t>Б</a:t>
            </a:r>
            <a:r>
              <a:rPr lang="en-US" dirty="0"/>
              <a:t>ó</a:t>
            </a:r>
            <a:r>
              <a:rPr lang="ru-RU" dirty="0" err="1"/>
              <a:t>льшая</a:t>
            </a:r>
            <a:r>
              <a:rPr lang="ru-RU" dirty="0"/>
              <a:t> ценность, новые функции (</a:t>
            </a:r>
            <a:r>
              <a:rPr lang="en-US" i="1" dirty="0"/>
              <a:t>New value add features</a:t>
            </a:r>
            <a:r>
              <a:rPr lang="ru-RU" dirty="0"/>
              <a:t>)</a:t>
            </a:r>
            <a:endParaRPr lang="en-US" dirty="0"/>
          </a:p>
          <a:p>
            <a:pPr lvl="1"/>
            <a:r>
              <a:rPr lang="ru-RU" dirty="0"/>
              <a:t>Прошлые версии и сравнение версий</a:t>
            </a:r>
            <a:r>
              <a:rPr lang="en-US" dirty="0"/>
              <a:t> </a:t>
            </a:r>
            <a:endParaRPr lang="ru-RU" dirty="0"/>
          </a:p>
          <a:p>
            <a:pPr lvl="1"/>
            <a:r>
              <a:rPr lang="ru-RU" dirty="0"/>
              <a:t>Возможность добавлять заметки и примечания</a:t>
            </a:r>
            <a:endParaRPr lang="en-US" dirty="0"/>
          </a:p>
          <a:p>
            <a:pPr lvl="1"/>
            <a:r>
              <a:rPr lang="ru-RU" dirty="0"/>
              <a:t>Возможность поделиться</a:t>
            </a:r>
            <a:endParaRPr lang="en-US" dirty="0"/>
          </a:p>
          <a:p>
            <a:r>
              <a:rPr lang="ru-RU" dirty="0"/>
              <a:t>Возможность выбрать бизнес-модель (</a:t>
            </a:r>
            <a:r>
              <a:rPr lang="en-US" i="1" dirty="0"/>
              <a:t>Business Model Options</a:t>
            </a:r>
            <a:r>
              <a:rPr lang="ru-RU" dirty="0"/>
              <a:t>) </a:t>
            </a:r>
            <a:endParaRPr lang="en-US" dirty="0"/>
          </a:p>
          <a:p>
            <a:r>
              <a:rPr lang="ru-RU" dirty="0"/>
              <a:t>Скорость, скорость, скорость!</a:t>
            </a:r>
            <a:endParaRPr lang="en-US" dirty="0"/>
          </a:p>
          <a:p>
            <a:r>
              <a:rPr lang="ru-RU" dirty="0"/>
              <a:t>Интернет и цифра </a:t>
            </a:r>
            <a:r>
              <a:rPr lang="en-US" dirty="0"/>
              <a:t>vs. </a:t>
            </a:r>
            <a:r>
              <a:rPr lang="ru-RU" dirty="0"/>
              <a:t>обычная почта и бумага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4EEE-65BF-42CE-8516-D6284F53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7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A45381-186A-4222-8C13-C8E4AED8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55B"/>
                </a:solidFill>
              </a:rPr>
              <a:t>Цифровой мир – готова ли к нему стандартизация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1C00CA-4819-4890-8169-A83064C304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014" y="1498600"/>
            <a:ext cx="8279825" cy="665480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rgbClr val="0095D6"/>
                </a:solidFill>
              </a:rPr>
              <a:t>Цифровой мир и вызовы для клиентов – плюсы </a:t>
            </a:r>
            <a:endParaRPr lang="en-US" b="1" dirty="0">
              <a:solidFill>
                <a:srgbClr val="0095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2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3AF627-E2C0-4313-A14D-4526B4CE09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8" y="2128600"/>
            <a:ext cx="7031959" cy="4096248"/>
          </a:xfrm>
        </p:spPr>
        <p:txBody>
          <a:bodyPr/>
          <a:lstStyle/>
          <a:p>
            <a:r>
              <a:rPr lang="ru-RU" dirty="0"/>
              <a:t>Разные уровни технологий, с которыми приходится иметь дело, поскольку не все разработчики находятся на одинаковых уровнях развития</a:t>
            </a:r>
            <a:endParaRPr lang="en-US" dirty="0"/>
          </a:p>
          <a:p>
            <a:r>
              <a:rPr lang="ru-RU" dirty="0"/>
              <a:t>Разные платформы/ разные приложения</a:t>
            </a:r>
            <a:endParaRPr lang="en-US" dirty="0"/>
          </a:p>
          <a:p>
            <a:r>
              <a:rPr lang="ru-RU" dirty="0"/>
              <a:t>Успевать изучать всё то, что надо изучить (</a:t>
            </a:r>
            <a:r>
              <a:rPr lang="en-US" i="1" dirty="0"/>
              <a:t>Staying abreast with today’s learning curve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/>
              <a:t>И….. Технологии (и техника) постоянно меняются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4EEE-65BF-42CE-8516-D6284F53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8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A45381-186A-4222-8C13-C8E4AED8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55B"/>
                </a:solidFill>
              </a:rPr>
              <a:t>Цифровой мир – готова ли к нему стандартизация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1C00CA-4819-4890-8169-A83064C304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014" y="1498600"/>
            <a:ext cx="8005986" cy="3154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95D6"/>
                </a:solidFill>
              </a:rPr>
              <a:t>Цифровой мир и вызовы для клиентов</a:t>
            </a:r>
            <a:r>
              <a:rPr lang="en-US" b="1" dirty="0"/>
              <a:t> – </a:t>
            </a:r>
            <a:r>
              <a:rPr lang="ru-RU" b="1" dirty="0"/>
              <a:t>минусы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889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EBF50-AAAB-4785-96E0-A515AEF39D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538" y="2128600"/>
            <a:ext cx="7031959" cy="4096248"/>
          </a:xfrm>
        </p:spPr>
        <p:txBody>
          <a:bodyPr/>
          <a:lstStyle/>
          <a:p>
            <a:r>
              <a:rPr lang="ru-RU" dirty="0"/>
              <a:t>Семантические технологии</a:t>
            </a:r>
            <a:endParaRPr lang="en-US" dirty="0"/>
          </a:p>
          <a:p>
            <a:r>
              <a:rPr lang="ru-RU" dirty="0"/>
              <a:t>Межмашинное общение / интерпретация (</a:t>
            </a:r>
            <a:r>
              <a:rPr lang="en-US" i="1" dirty="0"/>
              <a:t>Machine to Machine Communication/Interpretation</a:t>
            </a:r>
            <a:r>
              <a:rPr lang="ru-RU" dirty="0"/>
              <a:t>)</a:t>
            </a:r>
          </a:p>
          <a:p>
            <a:r>
              <a:rPr lang="ru-RU" dirty="0"/>
              <a:t>Искусственный интеллект</a:t>
            </a:r>
          </a:p>
          <a:p>
            <a:r>
              <a:rPr lang="ru-RU" dirty="0"/>
              <a:t>Виртуальная реальность и стандарты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b="1" i="1" dirty="0"/>
              <a:t>В ближайшем будущем нас ждёт много замечательного и интересного!.... в том числе б</a:t>
            </a:r>
            <a:r>
              <a:rPr lang="en-US" b="1" i="1" dirty="0"/>
              <a:t>ó</a:t>
            </a:r>
            <a:r>
              <a:rPr lang="ru-RU" b="1" i="1" dirty="0" err="1"/>
              <a:t>льшая</a:t>
            </a:r>
            <a:r>
              <a:rPr lang="ru-RU" b="1" i="1" dirty="0"/>
              <a:t> и лучшая стандартизация самой сферы стандартизации!    </a:t>
            </a:r>
          </a:p>
          <a:p>
            <a:pPr marL="0" indent="0">
              <a:buNone/>
            </a:pPr>
            <a:r>
              <a:rPr lang="ru-RU" sz="1600" b="1" i="1" dirty="0"/>
              <a:t>(</a:t>
            </a:r>
            <a:r>
              <a:rPr lang="en-US" sz="1600" b="1" i="1" dirty="0"/>
              <a:t>Lots to get excited about!....including improving standardizing the business of standardization!</a:t>
            </a:r>
            <a:r>
              <a:rPr lang="ru-RU" sz="1600" b="1" i="1" dirty="0"/>
              <a:t>)</a:t>
            </a:r>
            <a:endParaRPr lang="en-US" sz="1600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F599-FD00-44F0-A691-79F1E824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>
                <a:solidFill>
                  <a:srgbClr val="6A6A6A"/>
                </a:solidFill>
              </a:rPr>
              <a:pPr/>
              <a:t>9</a:t>
            </a:fld>
            <a:endParaRPr lang="en-GB">
              <a:solidFill>
                <a:srgbClr val="6A6A6A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EE5384-6BAC-41A9-B7FE-A3FD7C9E7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355B"/>
                </a:solidFill>
              </a:rPr>
              <a:t>Цифровой мир – готова ли к нему стандартизация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20CE9A-7150-4476-B47C-D07A0301A6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dirty="0"/>
              <a:t>Двигаясь вперёд – что дальше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05806"/>
      </p:ext>
    </p:extLst>
  </p:cSld>
  <p:clrMapOvr>
    <a:masterClrMapping/>
  </p:clrMapOvr>
</p:sld>
</file>

<file path=ppt/theme/theme1.xml><?xml version="1.0" encoding="utf-8"?>
<a:theme xmlns:a="http://schemas.openxmlformats.org/drawingml/2006/main" name="ASTM 2015 Template">
  <a:themeElements>
    <a:clrScheme name="ASTM">
      <a:dk1>
        <a:srgbClr val="6A6A6A"/>
      </a:dk1>
      <a:lt1>
        <a:sysClr val="window" lastClr="FFFFFF"/>
      </a:lt1>
      <a:dk2>
        <a:srgbClr val="6A6A6A"/>
      </a:dk2>
      <a:lt2>
        <a:srgbClr val="FFFFFF"/>
      </a:lt2>
      <a:accent1>
        <a:srgbClr val="00355B"/>
      </a:accent1>
      <a:accent2>
        <a:srgbClr val="0095D6"/>
      </a:accent2>
      <a:accent3>
        <a:srgbClr val="7BB63B"/>
      </a:accent3>
      <a:accent4>
        <a:srgbClr val="6A6A6A"/>
      </a:accent4>
      <a:accent5>
        <a:srgbClr val="7E9DB3"/>
      </a:accent5>
      <a:accent6>
        <a:srgbClr val="91D1F3"/>
      </a:accent6>
      <a:hlink>
        <a:srgbClr val="0095D6"/>
      </a:hlink>
      <a:folHlink>
        <a:srgbClr val="91D1F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6408</TotalTime>
  <Words>546</Words>
  <Application>Microsoft Office PowerPoint</Application>
  <PresentationFormat>On-screen Show (4:3)</PresentationFormat>
  <Paragraphs>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Symbol</vt:lpstr>
      <vt:lpstr>ASTM 2015 Template</vt:lpstr>
      <vt:lpstr>PowerPoint Presentation</vt:lpstr>
      <vt:lpstr>Цифровой мир – готова ли к нему стандартизация</vt:lpstr>
      <vt:lpstr>Цифровой мир – готова ли к нему стандартизация</vt:lpstr>
      <vt:lpstr>Цифровой мир – готова ли к нему стандартизация</vt:lpstr>
      <vt:lpstr>Цифровой мир – готова ли к нему стандартизация</vt:lpstr>
      <vt:lpstr>Цифровой мир – готова ли к нему стандартизация</vt:lpstr>
      <vt:lpstr>Цифровой мир – готова ли к нему стандартизация</vt:lpstr>
      <vt:lpstr>Цифровой мир – готова ли к нему стандартизация</vt:lpstr>
      <vt:lpstr>Цифровой мир – готова ли к нему стандартизация</vt:lpstr>
      <vt:lpstr>Вопросы ??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OPX User</dc:creator>
  <cp:lastModifiedBy>Pace, John</cp:lastModifiedBy>
  <cp:revision>412</cp:revision>
  <cp:lastPrinted>2016-05-27T01:35:58Z</cp:lastPrinted>
  <dcterms:created xsi:type="dcterms:W3CDTF">2014-06-18T16:43:44Z</dcterms:created>
  <dcterms:modified xsi:type="dcterms:W3CDTF">2019-10-08T06:59:20Z</dcterms:modified>
</cp:coreProperties>
</file>