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066" r:id="rId2"/>
    <p:sldId id="2067" r:id="rId3"/>
    <p:sldId id="2068" r:id="rId4"/>
    <p:sldId id="2069" r:id="rId5"/>
    <p:sldId id="2070" r:id="rId6"/>
    <p:sldId id="2071" r:id="rId7"/>
    <p:sldId id="2072" r:id="rId8"/>
    <p:sldId id="2073" r:id="rId9"/>
    <p:sldId id="2074" r:id="rId10"/>
    <p:sldId id="2075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121" userDrawn="1">
          <p15:clr>
            <a:srgbClr val="A4A3A4"/>
          </p15:clr>
        </p15:guide>
        <p15:guide id="5" pos="7559" userDrawn="1">
          <p15:clr>
            <a:srgbClr val="A4A3A4"/>
          </p15:clr>
        </p15:guide>
        <p15:guide id="7" orient="horz" pos="1434" userDrawn="1">
          <p15:clr>
            <a:srgbClr val="A4A3A4"/>
          </p15:clr>
        </p15:guide>
        <p15:guide id="8" orient="horz" pos="12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Кузнецов" initials="А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5692"/>
    <a:srgbClr val="005997"/>
    <a:srgbClr val="015489"/>
    <a:srgbClr val="005894"/>
    <a:srgbClr val="005993"/>
    <a:srgbClr val="004677"/>
    <a:srgbClr val="084D81"/>
    <a:srgbClr val="00538B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4987" autoAdjust="0"/>
  </p:normalViewPr>
  <p:slideViewPr>
    <p:cSldViewPr snapToGrid="0">
      <p:cViewPr varScale="1">
        <p:scale>
          <a:sx n="78" d="100"/>
          <a:sy n="78" d="100"/>
        </p:scale>
        <p:origin x="-53" y="-427"/>
      </p:cViewPr>
      <p:guideLst>
        <p:guide orient="horz" pos="1434"/>
        <p:guide orient="horz" pos="1253"/>
        <p:guide pos="12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  <a:prstDash val="sysDash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777-4225-B711-B49B8B30D6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77-4225-B711-B49B8B30D6A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77-4225-B711-B49B8B30D6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77-4225-B711-B49B8B30D6A9}"/>
              </c:ext>
            </c:extLst>
          </c:dPt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
(прогноз)</c:v>
                </c:pt>
                <c:pt idx="3">
                  <c:v>2020
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120</c:v>
                </c:pt>
                <c:pt idx="2">
                  <c:v>140</c:v>
                </c:pt>
                <c:pt idx="3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77-4225-B711-B49B8B30D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11616"/>
        <c:axId val="52121600"/>
      </c:barChart>
      <c:catAx>
        <c:axId val="521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121600"/>
        <c:crosses val="autoZero"/>
        <c:auto val="1"/>
        <c:lblAlgn val="ctr"/>
        <c:lblOffset val="100"/>
        <c:noMultiLvlLbl val="0"/>
      </c:catAx>
      <c:valAx>
        <c:axId val="52121600"/>
        <c:scaling>
          <c:orientation val="minMax"/>
          <c:max val="15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11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EA0C2-1B5A-4044-BAA5-A057E5DDE9F8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2CEF-00FF-43B7-91AC-0CE45B674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6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FC0898C-2DC1-43D5-998F-05F4BE896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2191999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2DE2B4A7-B4E1-4548-8EBB-497EAF7132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192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87065F13-661A-4178-BFE2-054E447C11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2"/>
            <a:ext cx="2031997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4FE523E1-25C8-4ADC-B077-ACB0C8752F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" y="6378000"/>
            <a:ext cx="12192003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1219170" rtl="0" eaLnBrk="1" latinLnBrk="0" hangingPunct="1"/>
            <a:endParaRPr lang="ru-RU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xmlns="" id="{28F6B7C6-BA20-4635-8889-EDF2D1F95AF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62127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xmlns="" id="{26E60A17-9705-4F0F-9A58-B32865F805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8593" y="1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xmlns="" id="{4FBA236F-9C45-4CD6-B922-51F6A60964A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68916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76457C4-F368-4B6F-83DB-0BB386CFC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32" y="142167"/>
            <a:ext cx="1603192" cy="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2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азпром_blue_g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5">
            <a:extLst>
              <a:ext uri="{FF2B5EF4-FFF2-40B4-BE49-F238E27FC236}">
                <a16:creationId xmlns:a16="http://schemas.microsoft.com/office/drawing/2014/main" xmlns="" id="{2625986B-F98E-4D04-88D4-ED0C8BA6D3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" y="6375639"/>
            <a:ext cx="12192003" cy="48236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8">
            <a:extLst>
              <a:ext uri="{FF2B5EF4-FFF2-40B4-BE49-F238E27FC236}">
                <a16:creationId xmlns:a16="http://schemas.microsoft.com/office/drawing/2014/main" xmlns="" id="{55BC417D-4D33-4487-81C6-17DA84CDAC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"/>
            <a:ext cx="12192000" cy="10677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9" name="Rectangle 7">
            <a:extLst>
              <a:ext uri="{FF2B5EF4-FFF2-40B4-BE49-F238E27FC236}">
                <a16:creationId xmlns:a16="http://schemas.microsoft.com/office/drawing/2014/main" xmlns="" id="{D6EC8C7B-1D74-4EF6-B3AC-C5560569F2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0"/>
            <a:ext cx="2031997" cy="106779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xmlns="" id="{3FBBC580-E80E-4F18-94C7-3D54E50606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" y="6375639"/>
            <a:ext cx="2032003" cy="48236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Line 16">
            <a:extLst>
              <a:ext uri="{FF2B5EF4-FFF2-40B4-BE49-F238E27FC236}">
                <a16:creationId xmlns:a16="http://schemas.microsoft.com/office/drawing/2014/main" xmlns="" id="{D6E4D49D-0954-4DE8-9C79-8901DD064CF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9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xmlns="" id="{E0B81E36-1A7E-40A5-992E-D77952F6FD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8593" y="6360264"/>
            <a:ext cx="0" cy="49773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3" name="Line 9">
            <a:extLst>
              <a:ext uri="{FF2B5EF4-FFF2-40B4-BE49-F238E27FC236}">
                <a16:creationId xmlns:a16="http://schemas.microsoft.com/office/drawing/2014/main" xmlns="" id="{8D7BD365-8A34-41B5-843A-0398C63699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8593" y="-1"/>
            <a:ext cx="0" cy="107523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4" name="Line 15">
            <a:extLst>
              <a:ext uri="{FF2B5EF4-FFF2-40B4-BE49-F238E27FC236}">
                <a16:creationId xmlns:a16="http://schemas.microsoft.com/office/drawing/2014/main" xmlns="" id="{726ECEA2-DD61-436A-84AE-4AA1CEB91B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74172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2E9E338-B011-4888-8CB9-9686339F8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23" y="142865"/>
            <a:ext cx="1611077" cy="7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xmlns="" id="{93D8DF49-E82D-4259-96E2-54D6285A2BCC}"/>
              </a:ext>
            </a:extLst>
          </p:cNvPr>
          <p:cNvSpPr txBox="1">
            <a:spLocks/>
          </p:cNvSpPr>
          <p:nvPr userDrawn="1"/>
        </p:nvSpPr>
        <p:spPr>
          <a:xfrm>
            <a:off x="202523" y="6316799"/>
            <a:ext cx="587393" cy="63265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xmlns="" id="{039ECB74-0095-46B6-9955-9BB3AA2387C7}"/>
              </a:ext>
            </a:extLst>
          </p:cNvPr>
          <p:cNvSpPr txBox="1">
            <a:spLocks/>
          </p:cNvSpPr>
          <p:nvPr userDrawn="1"/>
        </p:nvSpPr>
        <p:spPr>
          <a:xfrm>
            <a:off x="2120985" y="6502842"/>
            <a:ext cx="9504357" cy="215444"/>
          </a:xfrm>
          <a:prstGeom prst="rect">
            <a:avLst/>
          </a:prstGeom>
        </p:spPr>
        <p:txBody>
          <a:bodyPr wrap="square" lIns="108000" tIns="0" rIns="7200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Эффективное применение стандартов организации для газовой отрасли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85BB209F-FC65-47A0-9B7F-687DD90EAE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20985" y="54231"/>
            <a:ext cx="10004340" cy="976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06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FC0898C-2DC1-43D5-998F-05F4BE896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12191999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xmlns="" id="{5D0ACD4D-3FE4-4FDC-8A7D-B72533D64AC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92002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1663360D-B8CD-435F-9A85-5D06A852E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192000" cy="792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58170C7B-CC45-4562-B973-9E03C0B52C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2"/>
            <a:ext cx="1530000" cy="79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xmlns="" id="{8745DD0E-DA74-4EEC-BFB0-B88F6AAB86F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36207" y="1"/>
            <a:ext cx="0" cy="79200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8003FE6-0AD2-48B5-A5B1-D9D61CB4F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11" y="113749"/>
            <a:ext cx="1200484" cy="5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1DEDC8E1-70F9-402B-B24A-A8EB752421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" y="6503027"/>
            <a:ext cx="12192003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xmlns="" id="{D820DF8D-D432-4E12-9FF0-297CCBDC4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" y="6503027"/>
            <a:ext cx="12192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xmlns="" id="{4C8A96BC-1840-4E6F-9AA4-36EBD99BC7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03027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855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Газпром_blue_g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7EF0531A-E851-4612-862E-C9967E57E9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192000" cy="792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249BEB3B-8076-4722-8F03-8257604778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2"/>
            <a:ext cx="1530000" cy="79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240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xmlns="" id="{2556C035-7E8D-4F2D-8F1D-45F0A508E5B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36207" y="1"/>
            <a:ext cx="0" cy="100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40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FA3DA27-0C42-480E-9E79-D5DFC4299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11" y="113749"/>
            <a:ext cx="1200484" cy="5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5">
            <a:extLst>
              <a:ext uri="{FF2B5EF4-FFF2-40B4-BE49-F238E27FC236}">
                <a16:creationId xmlns:a16="http://schemas.microsoft.com/office/drawing/2014/main" xmlns="" id="{2625986B-F98E-4D04-88D4-ED0C8BA6D3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" y="6503027"/>
            <a:ext cx="12192003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xmlns="" id="{3FBBC580-E80E-4F18-94C7-3D54E50606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" y="6503027"/>
            <a:ext cx="15300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xmlns="" id="{E0B81E36-1A7E-40A5-992E-D77952F6FD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9998" y="6503026"/>
            <a:ext cx="0" cy="35814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xmlns="" id="{93D8DF49-E82D-4259-96E2-54D6285A2BCC}"/>
              </a:ext>
            </a:extLst>
          </p:cNvPr>
          <p:cNvSpPr txBox="1">
            <a:spLocks/>
          </p:cNvSpPr>
          <p:nvPr userDrawn="1"/>
        </p:nvSpPr>
        <p:spPr>
          <a:xfrm>
            <a:off x="164760" y="6503026"/>
            <a:ext cx="587393" cy="369332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xmlns="" id="{039ECB74-0095-46B6-9955-9BB3AA2387C7}"/>
              </a:ext>
            </a:extLst>
          </p:cNvPr>
          <p:cNvSpPr txBox="1">
            <a:spLocks/>
          </p:cNvSpPr>
          <p:nvPr userDrawn="1"/>
        </p:nvSpPr>
        <p:spPr>
          <a:xfrm>
            <a:off x="1529999" y="6574376"/>
            <a:ext cx="10662000" cy="215444"/>
          </a:xfrm>
          <a:prstGeom prst="rect">
            <a:avLst/>
          </a:prstGeom>
        </p:spPr>
        <p:txBody>
          <a:bodyPr wrap="square" lIns="108000" tIns="0" rIns="7200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b="0" kern="1200" dirty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Эффективное применение стандартов организации для газовой отрасли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85BB209F-FC65-47A0-9B7F-687DD90EAE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42414" y="1"/>
            <a:ext cx="10582912" cy="7920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3628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87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92747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think-cell Slide" r:id="rId5" imgW="366" imgH="369" progId="TCLayout.ActiveDocument.1">
                  <p:embed/>
                </p:oleObj>
              </mc:Choice>
              <mc:Fallback>
                <p:oleObj name="think-cell Slide" r:id="rId5" imgW="366" imgH="3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i="0" baseline="0" dirty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12192002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12192002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420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BAF5CD-BC2F-4A91-B44D-A96EDC7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8932-5930-4122-BC56-E013F4EA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6C07F-BD35-4DE1-BAFB-77D349794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B8A2-CB23-42D9-8871-BF30BC8031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1F1DC0-D2F4-4015-8814-A2816024B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BAE5-D332-44DD-9A26-DEB07F88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FE7A-3F71-4F36-956C-EF0852E87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49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microsoft.com/office/2007/relationships/hdphoto" Target="../media/hdphoto6.wdp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E1EAB381-EAA7-4331-9634-0F3D9D20D09F}"/>
              </a:ext>
            </a:extLst>
          </p:cNvPr>
          <p:cNvSpPr txBox="1">
            <a:spLocks/>
          </p:cNvSpPr>
          <p:nvPr/>
        </p:nvSpPr>
        <p:spPr>
          <a:xfrm>
            <a:off x="0" y="2687797"/>
            <a:ext cx="121920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Эффективное применение стандартов организации </a:t>
            </a:r>
            <a:b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для газовой отрасли 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F8AC04B-C92B-4A47-9797-823E7784DB58}"/>
              </a:ext>
            </a:extLst>
          </p:cNvPr>
          <p:cNvSpPr txBox="1">
            <a:spLocks/>
          </p:cNvSpPr>
          <p:nvPr/>
        </p:nvSpPr>
        <p:spPr>
          <a:xfrm>
            <a:off x="0" y="5226757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 cap="all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45720" algn="ctr">
              <a:lnSpc>
                <a:spcPct val="100000"/>
              </a:lnSpc>
              <a:buClr>
                <a:srgbClr val="9BBB59"/>
              </a:buClr>
              <a:buSzPct val="95000"/>
            </a:pPr>
            <a:r>
              <a:rPr lang="ru-RU" b="1" cap="none" dirty="0">
                <a:solidFill>
                  <a:schemeClr val="bg1"/>
                </a:solidFill>
                <a:latin typeface="Arial Narrow" panose="020B0606020202030204" pitchFamily="34" charset="0"/>
              </a:rPr>
              <a:t>Начальник </a:t>
            </a:r>
            <a:r>
              <a:rPr lang="ru-RU" b="1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Управления ПАО </a:t>
            </a:r>
            <a:r>
              <a:rPr lang="ru-RU" b="1" cap="none" dirty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b="1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Газпром»</a:t>
            </a:r>
          </a:p>
          <a:p>
            <a:pPr marR="45720" algn="ctr">
              <a:lnSpc>
                <a:spcPct val="100000"/>
              </a:lnSpc>
              <a:buClr>
                <a:srgbClr val="9BBB59"/>
              </a:buClr>
              <a:buSzPct val="95000"/>
            </a:pPr>
            <a:r>
              <a:rPr lang="ru-RU" cap="none" smtClean="0">
                <a:solidFill>
                  <a:schemeClr val="bg1"/>
                </a:solidFill>
                <a:latin typeface="Arial Narrow" panose="020B0606020202030204" pitchFamily="34" charset="0"/>
              </a:rPr>
              <a:t>А.М</a:t>
            </a:r>
            <a:r>
              <a:rPr lang="ru-RU" cap="non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Почечуев</a:t>
            </a:r>
            <a:endParaRPr lang="ru-RU" cap="non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9239F9D6-B338-47E2-BDD6-34D31708B6C7}"/>
              </a:ext>
            </a:extLst>
          </p:cNvPr>
          <p:cNvSpPr txBox="1">
            <a:spLocks/>
          </p:cNvSpPr>
          <p:nvPr/>
        </p:nvSpPr>
        <p:spPr>
          <a:xfrm>
            <a:off x="4888860" y="6544797"/>
            <a:ext cx="2414281" cy="27699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 cap="all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200" b="1" cap="none" dirty="0">
                <a:solidFill>
                  <a:schemeClr val="bg1"/>
                </a:solidFill>
              </a:rPr>
              <a:t>10 октября 201</a:t>
            </a:r>
            <a:r>
              <a:rPr lang="en-US" sz="1200" b="1" cap="none" dirty="0">
                <a:solidFill>
                  <a:schemeClr val="bg1"/>
                </a:solidFill>
              </a:rPr>
              <a:t>9</a:t>
            </a:r>
            <a:endParaRPr lang="ru-RU" sz="1200" b="1" cap="none" dirty="0">
              <a:solidFill>
                <a:schemeClr val="bg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3E3359E6-A828-482C-974B-0664369A1FCA}"/>
              </a:ext>
            </a:extLst>
          </p:cNvPr>
          <p:cNvSpPr txBox="1">
            <a:spLocks/>
          </p:cNvSpPr>
          <p:nvPr/>
        </p:nvSpPr>
        <p:spPr>
          <a:xfrm>
            <a:off x="1622195" y="230833"/>
            <a:ext cx="9275481" cy="400105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ФОРУМ «СТАНДАРТИЗАЦИЯ – 2019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7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1BD0F6-B8FD-4575-B1AA-0A95ACA9CC78}"/>
              </a:ext>
            </a:extLst>
          </p:cNvPr>
          <p:cNvSpPr txBox="1"/>
          <p:nvPr/>
        </p:nvSpPr>
        <p:spPr>
          <a:xfrm>
            <a:off x="1886444" y="3044280"/>
            <a:ext cx="8419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7183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7F543-E579-4DCA-BAF2-7C22AC85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СИСТЕМА СТАНДАРТИЗАЦИИ ПАО «ГАЗПРОМ» </a:t>
            </a:r>
            <a:br>
              <a:rPr lang="ru-RU" b="1" dirty="0"/>
            </a:br>
            <a:r>
              <a:rPr lang="ru-RU" dirty="0"/>
              <a:t>Общие сведения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43964F2-8953-4A48-9797-33B4CE92A69D}"/>
              </a:ext>
            </a:extLst>
          </p:cNvPr>
          <p:cNvGrpSpPr/>
          <p:nvPr/>
        </p:nvGrpSpPr>
        <p:grpSpPr>
          <a:xfrm>
            <a:off x="-1" y="1352191"/>
            <a:ext cx="12192002" cy="4437619"/>
            <a:chOff x="1208422" y="2559377"/>
            <a:chExt cx="10486368" cy="3807952"/>
          </a:xfrm>
        </p:grpSpPr>
        <p:pic>
          <p:nvPicPr>
            <p:cNvPr id="6" name="Рисунок 5" descr="Изображение выглядит как небо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C7725CCA-057E-4DB1-AAC2-E82B4E918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19301" r="11269" b="4232"/>
            <a:stretch/>
          </p:blipFill>
          <p:spPr>
            <a:xfrm>
              <a:off x="6416016" y="2559377"/>
              <a:ext cx="5278774" cy="3807952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небо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8D391AF5-D5F5-441A-AC4D-FA55D305C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7" t="21589" r="11374" b="4233"/>
            <a:stretch/>
          </p:blipFill>
          <p:spPr>
            <a:xfrm flipH="1">
              <a:off x="1208422" y="2673253"/>
              <a:ext cx="5204228" cy="3693983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981EB4-8AE5-4204-BB24-F9C49556BBE7}"/>
              </a:ext>
            </a:extLst>
          </p:cNvPr>
          <p:cNvSpPr/>
          <p:nvPr/>
        </p:nvSpPr>
        <p:spPr>
          <a:xfrm>
            <a:off x="0" y="1504181"/>
            <a:ext cx="12192000" cy="4310098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7000"/>
                </a:srgbClr>
              </a:gs>
              <a:gs pos="100000">
                <a:schemeClr val="bg1">
                  <a:alpha val="82000"/>
                </a:schemeClr>
              </a:gs>
              <a:gs pos="0">
                <a:schemeClr val="bg1">
                  <a:alpha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F39E43-428D-456A-AF47-784A780ADDBC}"/>
              </a:ext>
            </a:extLst>
          </p:cNvPr>
          <p:cNvSpPr/>
          <p:nvPr/>
        </p:nvSpPr>
        <p:spPr>
          <a:xfrm>
            <a:off x="0" y="806586"/>
            <a:ext cx="12192000" cy="701922"/>
          </a:xfrm>
          <a:prstGeom prst="rect">
            <a:avLst/>
          </a:prstGeom>
          <a:gradFill flip="none" rotWithShape="1">
            <a:gsLst>
              <a:gs pos="84000">
                <a:schemeClr val="accent1"/>
              </a:gs>
              <a:gs pos="19000">
                <a:srgbClr val="003366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A140D65-476F-45A3-AD07-227B2742FB8C}"/>
              </a:ext>
            </a:extLst>
          </p:cNvPr>
          <p:cNvSpPr/>
          <p:nvPr/>
        </p:nvSpPr>
        <p:spPr>
          <a:xfrm flipV="1">
            <a:off x="0" y="5797667"/>
            <a:ext cx="12192000" cy="694886"/>
          </a:xfrm>
          <a:prstGeom prst="rect">
            <a:avLst/>
          </a:prstGeom>
          <a:gradFill flip="none" rotWithShape="1">
            <a:gsLst>
              <a:gs pos="84000">
                <a:schemeClr val="accent1"/>
              </a:gs>
              <a:gs pos="19000">
                <a:srgbClr val="003366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10" name="Picture 11" descr="1 +копия">
            <a:extLst>
              <a:ext uri="{FF2B5EF4-FFF2-40B4-BE49-F238E27FC236}">
                <a16:creationId xmlns:a16="http://schemas.microsoft.com/office/drawing/2014/main" xmlns="" id="{49EB722D-C62C-4A9F-A1AC-41413F81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7" y="2109671"/>
            <a:ext cx="2104516" cy="298629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haalev\Desktop\1.jpg">
            <a:extLst>
              <a:ext uri="{FF2B5EF4-FFF2-40B4-BE49-F238E27FC236}">
                <a16:creationId xmlns:a16="http://schemas.microsoft.com/office/drawing/2014/main" xmlns="" id="{A806970B-AC4E-4328-A0EF-A61EECE3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590" y="1865495"/>
            <a:ext cx="2413040" cy="34596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A44B81A-1C1F-44C0-B46D-ACF29A8AE764}"/>
              </a:ext>
            </a:extLst>
          </p:cNvPr>
          <p:cNvSpPr/>
          <p:nvPr/>
        </p:nvSpPr>
        <p:spPr>
          <a:xfrm>
            <a:off x="0" y="943460"/>
            <a:ext cx="12192000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Система стандартизации ПАО «Газпром» создана приказом от 04 апреля 2005 г. № 45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783B366A-2AD1-427F-9E34-CC95B801C6A5}"/>
              </a:ext>
            </a:extLst>
          </p:cNvPr>
          <p:cNvGrpSpPr/>
          <p:nvPr/>
        </p:nvGrpSpPr>
        <p:grpSpPr>
          <a:xfrm>
            <a:off x="6349475" y="1865495"/>
            <a:ext cx="5023749" cy="3459695"/>
            <a:chOff x="6349475" y="1991916"/>
            <a:chExt cx="5023749" cy="345969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1400AB06-6041-4DC9-8AC1-3501B52B8282}"/>
                </a:ext>
              </a:extLst>
            </p:cNvPr>
            <p:cNvGrpSpPr/>
            <p:nvPr/>
          </p:nvGrpSpPr>
          <p:grpSpPr>
            <a:xfrm>
              <a:off x="6349475" y="1991916"/>
              <a:ext cx="5023749" cy="2316398"/>
              <a:chOff x="5845282" y="1924050"/>
              <a:chExt cx="6033387" cy="2781930"/>
            </a:xfrm>
          </p:grpSpPr>
          <p:pic>
            <p:nvPicPr>
              <p:cNvPr id="19" name="Picture 5" descr="C:\Users\ushaalev\Desktop\3.jpg">
                <a:extLst>
                  <a:ext uri="{FF2B5EF4-FFF2-40B4-BE49-F238E27FC236}">
                    <a16:creationId xmlns:a16="http://schemas.microsoft.com/office/drawing/2014/main" xmlns="" id="{00ED7849-783D-4808-8BA2-CD8FCCC42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3577" y="1936998"/>
                <a:ext cx="1561659" cy="2208245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C:\Users\ushaalev\Desktop\0.jpg">
                <a:extLst>
                  <a:ext uri="{FF2B5EF4-FFF2-40B4-BE49-F238E27FC236}">
                    <a16:creationId xmlns:a16="http://schemas.microsoft.com/office/drawing/2014/main" xmlns="" id="{799E6E2B-86A1-4CC2-80E9-91ECB2697A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6838" y="1924050"/>
                <a:ext cx="1566642" cy="22068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ushaalev\Desktop\0.jpg">
                <a:extLst>
                  <a:ext uri="{FF2B5EF4-FFF2-40B4-BE49-F238E27FC236}">
                    <a16:creationId xmlns:a16="http://schemas.microsoft.com/office/drawing/2014/main" xmlns="" id="{1E49DFAE-8FE7-4922-9EC5-E7FBC8F3A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0887" y="2473980"/>
                <a:ext cx="1467782" cy="223200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254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ushaalev\Desktop\1.jpg">
                <a:extLst>
                  <a:ext uri="{FF2B5EF4-FFF2-40B4-BE49-F238E27FC236}">
                    <a16:creationId xmlns:a16="http://schemas.microsoft.com/office/drawing/2014/main" xmlns="" id="{27B32613-8201-4330-8E4E-2FFB8B27C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282" y="2486928"/>
                <a:ext cx="1570124" cy="2208245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254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07697ADD-048D-49CA-83C6-66BF5A35A412}"/>
                </a:ext>
              </a:extLst>
            </p:cNvPr>
            <p:cNvGrpSpPr/>
            <p:nvPr/>
          </p:nvGrpSpPr>
          <p:grpSpPr>
            <a:xfrm>
              <a:off x="6995240" y="3254792"/>
              <a:ext cx="3609001" cy="2196819"/>
              <a:chOff x="6995240" y="3375273"/>
              <a:chExt cx="3609001" cy="2196819"/>
            </a:xfrm>
          </p:grpSpPr>
          <p:pic>
            <p:nvPicPr>
              <p:cNvPr id="16" name="Picture 4" descr="C:\Users\ushaalev\Desktop\2.jpg">
                <a:extLst>
                  <a:ext uri="{FF2B5EF4-FFF2-40B4-BE49-F238E27FC236}">
                    <a16:creationId xmlns:a16="http://schemas.microsoft.com/office/drawing/2014/main" xmlns="" id="{C613AE44-CE2D-4B9B-AFC7-D14DB90B4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7"/>
              <a:stretch/>
            </p:blipFill>
            <p:spPr bwMode="auto">
              <a:xfrm>
                <a:off x="6995240" y="3500439"/>
                <a:ext cx="1353162" cy="1946488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ushaalev\Desktop\0.jpg">
                <a:extLst>
                  <a:ext uri="{FF2B5EF4-FFF2-40B4-BE49-F238E27FC236}">
                    <a16:creationId xmlns:a16="http://schemas.microsoft.com/office/drawing/2014/main" xmlns="" id="{0767D033-A5F9-4F53-BA3F-FD8E4687AE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6"/>
              <a:stretch/>
            </p:blipFill>
            <p:spPr bwMode="auto">
              <a:xfrm>
                <a:off x="9206041" y="3500439"/>
                <a:ext cx="1398200" cy="1946488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Users\ushaalev\Desktop\5.jpg">
                <a:extLst>
                  <a:ext uri="{FF2B5EF4-FFF2-40B4-BE49-F238E27FC236}">
                    <a16:creationId xmlns:a16="http://schemas.microsoft.com/office/drawing/2014/main" xmlns="" id="{31566CA4-AC08-4415-AA32-CF86DEFB21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7"/>
              <a:stretch/>
            </p:blipFill>
            <p:spPr bwMode="auto">
              <a:xfrm>
                <a:off x="7987375" y="3375273"/>
                <a:ext cx="1604597" cy="2196819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2A5FCF4C-1857-4748-AAAC-29469059C353}"/>
              </a:ext>
            </a:extLst>
          </p:cNvPr>
          <p:cNvSpPr/>
          <p:nvPr/>
        </p:nvSpPr>
        <p:spPr>
          <a:xfrm rot="5400000">
            <a:off x="4801147" y="3339995"/>
            <a:ext cx="1147051" cy="2785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C4AE50B-E8D8-4890-9773-02D9BFC23209}"/>
              </a:ext>
            </a:extLst>
          </p:cNvPr>
          <p:cNvSpPr/>
          <p:nvPr/>
        </p:nvSpPr>
        <p:spPr>
          <a:xfrm>
            <a:off x="-82064" y="5832867"/>
            <a:ext cx="1555820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По состоянию 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01.10.2019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6CEA857-0B32-4F70-93F8-E753A8F018BC}"/>
              </a:ext>
            </a:extLst>
          </p:cNvPr>
          <p:cNvSpPr/>
          <p:nvPr/>
        </p:nvSpPr>
        <p:spPr>
          <a:xfrm>
            <a:off x="985749" y="5824604"/>
            <a:ext cx="19477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Фонд 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документов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2029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FB6D903-F475-4180-87C2-4A60A3F482A9}"/>
              </a:ext>
            </a:extLst>
          </p:cNvPr>
          <p:cNvSpPr/>
          <p:nvPr/>
        </p:nvSpPr>
        <p:spPr>
          <a:xfrm>
            <a:off x="2403563" y="5828862"/>
            <a:ext cx="19477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Действующих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документов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1443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4FD7A8D-BFD2-43B5-9A0B-2A4E0B78AEC1}"/>
              </a:ext>
            </a:extLst>
          </p:cNvPr>
          <p:cNvSpPr/>
          <p:nvPr/>
        </p:nvSpPr>
        <p:spPr>
          <a:xfrm>
            <a:off x="10492611" y="5863698"/>
            <a:ext cx="19477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Комплексов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документов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17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54DE396-53F0-4588-9A77-6AC22849F243}"/>
              </a:ext>
            </a:extLst>
          </p:cNvPr>
          <p:cNvSpPr/>
          <p:nvPr/>
        </p:nvSpPr>
        <p:spPr>
          <a:xfrm>
            <a:off x="9169628" y="5862352"/>
            <a:ext cx="19477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Изменений 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 документам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180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BE1C375-8EFB-4019-BD74-EBCE89B08FB4}"/>
              </a:ext>
            </a:extLst>
          </p:cNvPr>
          <p:cNvSpPr/>
          <p:nvPr/>
        </p:nvSpPr>
        <p:spPr>
          <a:xfrm>
            <a:off x="7470151" y="5851083"/>
            <a:ext cx="21013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Межкорпоративных стандартов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AB0E54B-3FBD-472E-8E6C-8E84B6C05ADA}"/>
              </a:ext>
            </a:extLst>
          </p:cNvPr>
          <p:cNvSpPr/>
          <p:nvPr/>
        </p:nvSpPr>
        <p:spPr>
          <a:xfrm>
            <a:off x="3974443" y="5849751"/>
            <a:ext cx="21013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Стандартов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ПАО «Газпром»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977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335E92A-856C-4ECA-A1A9-BEF71B1E39FB}"/>
              </a:ext>
            </a:extLst>
          </p:cNvPr>
          <p:cNvSpPr/>
          <p:nvPr/>
        </p:nvSpPr>
        <p:spPr>
          <a:xfrm>
            <a:off x="5594584" y="5853643"/>
            <a:ext cx="2101305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Рекомендаций</a:t>
            </a:r>
            <a:b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ПАО «Газпром»</a:t>
            </a:r>
          </a:p>
          <a:p>
            <a:pPr algn="ctr">
              <a:lnSpc>
                <a:spcPct val="75000"/>
              </a:lnSpc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465</a:t>
            </a:r>
          </a:p>
        </p:txBody>
      </p:sp>
    </p:spTree>
    <p:extLst>
      <p:ext uri="{BB962C8B-B14F-4D97-AF65-F5344CB8AC3E}">
        <p14:creationId xmlns:p14="http://schemas.microsoft.com/office/powerpoint/2010/main" val="372735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CA4EA-2C53-4CAF-9FC8-AE37B016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ИНФОРМАЦИОННЫЕ ПОТОКИ</a:t>
            </a:r>
            <a:br>
              <a:rPr lang="ru-RU" b="1" dirty="0"/>
            </a:br>
            <a:r>
              <a:rPr lang="ru-RU" dirty="0"/>
              <a:t>Системы стандартизации ПАО «Газпром»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136D1494-A3FA-4151-AEBD-394C80A6F716}"/>
              </a:ext>
            </a:extLst>
          </p:cNvPr>
          <p:cNvGrpSpPr/>
          <p:nvPr/>
        </p:nvGrpSpPr>
        <p:grpSpPr>
          <a:xfrm>
            <a:off x="0" y="1139169"/>
            <a:ext cx="12192000" cy="5361711"/>
            <a:chOff x="0" y="1139169"/>
            <a:chExt cx="12192000" cy="536171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9D227572-0E63-4C09-B20E-B87409BAB786}"/>
                </a:ext>
              </a:extLst>
            </p:cNvPr>
            <p:cNvGrpSpPr/>
            <p:nvPr/>
          </p:nvGrpSpPr>
          <p:grpSpPr>
            <a:xfrm>
              <a:off x="0" y="1139169"/>
              <a:ext cx="12192000" cy="5361711"/>
              <a:chOff x="1016649" y="1598126"/>
              <a:chExt cx="10869915" cy="4769205"/>
            </a:xfrm>
          </p:grpSpPr>
          <p:pic>
            <p:nvPicPr>
              <p:cNvPr id="6" name="Рисунок 5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85CADA90-C9C7-4540-9362-E967D11015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8183" b="4233"/>
              <a:stretch/>
            </p:blipFill>
            <p:spPr>
              <a:xfrm>
                <a:off x="6416015" y="1598220"/>
                <a:ext cx="5470549" cy="4769111"/>
              </a:xfrm>
              <a:prstGeom prst="rect">
                <a:avLst/>
              </a:prstGeom>
            </p:spPr>
          </p:pic>
          <p:pic>
            <p:nvPicPr>
              <p:cNvPr id="7" name="Рисунок 6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08FDACD7-199E-4C45-8A2E-E1E1D7710E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" r="8247" b="4233"/>
              <a:stretch/>
            </p:blipFill>
            <p:spPr>
              <a:xfrm flipH="1">
                <a:off x="1016649" y="1598126"/>
                <a:ext cx="5396003" cy="4769111"/>
              </a:xfrm>
              <a:prstGeom prst="rect">
                <a:avLst/>
              </a:prstGeom>
            </p:spPr>
          </p:pic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B38B09A-F106-4EB4-B161-43F47AE88245}"/>
                </a:ext>
              </a:extLst>
            </p:cNvPr>
            <p:cNvSpPr/>
            <p:nvPr/>
          </p:nvSpPr>
          <p:spPr>
            <a:xfrm>
              <a:off x="0" y="1213048"/>
              <a:ext cx="12192000" cy="528320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alpha val="58000"/>
                  </a:srgbClr>
                </a:gs>
                <a:gs pos="100000">
                  <a:schemeClr val="bg1">
                    <a:alpha val="95000"/>
                  </a:schemeClr>
                </a:gs>
                <a:gs pos="0">
                  <a:schemeClr val="bg1">
                    <a:alpha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9148DF37-61CA-4E1A-82F0-C381B6860226}"/>
              </a:ext>
            </a:extLst>
          </p:cNvPr>
          <p:cNvGrpSpPr/>
          <p:nvPr/>
        </p:nvGrpSpPr>
        <p:grpSpPr>
          <a:xfrm>
            <a:off x="930049" y="1294233"/>
            <a:ext cx="10331903" cy="720000"/>
            <a:chOff x="937625" y="1294233"/>
            <a:chExt cx="10331903" cy="720000"/>
          </a:xfrm>
        </p:grpSpPr>
        <p:sp>
          <p:nvSpPr>
            <p:cNvPr id="8" name="Нашивка 6">
              <a:extLst>
                <a:ext uri="{FF2B5EF4-FFF2-40B4-BE49-F238E27FC236}">
                  <a16:creationId xmlns:a16="http://schemas.microsoft.com/office/drawing/2014/main" xmlns="" id="{7DA40AA0-6C87-4540-A67C-3F5584FA05B1}"/>
                </a:ext>
              </a:extLst>
            </p:cNvPr>
            <p:cNvSpPr/>
            <p:nvPr/>
          </p:nvSpPr>
          <p:spPr>
            <a:xfrm>
              <a:off x="937625" y="1294233"/>
              <a:ext cx="3600000" cy="720000"/>
            </a:xfrm>
            <a:prstGeom prst="chevron">
              <a:avLst/>
            </a:prstGeom>
            <a:gradFill flip="none" rotWithShape="1">
              <a:gsLst>
                <a:gs pos="84000">
                  <a:schemeClr val="accent1"/>
                </a:gs>
                <a:gs pos="19000">
                  <a:srgbClr val="00336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Проектирование</a:t>
              </a: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/>
              </a:r>
              <a:b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</a:b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объекта</a:t>
              </a:r>
            </a:p>
          </p:txBody>
        </p:sp>
        <p:sp>
          <p:nvSpPr>
            <p:cNvPr id="9" name="Нашивка 33">
              <a:extLst>
                <a:ext uri="{FF2B5EF4-FFF2-40B4-BE49-F238E27FC236}">
                  <a16:creationId xmlns:a16="http://schemas.microsoft.com/office/drawing/2014/main" xmlns="" id="{457BDD7B-0B85-4F27-BB16-64FF4F6E2CA2}"/>
                </a:ext>
              </a:extLst>
            </p:cNvPr>
            <p:cNvSpPr/>
            <p:nvPr/>
          </p:nvSpPr>
          <p:spPr>
            <a:xfrm>
              <a:off x="4296000" y="1294233"/>
              <a:ext cx="3600000" cy="720000"/>
            </a:xfrm>
            <a:prstGeom prst="chevron">
              <a:avLst/>
            </a:prstGeom>
            <a:gradFill flip="none" rotWithShape="1">
              <a:gsLst>
                <a:gs pos="84000">
                  <a:schemeClr val="accent1"/>
                </a:gs>
                <a:gs pos="19000">
                  <a:srgbClr val="00336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Строительство</a:t>
              </a: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/>
              </a:r>
              <a:b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</a:b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объекта</a:t>
              </a:r>
            </a:p>
          </p:txBody>
        </p:sp>
        <p:sp>
          <p:nvSpPr>
            <p:cNvPr id="10" name="Нашивка 34">
              <a:extLst>
                <a:ext uri="{FF2B5EF4-FFF2-40B4-BE49-F238E27FC236}">
                  <a16:creationId xmlns:a16="http://schemas.microsoft.com/office/drawing/2014/main" xmlns="" id="{2E52EA91-C918-4631-889D-5FC534F0E759}"/>
                </a:ext>
              </a:extLst>
            </p:cNvPr>
            <p:cNvSpPr/>
            <p:nvPr/>
          </p:nvSpPr>
          <p:spPr>
            <a:xfrm>
              <a:off x="7669528" y="1294233"/>
              <a:ext cx="3600000" cy="720000"/>
            </a:xfrm>
            <a:prstGeom prst="chevron">
              <a:avLst/>
            </a:prstGeom>
            <a:gradFill flip="none" rotWithShape="1">
              <a:gsLst>
                <a:gs pos="84000">
                  <a:schemeClr val="accent1"/>
                </a:gs>
                <a:gs pos="19000">
                  <a:srgbClr val="00336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Эксплуатация</a:t>
              </a: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/>
              </a:r>
              <a:b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</a:b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объекта</a:t>
              </a:r>
            </a:p>
          </p:txBody>
        </p:sp>
      </p:grpSp>
      <p:sp>
        <p:nvSpPr>
          <p:cNvPr id="11" name="Нашивка 29">
            <a:extLst>
              <a:ext uri="{FF2B5EF4-FFF2-40B4-BE49-F238E27FC236}">
                <a16:creationId xmlns:a16="http://schemas.microsoft.com/office/drawing/2014/main" xmlns="" id="{D9821029-7793-4E7F-BA7C-05882F805018}"/>
              </a:ext>
            </a:extLst>
          </p:cNvPr>
          <p:cNvSpPr/>
          <p:nvPr/>
        </p:nvSpPr>
        <p:spPr>
          <a:xfrm>
            <a:off x="749790" y="5285793"/>
            <a:ext cx="3600000" cy="720000"/>
          </a:xfrm>
          <a:prstGeom prst="chevron">
            <a:avLst/>
          </a:prstGeom>
          <a:gradFill flip="none" rotWithShape="1">
            <a:gsLst>
              <a:gs pos="84000">
                <a:schemeClr val="accent1"/>
              </a:gs>
              <a:gs pos="19000">
                <a:srgbClr val="003366"/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Конструирование</a:t>
            </a:r>
            <a:b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продукции</a:t>
            </a:r>
          </a:p>
        </p:txBody>
      </p:sp>
      <p:sp>
        <p:nvSpPr>
          <p:cNvPr id="12" name="Нашивка 30">
            <a:extLst>
              <a:ext uri="{FF2B5EF4-FFF2-40B4-BE49-F238E27FC236}">
                <a16:creationId xmlns:a16="http://schemas.microsoft.com/office/drawing/2014/main" xmlns="" id="{93B7A118-CBEF-49A8-B802-22F86BDD6717}"/>
              </a:ext>
            </a:extLst>
          </p:cNvPr>
          <p:cNvSpPr/>
          <p:nvPr/>
        </p:nvSpPr>
        <p:spPr>
          <a:xfrm>
            <a:off x="4188687" y="5285793"/>
            <a:ext cx="3600000" cy="720000"/>
          </a:xfrm>
          <a:prstGeom prst="chevron">
            <a:avLst/>
          </a:prstGeom>
          <a:gradFill flip="none" rotWithShape="1">
            <a:gsLst>
              <a:gs pos="84000">
                <a:schemeClr val="accent1"/>
              </a:gs>
              <a:gs pos="19000">
                <a:srgbClr val="003366"/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Сертификация</a:t>
            </a:r>
            <a:b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продукции</a:t>
            </a:r>
          </a:p>
        </p:txBody>
      </p:sp>
      <p:sp>
        <p:nvSpPr>
          <p:cNvPr id="13" name="Нашивка 35">
            <a:extLst>
              <a:ext uri="{FF2B5EF4-FFF2-40B4-BE49-F238E27FC236}">
                <a16:creationId xmlns:a16="http://schemas.microsoft.com/office/drawing/2014/main" xmlns="" id="{1BEE8522-0FB2-4A28-A8D3-75B05BBC087F}"/>
              </a:ext>
            </a:extLst>
          </p:cNvPr>
          <p:cNvSpPr/>
          <p:nvPr/>
        </p:nvSpPr>
        <p:spPr>
          <a:xfrm>
            <a:off x="7627584" y="5285793"/>
            <a:ext cx="3600000" cy="720000"/>
          </a:xfrm>
          <a:prstGeom prst="chevron">
            <a:avLst/>
          </a:prstGeom>
          <a:gradFill flip="none" rotWithShape="1">
            <a:gsLst>
              <a:gs pos="84000">
                <a:schemeClr val="accent1"/>
              </a:gs>
              <a:gs pos="19000">
                <a:srgbClr val="003366"/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Производство</a:t>
            </a:r>
            <a:b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продукции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9F698D3-306F-4ADC-B0D1-20B8515DAC29}"/>
              </a:ext>
            </a:extLst>
          </p:cNvPr>
          <p:cNvGrpSpPr/>
          <p:nvPr/>
        </p:nvGrpSpPr>
        <p:grpSpPr>
          <a:xfrm>
            <a:off x="4579294" y="2847268"/>
            <a:ext cx="3033413" cy="1486702"/>
            <a:chOff x="4290646" y="3065240"/>
            <a:chExt cx="3033413" cy="148670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2FC59AB-1EE8-4784-A7F7-408C6F5AC3D8}"/>
                </a:ext>
              </a:extLst>
            </p:cNvPr>
            <p:cNvSpPr/>
            <p:nvPr/>
          </p:nvSpPr>
          <p:spPr>
            <a:xfrm>
              <a:off x="4290646" y="3065240"/>
              <a:ext cx="3033413" cy="1486702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38100" sx="102000" sy="102000" algn="ctr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EEFF6161-22AE-4F0E-9214-F2BF6FCA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6736" y="3209076"/>
              <a:ext cx="605124" cy="638620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C28F469-0C12-4272-B8F1-6277D5DE1689}"/>
                </a:ext>
              </a:extLst>
            </p:cNvPr>
            <p:cNvSpPr/>
            <p:nvPr/>
          </p:nvSpPr>
          <p:spPr>
            <a:xfrm>
              <a:off x="4742077" y="3986377"/>
              <a:ext cx="2114230" cy="4616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СИСТЕМА  СТАНДАРТИЗАЦИИ</a:t>
              </a:r>
              <a:b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ПАО «ГАЗПРОМ»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09A1BDF9-E3EF-40E2-A91A-660F280FAC1B}"/>
              </a:ext>
            </a:extLst>
          </p:cNvPr>
          <p:cNvGrpSpPr/>
          <p:nvPr/>
        </p:nvGrpSpPr>
        <p:grpSpPr>
          <a:xfrm>
            <a:off x="1950018" y="1715893"/>
            <a:ext cx="8561008" cy="3500027"/>
            <a:chOff x="1720141" y="1915886"/>
            <a:chExt cx="8561008" cy="3500027"/>
          </a:xfrm>
          <a:noFill/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368273E-2701-4446-949C-6DA2C67AE13A}"/>
                </a:ext>
              </a:extLst>
            </p:cNvPr>
            <p:cNvSpPr/>
            <p:nvPr/>
          </p:nvSpPr>
          <p:spPr>
            <a:xfrm>
              <a:off x="9729606" y="191588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85DFC5B6-3304-432F-BB37-E67EFA008C9D}"/>
                </a:ext>
              </a:extLst>
            </p:cNvPr>
            <p:cNvSpPr/>
            <p:nvPr/>
          </p:nvSpPr>
          <p:spPr>
            <a:xfrm>
              <a:off x="7058780" y="191588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198BA85-1578-4F70-99A5-9AFAC7B06A25}"/>
                </a:ext>
              </a:extLst>
            </p:cNvPr>
            <p:cNvSpPr/>
            <p:nvPr/>
          </p:nvSpPr>
          <p:spPr>
            <a:xfrm>
              <a:off x="4387954" y="191588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96B4D26C-2BB1-41AF-9CB4-F21DF3BE378D}"/>
                </a:ext>
              </a:extLst>
            </p:cNvPr>
            <p:cNvSpPr/>
            <p:nvPr/>
          </p:nvSpPr>
          <p:spPr>
            <a:xfrm>
              <a:off x="1720141" y="191588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34047AAF-8684-4C6E-BF50-393211479063}"/>
                </a:ext>
              </a:extLst>
            </p:cNvPr>
            <p:cNvSpPr/>
            <p:nvPr/>
          </p:nvSpPr>
          <p:spPr>
            <a:xfrm>
              <a:off x="7058780" y="515465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459EBF7F-756B-466E-8088-BAC47704B969}"/>
                </a:ext>
              </a:extLst>
            </p:cNvPr>
            <p:cNvSpPr/>
            <p:nvPr/>
          </p:nvSpPr>
          <p:spPr>
            <a:xfrm>
              <a:off x="4387954" y="515465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170273A-29F6-4539-854C-AAB2EC6E8D50}"/>
                </a:ext>
              </a:extLst>
            </p:cNvPr>
            <p:cNvSpPr/>
            <p:nvPr/>
          </p:nvSpPr>
          <p:spPr>
            <a:xfrm>
              <a:off x="1720141" y="5154656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7B78C94-68FE-4D0C-970A-7130C8728341}"/>
                </a:ext>
              </a:extLst>
            </p:cNvPr>
            <p:cNvSpPr/>
            <p:nvPr/>
          </p:nvSpPr>
          <p:spPr>
            <a:xfrm>
              <a:off x="7439651" y="3564242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9DA3EC2A-33BD-45C1-9DB5-A8E10463163E}"/>
                </a:ext>
              </a:extLst>
            </p:cNvPr>
            <p:cNvSpPr/>
            <p:nvPr/>
          </p:nvSpPr>
          <p:spPr>
            <a:xfrm>
              <a:off x="3286413" y="3564242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5FB822D8-D48A-4261-B837-8137498C7BB0}"/>
                </a:ext>
              </a:extLst>
            </p:cNvPr>
            <p:cNvSpPr/>
            <p:nvPr/>
          </p:nvSpPr>
          <p:spPr>
            <a:xfrm>
              <a:off x="5362464" y="2736815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7D9D6EE2-4878-42E1-88EB-FAAF0A455100}"/>
                </a:ext>
              </a:extLst>
            </p:cNvPr>
            <p:cNvSpPr/>
            <p:nvPr/>
          </p:nvSpPr>
          <p:spPr>
            <a:xfrm>
              <a:off x="5362464" y="4471795"/>
              <a:ext cx="551543" cy="2612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0AD81D6D-1ED5-4063-8472-30A2EDB294AB}"/>
              </a:ext>
            </a:extLst>
          </p:cNvPr>
          <p:cNvGrpSpPr/>
          <p:nvPr/>
        </p:nvGrpSpPr>
        <p:grpSpPr>
          <a:xfrm>
            <a:off x="2147122" y="1208416"/>
            <a:ext cx="7528191" cy="4236543"/>
            <a:chOff x="1917245" y="1408409"/>
            <a:chExt cx="7528191" cy="4236543"/>
          </a:xfrm>
          <a:noFill/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D9FB6BD1-A7B4-4956-B605-1BD8EA4D5E21}"/>
                </a:ext>
              </a:extLst>
            </p:cNvPr>
            <p:cNvSpPr/>
            <p:nvPr/>
          </p:nvSpPr>
          <p:spPr>
            <a:xfrm>
              <a:off x="5363549" y="1408409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B46384A5-5FDF-4D62-88E4-DF21D833A3BB}"/>
                </a:ext>
              </a:extLst>
            </p:cNvPr>
            <p:cNvSpPr/>
            <p:nvPr/>
          </p:nvSpPr>
          <p:spPr>
            <a:xfrm>
              <a:off x="8801203" y="1408409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DDE41B47-E3D3-4E12-A87C-E93CD99BA665}"/>
                </a:ext>
              </a:extLst>
            </p:cNvPr>
            <p:cNvSpPr/>
            <p:nvPr/>
          </p:nvSpPr>
          <p:spPr>
            <a:xfrm>
              <a:off x="1917245" y="5361326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74EF15EC-5E80-4679-BE5D-7D0319584956}"/>
                </a:ext>
              </a:extLst>
            </p:cNvPr>
            <p:cNvSpPr/>
            <p:nvPr/>
          </p:nvSpPr>
          <p:spPr>
            <a:xfrm>
              <a:off x="5363549" y="5361326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48DFCBB9-DC6B-41CE-813A-B5AD7DDDE55E}"/>
                </a:ext>
              </a:extLst>
            </p:cNvPr>
            <p:cNvSpPr/>
            <p:nvPr/>
          </p:nvSpPr>
          <p:spPr>
            <a:xfrm>
              <a:off x="8156970" y="5361326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400C8C9-612A-4167-BAA7-FE9C2AD1117D}"/>
                </a:ext>
              </a:extLst>
            </p:cNvPr>
            <p:cNvSpPr/>
            <p:nvPr/>
          </p:nvSpPr>
          <p:spPr>
            <a:xfrm>
              <a:off x="3365288" y="3642532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B90CF5F-4D24-42B4-8542-0D45699CA64F}"/>
                </a:ext>
              </a:extLst>
            </p:cNvPr>
            <p:cNvSpPr/>
            <p:nvPr/>
          </p:nvSpPr>
          <p:spPr>
            <a:xfrm>
              <a:off x="1917245" y="2044551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CD1A51FB-D08F-4FEA-ADDD-68FCAC36340F}"/>
                </a:ext>
              </a:extLst>
            </p:cNvPr>
            <p:cNvSpPr/>
            <p:nvPr/>
          </p:nvSpPr>
          <p:spPr>
            <a:xfrm>
              <a:off x="5363549" y="2062086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1B4EE742-D8EC-4A9E-B16A-A94F19EBAF6D}"/>
                </a:ext>
              </a:extLst>
            </p:cNvPr>
            <p:cNvSpPr/>
            <p:nvPr/>
          </p:nvSpPr>
          <p:spPr>
            <a:xfrm>
              <a:off x="8801203" y="2062086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42D25880-E3ED-49C8-8F14-8F292CC907B8}"/>
                </a:ext>
              </a:extLst>
            </p:cNvPr>
            <p:cNvSpPr/>
            <p:nvPr/>
          </p:nvSpPr>
          <p:spPr>
            <a:xfrm>
              <a:off x="5363549" y="2806575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2DE2FA3-D136-4E3D-BAA4-6D241A21D6F0}"/>
                </a:ext>
              </a:extLst>
            </p:cNvPr>
            <p:cNvSpPr/>
            <p:nvPr/>
          </p:nvSpPr>
          <p:spPr>
            <a:xfrm>
              <a:off x="5363549" y="4556574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B559E040-B7A2-45BA-92D9-96ED9BC772EF}"/>
                </a:ext>
              </a:extLst>
            </p:cNvPr>
            <p:cNvSpPr/>
            <p:nvPr/>
          </p:nvSpPr>
          <p:spPr>
            <a:xfrm>
              <a:off x="8801202" y="5361326"/>
              <a:ext cx="644233" cy="283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17FC8812-0AC5-49E6-B1C5-8B7C92A477C1}"/>
              </a:ext>
            </a:extLst>
          </p:cNvPr>
          <p:cNvGrpSpPr/>
          <p:nvPr/>
        </p:nvGrpSpPr>
        <p:grpSpPr>
          <a:xfrm>
            <a:off x="2448561" y="2128184"/>
            <a:ext cx="7382265" cy="549198"/>
            <a:chOff x="2407356" y="2106002"/>
            <a:chExt cx="7382265" cy="549198"/>
          </a:xfrm>
        </p:grpSpPr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xmlns="" id="{8577D34A-88CC-45FB-92FF-531EE5F0651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96000" y="2134074"/>
              <a:ext cx="0" cy="521126"/>
            </a:xfrm>
            <a:prstGeom prst="straightConnector1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Соединитель: уступ 67">
              <a:extLst>
                <a:ext uri="{FF2B5EF4-FFF2-40B4-BE49-F238E27FC236}">
                  <a16:creationId xmlns:a16="http://schemas.microsoft.com/office/drawing/2014/main" xmlns="" id="{364B5B31-63F3-46C2-92A2-8906DCD398FB}"/>
                </a:ext>
              </a:extLst>
            </p:cNvPr>
            <p:cNvCxnSpPr/>
            <p:nvPr/>
          </p:nvCxnSpPr>
          <p:spPr>
            <a:xfrm rot="10800000">
              <a:off x="2407356" y="2106002"/>
              <a:ext cx="3688644" cy="293283"/>
            </a:xfrm>
            <a:prstGeom prst="bentConnector3">
              <a:avLst>
                <a:gd name="adj1" fmla="val 100038"/>
              </a:avLst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Соединитель: уступ 69">
              <a:extLst>
                <a:ext uri="{FF2B5EF4-FFF2-40B4-BE49-F238E27FC236}">
                  <a16:creationId xmlns:a16="http://schemas.microsoft.com/office/drawing/2014/main" xmlns="" id="{879DFBA8-1FB6-40CB-85A8-5F6681D8EDF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00977" y="2106002"/>
              <a:ext cx="3688644" cy="293283"/>
            </a:xfrm>
            <a:prstGeom prst="bentConnector3">
              <a:avLst>
                <a:gd name="adj1" fmla="val 100038"/>
              </a:avLst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B67DA3A1-19C9-4637-B056-D30F2DE9E5D4}"/>
              </a:ext>
            </a:extLst>
          </p:cNvPr>
          <p:cNvGrpSpPr/>
          <p:nvPr/>
        </p:nvGrpSpPr>
        <p:grpSpPr>
          <a:xfrm flipV="1">
            <a:off x="2448561" y="4520739"/>
            <a:ext cx="7382265" cy="549198"/>
            <a:chOff x="2407356" y="2106002"/>
            <a:chExt cx="7382265" cy="549198"/>
          </a:xfrm>
        </p:grpSpPr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xmlns="" id="{F445E777-1008-46F2-BD64-22B74B9B498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96000" y="2134074"/>
              <a:ext cx="0" cy="521126"/>
            </a:xfrm>
            <a:prstGeom prst="straightConnector1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Соединитель: уступ 75">
              <a:extLst>
                <a:ext uri="{FF2B5EF4-FFF2-40B4-BE49-F238E27FC236}">
                  <a16:creationId xmlns:a16="http://schemas.microsoft.com/office/drawing/2014/main" xmlns="" id="{E0B1A838-B5AB-49D2-ACFB-7DAECD7AAC99}"/>
                </a:ext>
              </a:extLst>
            </p:cNvPr>
            <p:cNvCxnSpPr/>
            <p:nvPr/>
          </p:nvCxnSpPr>
          <p:spPr>
            <a:xfrm rot="10800000">
              <a:off x="2407356" y="2106002"/>
              <a:ext cx="3688644" cy="293283"/>
            </a:xfrm>
            <a:prstGeom prst="bentConnector3">
              <a:avLst>
                <a:gd name="adj1" fmla="val 100038"/>
              </a:avLst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: уступ 76">
              <a:extLst>
                <a:ext uri="{FF2B5EF4-FFF2-40B4-BE49-F238E27FC236}">
                  <a16:creationId xmlns:a16="http://schemas.microsoft.com/office/drawing/2014/main" xmlns="" id="{F2CAFC81-D4B8-4B40-AD47-AF22E983C17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100977" y="2106002"/>
              <a:ext cx="3688644" cy="293283"/>
            </a:xfrm>
            <a:prstGeom prst="bentConnector3">
              <a:avLst>
                <a:gd name="adj1" fmla="val 100038"/>
              </a:avLst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3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B5F95D1E-A515-48B5-B4CC-4856CCB80762}"/>
              </a:ext>
            </a:extLst>
          </p:cNvPr>
          <p:cNvGrpSpPr/>
          <p:nvPr/>
        </p:nvGrpSpPr>
        <p:grpSpPr>
          <a:xfrm>
            <a:off x="0" y="1139169"/>
            <a:ext cx="12192000" cy="5361711"/>
            <a:chOff x="0" y="1139169"/>
            <a:chExt cx="12192000" cy="5361711"/>
          </a:xfrm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xmlns="" id="{C698FFAD-3005-413F-925A-2A6CF15999B6}"/>
                </a:ext>
              </a:extLst>
            </p:cNvPr>
            <p:cNvGrpSpPr/>
            <p:nvPr/>
          </p:nvGrpSpPr>
          <p:grpSpPr>
            <a:xfrm>
              <a:off x="0" y="1139169"/>
              <a:ext cx="12192000" cy="5361711"/>
              <a:chOff x="1016649" y="1598126"/>
              <a:chExt cx="10869915" cy="4769205"/>
            </a:xfrm>
          </p:grpSpPr>
          <p:pic>
            <p:nvPicPr>
              <p:cNvPr id="81" name="Рисунок 80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0415994A-95A1-426F-B6CE-78D213BB08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8183" b="4233"/>
              <a:stretch/>
            </p:blipFill>
            <p:spPr>
              <a:xfrm>
                <a:off x="6416015" y="1598220"/>
                <a:ext cx="5470549" cy="4769111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3ACEC4AA-1818-4BDA-89E8-742D5FF36F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" r="8247" b="4233"/>
              <a:stretch/>
            </p:blipFill>
            <p:spPr>
              <a:xfrm flipH="1">
                <a:off x="1016649" y="1598126"/>
                <a:ext cx="5396003" cy="4769111"/>
              </a:xfrm>
              <a:prstGeom prst="rect">
                <a:avLst/>
              </a:prstGeom>
            </p:spPr>
          </p:pic>
        </p:grp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AECC246A-9E12-439F-A589-090EB040B012}"/>
                </a:ext>
              </a:extLst>
            </p:cNvPr>
            <p:cNvSpPr/>
            <p:nvPr/>
          </p:nvSpPr>
          <p:spPr>
            <a:xfrm>
              <a:off x="0" y="1213048"/>
              <a:ext cx="12192000" cy="528320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alpha val="58000"/>
                  </a:srgbClr>
                </a:gs>
                <a:gs pos="100000">
                  <a:schemeClr val="bg1">
                    <a:alpha val="95000"/>
                  </a:schemeClr>
                </a:gs>
                <a:gs pos="0">
                  <a:schemeClr val="bg1">
                    <a:alpha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B344B-56F1-4DC1-A00A-60ECDCB4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РОЛЬ СТАНДАРТИЗАЦИИ </a:t>
            </a:r>
            <a:br>
              <a:rPr lang="ru-RU" b="1" dirty="0"/>
            </a:br>
            <a:r>
              <a:rPr lang="ru-RU" dirty="0"/>
              <a:t>для системы оценки и допуска к применению продукции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136CE3F-E347-4E06-B681-8452CC3D6D0D}"/>
              </a:ext>
            </a:extLst>
          </p:cNvPr>
          <p:cNvGrpSpPr/>
          <p:nvPr/>
        </p:nvGrpSpPr>
        <p:grpSpPr>
          <a:xfrm>
            <a:off x="79053" y="3585685"/>
            <a:ext cx="1539037" cy="1328894"/>
            <a:chOff x="45789" y="2994338"/>
            <a:chExt cx="1971370" cy="170219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9D6F5322-A6ED-4FE3-B605-075907BAD644}"/>
                </a:ext>
              </a:extLst>
            </p:cNvPr>
            <p:cNvSpPr/>
            <p:nvPr/>
          </p:nvSpPr>
          <p:spPr>
            <a:xfrm>
              <a:off x="45789" y="4026336"/>
              <a:ext cx="1971370" cy="670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 Narrow" panose="020B0606020202030204" pitchFamily="34" charset="0"/>
                </a:rPr>
                <a:t>Производители продукции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3641EA9-5ABD-4FEE-8582-C52072CCE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90" y="2994338"/>
              <a:ext cx="1069596" cy="1069596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828A7FB-37B1-43C6-9CAE-41B125993BD2}"/>
              </a:ext>
            </a:extLst>
          </p:cNvPr>
          <p:cNvSpPr/>
          <p:nvPr/>
        </p:nvSpPr>
        <p:spPr>
          <a:xfrm>
            <a:off x="1448335" y="972998"/>
            <a:ext cx="10743665" cy="7548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A72DD04-5C88-4CF4-B68E-D0A3D7B9007D}"/>
              </a:ext>
            </a:extLst>
          </p:cNvPr>
          <p:cNvSpPr/>
          <p:nvPr/>
        </p:nvSpPr>
        <p:spPr>
          <a:xfrm>
            <a:off x="9110067" y="1447524"/>
            <a:ext cx="309440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Ins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Система стандартизации ПАО «Газпром»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825CB85-E237-4D94-B425-72E8E0893941}"/>
              </a:ext>
            </a:extLst>
          </p:cNvPr>
          <p:cNvGrpSpPr/>
          <p:nvPr/>
        </p:nvGrpSpPr>
        <p:grpSpPr>
          <a:xfrm>
            <a:off x="10154102" y="3751237"/>
            <a:ext cx="2178499" cy="1286691"/>
            <a:chOff x="9520845" y="3558252"/>
            <a:chExt cx="2309699" cy="128669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ED181808-F622-4D32-8362-DC930324D8B0}"/>
                </a:ext>
              </a:extLst>
            </p:cNvPr>
            <p:cNvSpPr/>
            <p:nvPr/>
          </p:nvSpPr>
          <p:spPr>
            <a:xfrm>
              <a:off x="9520845" y="4106279"/>
              <a:ext cx="2309699" cy="738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 Narrow" panose="020B0606020202030204" pitchFamily="34" charset="0"/>
                </a:rPr>
                <a:t>Производственные </a:t>
              </a:r>
              <a:br>
                <a:rPr lang="ru-RU" sz="1400" b="1" dirty="0">
                  <a:latin typeface="Arial Narrow" panose="020B0606020202030204" pitchFamily="34" charset="0"/>
                </a:rPr>
              </a:br>
              <a:r>
                <a:rPr lang="ru-RU" sz="1400" b="1" dirty="0">
                  <a:latin typeface="Arial Narrow" panose="020B0606020202030204" pitchFamily="34" charset="0"/>
                </a:rPr>
                <a:t>объекты </a:t>
              </a:r>
              <a:br>
                <a:rPr lang="ru-RU" sz="1400" b="1" dirty="0">
                  <a:latin typeface="Arial Narrow" panose="020B0606020202030204" pitchFamily="34" charset="0"/>
                </a:rPr>
              </a:br>
              <a:r>
                <a:rPr lang="ru-RU" sz="1400" b="1" dirty="0">
                  <a:latin typeface="Arial Narrow" panose="020B0606020202030204" pitchFamily="34" charset="0"/>
                </a:rPr>
                <a:t>ПАО «Газпром»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5129834F-6CE2-4919-91BE-EDA911D22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0626"/>
            <a:stretch/>
          </p:blipFill>
          <p:spPr>
            <a:xfrm>
              <a:off x="10258358" y="3558252"/>
              <a:ext cx="768310" cy="533007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здание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xmlns="" id="{EA1FD154-16DF-473B-BD09-E655DCF95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3202" y="3657734"/>
              <a:ext cx="433525" cy="43352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6056981-B74A-4C74-96F2-81E20172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51379" y="3630716"/>
              <a:ext cx="498917" cy="508167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81CE8EB-AD2E-46D2-B4AE-2828562101E8}"/>
              </a:ext>
            </a:extLst>
          </p:cNvPr>
          <p:cNvSpPr/>
          <p:nvPr/>
        </p:nvSpPr>
        <p:spPr>
          <a:xfrm>
            <a:off x="1448334" y="2392091"/>
            <a:ext cx="7608580" cy="37771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9F994C-B790-4470-B3B5-40A260013004}"/>
              </a:ext>
            </a:extLst>
          </p:cNvPr>
          <p:cNvSpPr txBox="1"/>
          <p:nvPr/>
        </p:nvSpPr>
        <p:spPr>
          <a:xfrm>
            <a:off x="8893816" y="2356406"/>
            <a:ext cx="2917823" cy="83098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Приобретение МТР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(описание предмета закупки,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наличие документального подтверждения соответствия требованиям)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6D2843-ACF6-40FF-A2C8-31985AD6868F}"/>
              </a:ext>
            </a:extLst>
          </p:cNvPr>
          <p:cNvSpPr txBox="1"/>
          <p:nvPr/>
        </p:nvSpPr>
        <p:spPr>
          <a:xfrm>
            <a:off x="9630361" y="5349718"/>
            <a:ext cx="1662444" cy="46165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Опыт применения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(рекламации)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xmlns="" id="{8484F4B7-2D15-4420-B288-E78C078B3C57}"/>
              </a:ext>
            </a:extLst>
          </p:cNvPr>
          <p:cNvCxnSpPr>
            <a:cxnSpLocks/>
            <a:stCxn id="68" idx="2"/>
            <a:endCxn id="14" idx="2"/>
          </p:cNvCxnSpPr>
          <p:nvPr/>
        </p:nvCxnSpPr>
        <p:spPr>
          <a:xfrm rot="16200000" flipH="1">
            <a:off x="10350746" y="4145321"/>
            <a:ext cx="35265" cy="1749948"/>
          </a:xfrm>
          <a:prstGeom prst="bentConnector3">
            <a:avLst>
              <a:gd name="adj1" fmla="val 748235"/>
            </a:avLst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xmlns="" id="{2C0321BC-2516-48A4-859D-572B96A3230D}"/>
              </a:ext>
            </a:extLst>
          </p:cNvPr>
          <p:cNvCxnSpPr>
            <a:cxnSpLocks/>
            <a:stCxn id="68" idx="0"/>
            <a:endCxn id="15" idx="0"/>
          </p:cNvCxnSpPr>
          <p:nvPr/>
        </p:nvCxnSpPr>
        <p:spPr>
          <a:xfrm rot="16200000" flipH="1">
            <a:off x="10259600" y="2798783"/>
            <a:ext cx="186257" cy="1718651"/>
          </a:xfrm>
          <a:prstGeom prst="bentConnector3">
            <a:avLst>
              <a:gd name="adj1" fmla="val -122734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F02D5F8-6731-414B-BF8E-9D26E8E33D6F}"/>
              </a:ext>
            </a:extLst>
          </p:cNvPr>
          <p:cNvCxnSpPr>
            <a:cxnSpLocks/>
          </p:cNvCxnSpPr>
          <p:nvPr/>
        </p:nvCxnSpPr>
        <p:spPr>
          <a:xfrm>
            <a:off x="1057678" y="4150482"/>
            <a:ext cx="274908" cy="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453D951F-A905-49DD-809D-78F7B0569D1F}"/>
              </a:ext>
            </a:extLst>
          </p:cNvPr>
          <p:cNvGrpSpPr/>
          <p:nvPr/>
        </p:nvGrpSpPr>
        <p:grpSpPr>
          <a:xfrm>
            <a:off x="4292304" y="3482930"/>
            <a:ext cx="1661928" cy="1853748"/>
            <a:chOff x="2535448" y="2743199"/>
            <a:chExt cx="2565400" cy="2733676"/>
          </a:xfrm>
        </p:grpSpPr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080D7C9C-73AB-466E-A06B-68FAAB19417E}"/>
                </a:ext>
              </a:extLst>
            </p:cNvPr>
            <p:cNvSpPr/>
            <p:nvPr/>
          </p:nvSpPr>
          <p:spPr>
            <a:xfrm rot="5400000">
              <a:off x="2451310" y="2827337"/>
              <a:ext cx="2733675" cy="2565400"/>
            </a:xfrm>
            <a:prstGeom prst="hexagon">
              <a:avLst/>
            </a:prstGeom>
            <a:gradFill flip="none" rotWithShape="1">
              <a:gsLst>
                <a:gs pos="0">
                  <a:srgbClr val="003366"/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495300" sx="102000" sy="102000" algn="ctr" rotWithShape="0">
                <a:srgbClr val="003366">
                  <a:alpha val="5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xmlns="" id="{667B2AF7-20F2-4BEE-90F9-B48E0A6A4F13}"/>
                </a:ext>
              </a:extLst>
            </p:cNvPr>
            <p:cNvSpPr/>
            <p:nvPr/>
          </p:nvSpPr>
          <p:spPr>
            <a:xfrm rot="5400000">
              <a:off x="2719432" y="3126049"/>
              <a:ext cx="2197431" cy="1967979"/>
            </a:xfrm>
            <a:prstGeom prst="hexagon">
              <a:avLst/>
            </a:prstGeom>
            <a:gradFill flip="none" rotWithShape="1">
              <a:gsLst>
                <a:gs pos="7000">
                  <a:srgbClr val="003366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 Narrow" panose="020B0606020202030204" pitchFamily="34" charset="0"/>
              </a:endParaRP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274126E9-FB3F-4742-AED2-B6BB8EFB3178}"/>
                </a:ext>
              </a:extLst>
            </p:cNvPr>
            <p:cNvCxnSpPr>
              <a:cxnSpLocks/>
              <a:stCxn id="25" idx="3"/>
              <a:endCxn id="26" idx="3"/>
            </p:cNvCxnSpPr>
            <p:nvPr/>
          </p:nvCxnSpPr>
          <p:spPr>
            <a:xfrm>
              <a:off x="3818148" y="2743200"/>
              <a:ext cx="0" cy="268122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663C551A-0C7D-4382-9960-82DF5DEC4671}"/>
                </a:ext>
              </a:extLst>
            </p:cNvPr>
            <p:cNvCxnSpPr>
              <a:cxnSpLocks/>
              <a:stCxn id="26" idx="0"/>
              <a:endCxn id="25" idx="0"/>
            </p:cNvCxnSpPr>
            <p:nvPr/>
          </p:nvCxnSpPr>
          <p:spPr>
            <a:xfrm>
              <a:off x="3818148" y="5208754"/>
              <a:ext cx="0" cy="268121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8EF9B7D4-44CF-444F-876B-4C81ABD220FB}"/>
                </a:ext>
              </a:extLst>
            </p:cNvPr>
            <p:cNvCxnSpPr>
              <a:cxnSpLocks/>
              <a:stCxn id="25" idx="1"/>
              <a:endCxn id="26" idx="1"/>
            </p:cNvCxnSpPr>
            <p:nvPr/>
          </p:nvCxnSpPr>
          <p:spPr>
            <a:xfrm flipV="1">
              <a:off x="2535448" y="4738737"/>
              <a:ext cx="298711" cy="125437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C6BA7C13-61A9-463F-B5CB-C2CBCC894379}"/>
                </a:ext>
              </a:extLst>
            </p:cNvPr>
            <p:cNvCxnSpPr>
              <a:cxnSpLocks/>
              <a:stCxn id="25" idx="2"/>
              <a:endCxn id="26" idx="2"/>
            </p:cNvCxnSpPr>
            <p:nvPr/>
          </p:nvCxnSpPr>
          <p:spPr>
            <a:xfrm>
              <a:off x="2535448" y="3355901"/>
              <a:ext cx="298711" cy="125439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53D21B9B-2E5C-448F-AB92-BE3256BE083B}"/>
                </a:ext>
              </a:extLst>
            </p:cNvPr>
            <p:cNvCxnSpPr>
              <a:cxnSpLocks/>
              <a:stCxn id="26" idx="4"/>
              <a:endCxn id="25" idx="4"/>
            </p:cNvCxnSpPr>
            <p:nvPr/>
          </p:nvCxnSpPr>
          <p:spPr>
            <a:xfrm flipV="1">
              <a:off x="4802137" y="3355901"/>
              <a:ext cx="298711" cy="125439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82CB3EA1-2597-4B0B-AB3D-4240945329E5}"/>
                </a:ext>
              </a:extLst>
            </p:cNvPr>
            <p:cNvCxnSpPr>
              <a:cxnSpLocks/>
              <a:stCxn id="26" idx="5"/>
              <a:endCxn id="25" idx="5"/>
            </p:cNvCxnSpPr>
            <p:nvPr/>
          </p:nvCxnSpPr>
          <p:spPr>
            <a:xfrm>
              <a:off x="4802137" y="4738737"/>
              <a:ext cx="298711" cy="125437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8D6DC51-199E-441A-8AAA-2757AAB2029E}"/>
              </a:ext>
            </a:extLst>
          </p:cNvPr>
          <p:cNvSpPr/>
          <p:nvPr/>
        </p:nvSpPr>
        <p:spPr>
          <a:xfrm>
            <a:off x="6393721" y="2981190"/>
            <a:ext cx="24502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655"/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ИСПЫТАНИЯ ОГРАНИЧЕННОЙ ПАРТИИ </a:t>
            </a: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УСЛОВИЯХ ЭКСПЛУАТАЦИИ ОБЪЕКТА</a:t>
            </a:r>
            <a:b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(опытно-промышленные испытания)</a:t>
            </a:r>
            <a:endParaRPr lang="ru-RU" sz="1200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BD8A2A0-F0A6-4D11-B560-BEC989E31FCB}"/>
              </a:ext>
            </a:extLst>
          </p:cNvPr>
          <p:cNvSpPr/>
          <p:nvPr/>
        </p:nvSpPr>
        <p:spPr>
          <a:xfrm>
            <a:off x="6704331" y="4077710"/>
            <a:ext cx="217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655"/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СЕРТИФИКАЦИЯ СИСТЕМЫ </a:t>
            </a:r>
            <a:b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МЕНЕДЖМЕНТА КАЧЕСТВА </a:t>
            </a:r>
            <a:b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ПРОИЗВОДИТЕЛЯ </a:t>
            </a:r>
            <a:b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 СТО ГАЗПРОМ 9001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17D2179-BA86-4045-9367-9549B7EE6206}"/>
              </a:ext>
            </a:extLst>
          </p:cNvPr>
          <p:cNvSpPr/>
          <p:nvPr/>
        </p:nvSpPr>
        <p:spPr>
          <a:xfrm>
            <a:off x="1598925" y="3041081"/>
            <a:ext cx="2240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655"/>
            <a:r>
              <a:rPr lang="ru-RU" sz="1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ОЦЕНКА ДЕЛОВОЙ </a:t>
            </a:r>
            <a:br>
              <a:rPr lang="ru-RU" sz="1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РЕПУТАЦИИ</a:t>
            </a:r>
            <a:br>
              <a:rPr lang="ru-RU" sz="1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ПРОИЗВОДИТЕЛЯ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C0C8C0A-238B-4A9A-81D8-C9DDE88630C9}"/>
              </a:ext>
            </a:extLst>
          </p:cNvPr>
          <p:cNvSpPr/>
          <p:nvPr/>
        </p:nvSpPr>
        <p:spPr>
          <a:xfrm>
            <a:off x="666045" y="3941797"/>
            <a:ext cx="28560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СЕРТИФИКАЦИЯ ПРОДУКЦИИ </a:t>
            </a: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ПРОИЗВОДИТЕЛЯ</a:t>
            </a:r>
            <a:r>
              <a:rPr lang="en-US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en-US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НА СООТВЕТСТВИЕ </a:t>
            </a:r>
            <a:b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ТРЕБОВАНИЯМ</a:t>
            </a:r>
            <a:r>
              <a:rPr lang="en-US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ПАО «ГАЗПРОМ»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A230611-45EF-4C93-979D-33826F3C4AF4}"/>
              </a:ext>
            </a:extLst>
          </p:cNvPr>
          <p:cNvSpPr/>
          <p:nvPr/>
        </p:nvSpPr>
        <p:spPr>
          <a:xfrm>
            <a:off x="6392031" y="5336678"/>
            <a:ext cx="245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655"/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ПРИЕМКА ПАО «ГАЗПРОМ»</a:t>
            </a: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ПРИ ПРОИЗВОДСТВЕ ПРОДУКЦИИ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13B8343-4A4B-4BAC-957E-C14308452892}"/>
              </a:ext>
            </a:extLst>
          </p:cNvPr>
          <p:cNvSpPr/>
          <p:nvPr/>
        </p:nvSpPr>
        <p:spPr>
          <a:xfrm>
            <a:off x="1676797" y="5336678"/>
            <a:ext cx="2143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655"/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АНАЛИЗ СОСТОЯНИЯ </a:t>
            </a: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498C9BB-17A9-4805-962D-1C8D817FBD03}"/>
              </a:ext>
            </a:extLst>
          </p:cNvPr>
          <p:cNvSpPr/>
          <p:nvPr/>
        </p:nvSpPr>
        <p:spPr>
          <a:xfrm>
            <a:off x="3847254" y="3039968"/>
            <a:ext cx="43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9F453FD-F304-4739-A233-AB90E4B59044}"/>
              </a:ext>
            </a:extLst>
          </p:cNvPr>
          <p:cNvSpPr/>
          <p:nvPr/>
        </p:nvSpPr>
        <p:spPr>
          <a:xfrm>
            <a:off x="6184624" y="4252743"/>
            <a:ext cx="43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1B0E0E4-A715-4F8B-802A-5362631179ED}"/>
              </a:ext>
            </a:extLst>
          </p:cNvPr>
          <p:cNvSpPr/>
          <p:nvPr/>
        </p:nvSpPr>
        <p:spPr>
          <a:xfrm>
            <a:off x="3603928" y="4175898"/>
            <a:ext cx="43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5AB0A49-8C0A-4CE5-90F3-B881E55EBCD0}"/>
              </a:ext>
            </a:extLst>
          </p:cNvPr>
          <p:cNvSpPr/>
          <p:nvPr/>
        </p:nvSpPr>
        <p:spPr>
          <a:xfrm>
            <a:off x="3847254" y="5367813"/>
            <a:ext cx="43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792BD3D3-E88A-4ABC-8C8B-3E4728BE425D}"/>
              </a:ext>
            </a:extLst>
          </p:cNvPr>
          <p:cNvCxnSpPr>
            <a:cxnSpLocks/>
          </p:cNvCxnSpPr>
          <p:nvPr/>
        </p:nvCxnSpPr>
        <p:spPr>
          <a:xfrm flipV="1">
            <a:off x="5170170" y="1727858"/>
            <a:ext cx="0" cy="25200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3F2D2CB-D2FC-42DC-ACC8-92A76BFEEF0D}"/>
              </a:ext>
            </a:extLst>
          </p:cNvPr>
          <p:cNvSpPr/>
          <p:nvPr/>
        </p:nvSpPr>
        <p:spPr>
          <a:xfrm>
            <a:off x="5889238" y="1181150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ТРЕБОВАНИЯ</a:t>
            </a:r>
            <a:r>
              <a:rPr lang="ru-RU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ПАО «ГАЗПРОМ»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D52138C-1D90-4DDE-9E73-086D8272AB2D}"/>
              </a:ext>
            </a:extLst>
          </p:cNvPr>
          <p:cNvSpPr txBox="1"/>
          <p:nvPr/>
        </p:nvSpPr>
        <p:spPr>
          <a:xfrm>
            <a:off x="1452758" y="5889011"/>
            <a:ext cx="1800000" cy="27699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426" tIns="45714" rIns="91426" bIns="45714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Система допуска МТР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BBFF08B-044B-44D0-B8B3-9AC39A96C9BE}"/>
              </a:ext>
            </a:extLst>
          </p:cNvPr>
          <p:cNvSpPr/>
          <p:nvPr/>
        </p:nvSpPr>
        <p:spPr>
          <a:xfrm>
            <a:off x="4358522" y="4027014"/>
            <a:ext cx="149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КОНТРОЛЬНЫЕ МЕРОПРИЯТИЯ</a:t>
            </a:r>
            <a:b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СИСТЕМЫ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ДОПУСКА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МТР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66275F3-FBAC-4EE6-B90F-A2310171DD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0931" t="5937" r="19347" b="5489"/>
          <a:stretch/>
        </p:blipFill>
        <p:spPr>
          <a:xfrm>
            <a:off x="3941125" y="3148004"/>
            <a:ext cx="234020" cy="23147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443AC53-D882-4912-9A8D-6AEBAC2A67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0931" t="5937" r="19347" b="5489"/>
          <a:stretch/>
        </p:blipFill>
        <p:spPr>
          <a:xfrm>
            <a:off x="3702918" y="4279118"/>
            <a:ext cx="234020" cy="2314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C6109ECF-38DB-442D-951A-176416BDBA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0931" t="5937" r="19347" b="5489"/>
          <a:stretch/>
        </p:blipFill>
        <p:spPr>
          <a:xfrm>
            <a:off x="3949793" y="5468076"/>
            <a:ext cx="234020" cy="23147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F8C1F9E-CC9C-43E6-B832-C06A859C89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0931" t="5937" r="19347" b="5489"/>
          <a:stretch/>
        </p:blipFill>
        <p:spPr>
          <a:xfrm>
            <a:off x="6289847" y="4355963"/>
            <a:ext cx="234020" cy="231474"/>
          </a:xfrm>
          <a:prstGeom prst="rect">
            <a:avLst/>
          </a:prstGeom>
        </p:spPr>
      </p:pic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xmlns="" id="{DB9B5E37-D4D7-46CC-A2F8-DE3179D372CB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496569" y="1350427"/>
            <a:ext cx="951767" cy="2235257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DD8D4A59-0F42-4AAF-966A-7D4F2604F2B8}"/>
              </a:ext>
            </a:extLst>
          </p:cNvPr>
          <p:cNvSpPr/>
          <p:nvPr/>
        </p:nvSpPr>
        <p:spPr>
          <a:xfrm>
            <a:off x="3702918" y="1998186"/>
            <a:ext cx="3351627" cy="787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0574F014-7142-4993-B32B-8E1A3F77AEA1}"/>
              </a:ext>
            </a:extLst>
          </p:cNvPr>
          <p:cNvSpPr/>
          <p:nvPr/>
        </p:nvSpPr>
        <p:spPr>
          <a:xfrm>
            <a:off x="4654463" y="2073568"/>
            <a:ext cx="2125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0" dirty="0">
                <a:solidFill>
                  <a:schemeClr val="accent1"/>
                </a:solidFill>
                <a:latin typeface="Arial Narrow" panose="020B0606020202030204" pitchFamily="34" charset="0"/>
              </a:rPr>
              <a:t>ПАСПОРТА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ДОПУСКА МТР</a:t>
            </a:r>
            <a:endParaRPr lang="ru-RU" sz="1400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A5EF3E10-0D04-4E2F-938D-1CE32C8E6730}"/>
              </a:ext>
            </a:extLst>
          </p:cNvPr>
          <p:cNvGrpSpPr/>
          <p:nvPr/>
        </p:nvGrpSpPr>
        <p:grpSpPr>
          <a:xfrm>
            <a:off x="3996205" y="2063041"/>
            <a:ext cx="473274" cy="626420"/>
            <a:chOff x="9233679" y="1211236"/>
            <a:chExt cx="473274" cy="626420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xmlns="" id="{384E83B0-FA20-4A3A-BE59-276B20DE9B0A}"/>
                </a:ext>
              </a:extLst>
            </p:cNvPr>
            <p:cNvGrpSpPr/>
            <p:nvPr/>
          </p:nvGrpSpPr>
          <p:grpSpPr>
            <a:xfrm>
              <a:off x="9233679" y="1211236"/>
              <a:ext cx="473274" cy="626420"/>
              <a:chOff x="8985849" y="1668010"/>
              <a:chExt cx="949683" cy="798024"/>
            </a:xfrm>
          </p:grpSpPr>
          <p:sp>
            <p:nvSpPr>
              <p:cNvPr id="64" name="Прямоугольник: усеченные верхние углы 62">
                <a:extLst>
                  <a:ext uri="{FF2B5EF4-FFF2-40B4-BE49-F238E27FC236}">
                    <a16:creationId xmlns:a16="http://schemas.microsoft.com/office/drawing/2014/main" xmlns="" id="{B450CA3C-91BA-431C-9003-C70A72E7F944}"/>
                  </a:ext>
                </a:extLst>
              </p:cNvPr>
              <p:cNvSpPr/>
              <p:nvPr/>
            </p:nvSpPr>
            <p:spPr>
              <a:xfrm>
                <a:off x="9100333" y="1668010"/>
                <a:ext cx="835199" cy="728129"/>
              </a:xfrm>
              <a:prstGeom prst="snip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38100" dist="25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5" name="Прямоугольник: усеченные верхние углы 62">
                <a:extLst>
                  <a:ext uri="{FF2B5EF4-FFF2-40B4-BE49-F238E27FC236}">
                    <a16:creationId xmlns:a16="http://schemas.microsoft.com/office/drawing/2014/main" xmlns="" id="{1301B37B-AEB8-4C3B-9EDC-6467B94970B7}"/>
                  </a:ext>
                </a:extLst>
              </p:cNvPr>
              <p:cNvSpPr/>
              <p:nvPr/>
            </p:nvSpPr>
            <p:spPr>
              <a:xfrm>
                <a:off x="9043268" y="1703437"/>
                <a:ext cx="835200" cy="728129"/>
              </a:xfrm>
              <a:prstGeom prst="snip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38100" dist="25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6" name="Прямоугольник: усеченные верхние углы 62">
                <a:extLst>
                  <a:ext uri="{FF2B5EF4-FFF2-40B4-BE49-F238E27FC236}">
                    <a16:creationId xmlns:a16="http://schemas.microsoft.com/office/drawing/2014/main" xmlns="" id="{61F443B2-34E9-42AA-8073-0D4982AA5A64}"/>
                  </a:ext>
                </a:extLst>
              </p:cNvPr>
              <p:cNvSpPr/>
              <p:nvPr/>
            </p:nvSpPr>
            <p:spPr>
              <a:xfrm>
                <a:off x="8985849" y="1737905"/>
                <a:ext cx="835555" cy="728129"/>
              </a:xfrm>
              <a:prstGeom prst="snip2SameRect">
                <a:avLst>
                  <a:gd name="adj1" fmla="val 0"/>
                  <a:gd name="adj2" fmla="val 0"/>
                </a:avLst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>
                <a:outerShdw blurRad="38100" dist="25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8C1A3535-23DD-46B0-BF22-5C7E4D114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69345"/>
            <a:stretch/>
          </p:blipFill>
          <p:spPr>
            <a:xfrm>
              <a:off x="9390900" y="1308138"/>
              <a:ext cx="83084" cy="133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accent1"/>
              </a:solidFill>
            </a:ln>
          </p:spPr>
        </p:pic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BFE95008-A993-4737-A914-0755B499480E}"/>
                </a:ext>
              </a:extLst>
            </p:cNvPr>
            <p:cNvGrpSpPr/>
            <p:nvPr/>
          </p:nvGrpSpPr>
          <p:grpSpPr>
            <a:xfrm>
              <a:off x="9296813" y="1551881"/>
              <a:ext cx="290130" cy="190921"/>
              <a:chOff x="9296813" y="1551881"/>
              <a:chExt cx="290130" cy="190921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87DC0842-D60F-4BDC-A986-EA0F12C5E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813" y="1551881"/>
                <a:ext cx="2901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78F01622-07BA-4C3D-8D1C-31BFF0538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813" y="1590065"/>
                <a:ext cx="2901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xmlns="" id="{D9EA9A3E-0874-40E2-9722-5A22B3F2E2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813" y="1628249"/>
                <a:ext cx="2901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5E97D891-ECC7-4251-850D-E454AB3A7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813" y="1666433"/>
                <a:ext cx="2901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EA730F83-AC6D-4E9B-BA5A-E86EFFEC2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813" y="1704617"/>
                <a:ext cx="2901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3D5EB184-3A00-4319-87C7-669EF65D94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6813" y="1742802"/>
                <a:ext cx="213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A160854F-3529-4B9E-A691-06FFD2C73256}"/>
              </a:ext>
            </a:extLst>
          </p:cNvPr>
          <p:cNvGrpSpPr/>
          <p:nvPr/>
        </p:nvGrpSpPr>
        <p:grpSpPr>
          <a:xfrm>
            <a:off x="8849322" y="3564980"/>
            <a:ext cx="1288164" cy="1437683"/>
            <a:chOff x="7894513" y="4441101"/>
            <a:chExt cx="1424033" cy="1437682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D7D3D881-1B10-4FB0-8F90-A21E72D81DA2}"/>
                </a:ext>
              </a:extLst>
            </p:cNvPr>
            <p:cNvSpPr/>
            <p:nvPr/>
          </p:nvSpPr>
          <p:spPr>
            <a:xfrm>
              <a:off x="7894513" y="4441101"/>
              <a:ext cx="1424033" cy="14376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CF1435B8-92EC-4149-88E1-43D7C18B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40005" y="4782214"/>
              <a:ext cx="323849" cy="324000"/>
            </a:xfrm>
            <a:prstGeom prst="rect">
              <a:avLst/>
            </a:prstGeom>
          </p:spPr>
        </p:pic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B8AE73FD-0A31-42F7-A310-9EFD1B036AB4}"/>
                </a:ext>
              </a:extLst>
            </p:cNvPr>
            <p:cNvSpPr/>
            <p:nvPr/>
          </p:nvSpPr>
          <p:spPr>
            <a:xfrm>
              <a:off x="8062392" y="5161215"/>
              <a:ext cx="1079077" cy="32400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/>
              <a:r>
                <a:rPr lang="ru-RU" sz="1200" b="1" kern="0" dirty="0">
                  <a:solidFill>
                    <a:srgbClr val="0079C1"/>
                  </a:solidFill>
                  <a:latin typeface="Arial Narrow" panose="020B0606020202030204" pitchFamily="34" charset="0"/>
                </a:rPr>
                <a:t>ЕДИНЫЙ </a:t>
              </a:r>
              <a:br>
                <a:rPr lang="ru-RU" sz="1200" b="1" kern="0" dirty="0">
                  <a:solidFill>
                    <a:srgbClr val="0079C1"/>
                  </a:solidFill>
                  <a:latin typeface="Arial Narrow" panose="020B0606020202030204" pitchFamily="34" charset="0"/>
                </a:rPr>
              </a:br>
              <a:r>
                <a:rPr lang="ru-RU" sz="1200" b="1" kern="0" dirty="0">
                  <a:solidFill>
                    <a:srgbClr val="0079C1"/>
                  </a:solidFill>
                  <a:latin typeface="Arial Narrow" panose="020B0606020202030204" pitchFamily="34" charset="0"/>
                </a:rPr>
                <a:t>РЕЕСТР </a:t>
              </a:r>
              <a:r>
                <a:rPr lang="ru-RU" sz="1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МТР</a:t>
              </a:r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66040F55-24F9-4B32-A095-C27EC59FC3E3}"/>
              </a:ext>
            </a:extLst>
          </p:cNvPr>
          <p:cNvSpPr/>
          <p:nvPr/>
        </p:nvSpPr>
        <p:spPr>
          <a:xfrm>
            <a:off x="1451090" y="1451239"/>
            <a:ext cx="290743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Ins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Национальная система стандартизации</a:t>
            </a:r>
          </a:p>
        </p:txBody>
      </p:sp>
      <p:cxnSp>
        <p:nvCxnSpPr>
          <p:cNvPr id="72" name="Соединитель: уступ 84">
            <a:extLst>
              <a:ext uri="{FF2B5EF4-FFF2-40B4-BE49-F238E27FC236}">
                <a16:creationId xmlns:a16="http://schemas.microsoft.com/office/drawing/2014/main" xmlns="" id="{B5E3994D-01C8-45F6-9A87-697547D3CFEF}"/>
              </a:ext>
            </a:extLst>
          </p:cNvPr>
          <p:cNvCxnSpPr>
            <a:cxnSpLocks/>
          </p:cNvCxnSpPr>
          <p:nvPr/>
        </p:nvCxnSpPr>
        <p:spPr>
          <a:xfrm rot="5400000">
            <a:off x="10049815" y="2010641"/>
            <a:ext cx="605826" cy="2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0684E3CF-77E5-4173-B910-711F91A2C313}"/>
              </a:ext>
            </a:extLst>
          </p:cNvPr>
          <p:cNvSpPr/>
          <p:nvPr/>
        </p:nvSpPr>
        <p:spPr>
          <a:xfrm>
            <a:off x="4179909" y="2286309"/>
            <a:ext cx="2984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(перечни документов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с требованиями ПАО «Газпром»)</a:t>
            </a:r>
          </a:p>
        </p:txBody>
      </p:sp>
      <p:pic>
        <p:nvPicPr>
          <p:cNvPr id="85" name="Рисунок 84" descr="Изображение выглядит как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DC54423-3252-4841-9FBF-5E91D49A6D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69" y="1029989"/>
            <a:ext cx="1139081" cy="561485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69C5201-58BF-4F53-9626-3B47281109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05" y="3032175"/>
            <a:ext cx="921542" cy="45425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765982B-F3D5-4CD4-9300-B15A2D387F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05" y="5201919"/>
            <a:ext cx="921542" cy="4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E1775-D7F4-4CD7-80CD-2507941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ОТКРЫТЫЙ ДОСТУП </a:t>
            </a:r>
            <a:br>
              <a:rPr lang="ru-RU" b="1" dirty="0"/>
            </a:br>
            <a:r>
              <a:rPr lang="ru-RU" dirty="0"/>
              <a:t>к требованиям ПАО «Газпром»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FF67D21-B4B7-4093-B6DE-79EBC572F9CB}"/>
              </a:ext>
            </a:extLst>
          </p:cNvPr>
          <p:cNvGrpSpPr/>
          <p:nvPr/>
        </p:nvGrpSpPr>
        <p:grpSpPr>
          <a:xfrm>
            <a:off x="0" y="939364"/>
            <a:ext cx="12192013" cy="5287832"/>
            <a:chOff x="0" y="1079500"/>
            <a:chExt cx="12192013" cy="528783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76E9E3B9-03CF-4781-9D1C-B18D2FE41A42}"/>
                </a:ext>
              </a:extLst>
            </p:cNvPr>
            <p:cNvGrpSpPr/>
            <p:nvPr/>
          </p:nvGrpSpPr>
          <p:grpSpPr>
            <a:xfrm>
              <a:off x="0" y="1290914"/>
              <a:ext cx="12192013" cy="5076418"/>
              <a:chOff x="711200" y="1598126"/>
              <a:chExt cx="11480813" cy="4769205"/>
            </a:xfrm>
          </p:grpSpPr>
          <p:pic>
            <p:nvPicPr>
              <p:cNvPr id="6" name="Рисунок 5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574B2149-CE15-4890-9A8A-556BA8272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3269" b="4233"/>
              <a:stretch/>
            </p:blipFill>
            <p:spPr>
              <a:xfrm>
                <a:off x="6416015" y="1598220"/>
                <a:ext cx="5775998" cy="4769111"/>
              </a:xfrm>
              <a:prstGeom prst="rect">
                <a:avLst/>
              </a:prstGeom>
            </p:spPr>
          </p:pic>
          <p:pic>
            <p:nvPicPr>
              <p:cNvPr id="7" name="Рисунок 6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B1F55AF8-5964-4022-96A6-8F1B2AAAF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3269" b="4233"/>
              <a:stretch/>
            </p:blipFill>
            <p:spPr>
              <a:xfrm flipH="1">
                <a:off x="711200" y="1598126"/>
                <a:ext cx="5701452" cy="4769111"/>
              </a:xfrm>
              <a:prstGeom prst="rect">
                <a:avLst/>
              </a:prstGeom>
            </p:spPr>
          </p:pic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3CC3945F-C733-4F34-BC1E-9A2B91008941}"/>
                </a:ext>
              </a:extLst>
            </p:cNvPr>
            <p:cNvSpPr/>
            <p:nvPr/>
          </p:nvSpPr>
          <p:spPr>
            <a:xfrm>
              <a:off x="0" y="1079500"/>
              <a:ext cx="12192000" cy="528320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alpha val="58000"/>
                  </a:srgbClr>
                </a:gs>
                <a:gs pos="100000">
                  <a:schemeClr val="bg1">
                    <a:alpha val="95000"/>
                  </a:schemeClr>
                </a:gs>
                <a:gs pos="0">
                  <a:schemeClr val="bg1">
                    <a:alpha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9AE1B-8F04-4CA1-8802-A046D7101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1" y="3170281"/>
            <a:ext cx="2551994" cy="1698094"/>
          </a:xfrm>
          <a:prstGeom prst="rect">
            <a:avLst/>
          </a:prstGeom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A9967B5-BCD8-43AD-A84F-19BEFFDE5714}"/>
              </a:ext>
            </a:extLst>
          </p:cNvPr>
          <p:cNvSpPr/>
          <p:nvPr/>
        </p:nvSpPr>
        <p:spPr>
          <a:xfrm>
            <a:off x="0" y="4299429"/>
            <a:ext cx="12192000" cy="2185052"/>
          </a:xfrm>
          <a:custGeom>
            <a:avLst/>
            <a:gdLst>
              <a:gd name="connsiteX0" fmla="*/ 6096001 w 12192000"/>
              <a:gd name="connsiteY0" fmla="*/ 0 h 2760725"/>
              <a:gd name="connsiteX1" fmla="*/ 6683463 w 12192000"/>
              <a:gd name="connsiteY1" fmla="*/ 478795 h 2760725"/>
              <a:gd name="connsiteX2" fmla="*/ 6692634 w 12192000"/>
              <a:gd name="connsiteY2" fmla="*/ 569770 h 2760725"/>
              <a:gd name="connsiteX3" fmla="*/ 12192000 w 12192000"/>
              <a:gd name="connsiteY3" fmla="*/ 569770 h 2760725"/>
              <a:gd name="connsiteX4" fmla="*/ 12192000 w 12192000"/>
              <a:gd name="connsiteY4" fmla="*/ 2760725 h 2760725"/>
              <a:gd name="connsiteX5" fmla="*/ 0 w 12192000"/>
              <a:gd name="connsiteY5" fmla="*/ 2760725 h 2760725"/>
              <a:gd name="connsiteX6" fmla="*/ 0 w 12192000"/>
              <a:gd name="connsiteY6" fmla="*/ 569770 h 2760725"/>
              <a:gd name="connsiteX7" fmla="*/ 5499369 w 12192000"/>
              <a:gd name="connsiteY7" fmla="*/ 569770 h 2760725"/>
              <a:gd name="connsiteX8" fmla="*/ 5508540 w 12192000"/>
              <a:gd name="connsiteY8" fmla="*/ 478795 h 2760725"/>
              <a:gd name="connsiteX9" fmla="*/ 6096001 w 12192000"/>
              <a:gd name="connsiteY9" fmla="*/ 0 h 2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2760725">
                <a:moveTo>
                  <a:pt x="6096001" y="0"/>
                </a:moveTo>
                <a:cubicBezTo>
                  <a:pt x="6385778" y="0"/>
                  <a:pt x="6627548" y="205547"/>
                  <a:pt x="6683463" y="478795"/>
                </a:cubicBezTo>
                <a:lnTo>
                  <a:pt x="6692634" y="569770"/>
                </a:lnTo>
                <a:lnTo>
                  <a:pt x="12192000" y="569770"/>
                </a:lnTo>
                <a:lnTo>
                  <a:pt x="12192000" y="2760725"/>
                </a:lnTo>
                <a:lnTo>
                  <a:pt x="0" y="2760725"/>
                </a:lnTo>
                <a:lnTo>
                  <a:pt x="0" y="569770"/>
                </a:lnTo>
                <a:lnTo>
                  <a:pt x="5499369" y="569770"/>
                </a:lnTo>
                <a:lnTo>
                  <a:pt x="5508540" y="478795"/>
                </a:lnTo>
                <a:cubicBezTo>
                  <a:pt x="5564455" y="205547"/>
                  <a:pt x="5806224" y="0"/>
                  <a:pt x="6096001" y="0"/>
                </a:cubicBezTo>
                <a:close/>
              </a:path>
            </a:pathLst>
          </a:custGeom>
          <a:gradFill>
            <a:gsLst>
              <a:gs pos="84000">
                <a:schemeClr val="accent1"/>
              </a:gs>
              <a:gs pos="19000">
                <a:srgbClr val="003366"/>
              </a:gs>
            </a:gsLst>
            <a:lin ang="27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3886BD4-1661-4CC6-9A66-5D5C72251B5B}"/>
              </a:ext>
            </a:extLst>
          </p:cNvPr>
          <p:cNvGrpSpPr/>
          <p:nvPr/>
        </p:nvGrpSpPr>
        <p:grpSpPr>
          <a:xfrm rot="10800000">
            <a:off x="-10048" y="801264"/>
            <a:ext cx="12192000" cy="1187874"/>
            <a:chOff x="0" y="5507327"/>
            <a:chExt cx="12192000" cy="861772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679C8772-544D-45A6-8659-9A4500587D3B}"/>
                </a:ext>
              </a:extLst>
            </p:cNvPr>
            <p:cNvSpPr/>
            <p:nvPr/>
          </p:nvSpPr>
          <p:spPr>
            <a:xfrm flipH="1" flipV="1">
              <a:off x="0" y="5507327"/>
              <a:ext cx="12192000" cy="861772"/>
            </a:xfrm>
            <a:custGeom>
              <a:avLst/>
              <a:gdLst>
                <a:gd name="connsiteX0" fmla="*/ 6087150 w 12192000"/>
                <a:gd name="connsiteY0" fmla="*/ 1401151 h 1401151"/>
                <a:gd name="connsiteX1" fmla="*/ 6657294 w 12192000"/>
                <a:gd name="connsiteY1" fmla="*/ 936474 h 1401151"/>
                <a:gd name="connsiteX2" fmla="*/ 6664824 w 12192000"/>
                <a:gd name="connsiteY2" fmla="*/ 861772 h 1401151"/>
                <a:gd name="connsiteX3" fmla="*/ 12192000 w 12192000"/>
                <a:gd name="connsiteY3" fmla="*/ 861772 h 1401151"/>
                <a:gd name="connsiteX4" fmla="*/ 12192000 w 12192000"/>
                <a:gd name="connsiteY4" fmla="*/ 0 h 1401151"/>
                <a:gd name="connsiteX5" fmla="*/ 0 w 12192000"/>
                <a:gd name="connsiteY5" fmla="*/ 0 h 1401151"/>
                <a:gd name="connsiteX6" fmla="*/ 0 w 12192000"/>
                <a:gd name="connsiteY6" fmla="*/ 861772 h 1401151"/>
                <a:gd name="connsiteX7" fmla="*/ 5509476 w 12192000"/>
                <a:gd name="connsiteY7" fmla="*/ 861772 h 1401151"/>
                <a:gd name="connsiteX8" fmla="*/ 5517007 w 12192000"/>
                <a:gd name="connsiteY8" fmla="*/ 936474 h 1401151"/>
                <a:gd name="connsiteX9" fmla="*/ 6087150 w 12192000"/>
                <a:gd name="connsiteY9" fmla="*/ 1401151 h 1401151"/>
                <a:gd name="connsiteX0" fmla="*/ 5517007 w 12192000"/>
                <a:gd name="connsiteY0" fmla="*/ 936474 h 945811"/>
                <a:gd name="connsiteX1" fmla="*/ 6657294 w 12192000"/>
                <a:gd name="connsiteY1" fmla="*/ 936474 h 945811"/>
                <a:gd name="connsiteX2" fmla="*/ 6664824 w 12192000"/>
                <a:gd name="connsiteY2" fmla="*/ 861772 h 945811"/>
                <a:gd name="connsiteX3" fmla="*/ 12192000 w 12192000"/>
                <a:gd name="connsiteY3" fmla="*/ 861772 h 945811"/>
                <a:gd name="connsiteX4" fmla="*/ 12192000 w 12192000"/>
                <a:gd name="connsiteY4" fmla="*/ 0 h 945811"/>
                <a:gd name="connsiteX5" fmla="*/ 0 w 12192000"/>
                <a:gd name="connsiteY5" fmla="*/ 0 h 945811"/>
                <a:gd name="connsiteX6" fmla="*/ 0 w 12192000"/>
                <a:gd name="connsiteY6" fmla="*/ 861772 h 945811"/>
                <a:gd name="connsiteX7" fmla="*/ 5509476 w 12192000"/>
                <a:gd name="connsiteY7" fmla="*/ 861772 h 945811"/>
                <a:gd name="connsiteX8" fmla="*/ 5517007 w 12192000"/>
                <a:gd name="connsiteY8" fmla="*/ 936474 h 945811"/>
                <a:gd name="connsiteX0" fmla="*/ 5517007 w 12192000"/>
                <a:gd name="connsiteY0" fmla="*/ 936474 h 936474"/>
                <a:gd name="connsiteX1" fmla="*/ 6664824 w 12192000"/>
                <a:gd name="connsiteY1" fmla="*/ 861772 h 936474"/>
                <a:gd name="connsiteX2" fmla="*/ 12192000 w 12192000"/>
                <a:gd name="connsiteY2" fmla="*/ 861772 h 936474"/>
                <a:gd name="connsiteX3" fmla="*/ 12192000 w 12192000"/>
                <a:gd name="connsiteY3" fmla="*/ 0 h 936474"/>
                <a:gd name="connsiteX4" fmla="*/ 0 w 12192000"/>
                <a:gd name="connsiteY4" fmla="*/ 0 h 936474"/>
                <a:gd name="connsiteX5" fmla="*/ 0 w 12192000"/>
                <a:gd name="connsiteY5" fmla="*/ 861772 h 936474"/>
                <a:gd name="connsiteX6" fmla="*/ 5509476 w 12192000"/>
                <a:gd name="connsiteY6" fmla="*/ 861772 h 936474"/>
                <a:gd name="connsiteX7" fmla="*/ 5517007 w 12192000"/>
                <a:gd name="connsiteY7" fmla="*/ 936474 h 936474"/>
                <a:gd name="connsiteX0" fmla="*/ 5509476 w 12192000"/>
                <a:gd name="connsiteY0" fmla="*/ 861772 h 861772"/>
                <a:gd name="connsiteX1" fmla="*/ 6664824 w 12192000"/>
                <a:gd name="connsiteY1" fmla="*/ 861772 h 861772"/>
                <a:gd name="connsiteX2" fmla="*/ 12192000 w 12192000"/>
                <a:gd name="connsiteY2" fmla="*/ 861772 h 861772"/>
                <a:gd name="connsiteX3" fmla="*/ 12192000 w 12192000"/>
                <a:gd name="connsiteY3" fmla="*/ 0 h 861772"/>
                <a:gd name="connsiteX4" fmla="*/ 0 w 12192000"/>
                <a:gd name="connsiteY4" fmla="*/ 0 h 861772"/>
                <a:gd name="connsiteX5" fmla="*/ 0 w 12192000"/>
                <a:gd name="connsiteY5" fmla="*/ 861772 h 861772"/>
                <a:gd name="connsiteX6" fmla="*/ 5509476 w 12192000"/>
                <a:gd name="connsiteY6" fmla="*/ 861772 h 861772"/>
                <a:gd name="connsiteX0" fmla="*/ 0 w 12192000"/>
                <a:gd name="connsiteY0" fmla="*/ 861772 h 861772"/>
                <a:gd name="connsiteX1" fmla="*/ 6664824 w 12192000"/>
                <a:gd name="connsiteY1" fmla="*/ 861772 h 861772"/>
                <a:gd name="connsiteX2" fmla="*/ 12192000 w 12192000"/>
                <a:gd name="connsiteY2" fmla="*/ 861772 h 861772"/>
                <a:gd name="connsiteX3" fmla="*/ 12192000 w 12192000"/>
                <a:gd name="connsiteY3" fmla="*/ 0 h 861772"/>
                <a:gd name="connsiteX4" fmla="*/ 0 w 12192000"/>
                <a:gd name="connsiteY4" fmla="*/ 0 h 861772"/>
                <a:gd name="connsiteX5" fmla="*/ 0 w 12192000"/>
                <a:gd name="connsiteY5" fmla="*/ 861772 h 861772"/>
                <a:gd name="connsiteX0" fmla="*/ 0 w 12192000"/>
                <a:gd name="connsiteY0" fmla="*/ 861772 h 861772"/>
                <a:gd name="connsiteX1" fmla="*/ 12192000 w 12192000"/>
                <a:gd name="connsiteY1" fmla="*/ 861772 h 861772"/>
                <a:gd name="connsiteX2" fmla="*/ 12192000 w 12192000"/>
                <a:gd name="connsiteY2" fmla="*/ 0 h 861772"/>
                <a:gd name="connsiteX3" fmla="*/ 0 w 12192000"/>
                <a:gd name="connsiteY3" fmla="*/ 0 h 861772"/>
                <a:gd name="connsiteX4" fmla="*/ 0 w 12192000"/>
                <a:gd name="connsiteY4" fmla="*/ 861772 h 8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61772">
                  <a:moveTo>
                    <a:pt x="0" y="861772"/>
                  </a:moveTo>
                  <a:lnTo>
                    <a:pt x="12192000" y="86177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861772"/>
                  </a:lnTo>
                  <a:close/>
                </a:path>
              </a:pathLst>
            </a:custGeom>
            <a:gradFill flip="none" rotWithShape="1">
              <a:gsLst>
                <a:gs pos="84000">
                  <a:schemeClr val="accent1"/>
                </a:gs>
                <a:gs pos="19000">
                  <a:srgbClr val="003366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19F68497-9E54-4BCA-AA24-CEFBB2374059}"/>
                </a:ext>
              </a:extLst>
            </p:cNvPr>
            <p:cNvSpPr/>
            <p:nvPr/>
          </p:nvSpPr>
          <p:spPr>
            <a:xfrm rot="10800000">
              <a:off x="1" y="5697335"/>
              <a:ext cx="12191999" cy="468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ТРЕБОВАНИЯ ПАО «ГАЗПРОМ»,</a:t>
              </a:r>
              <a:b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в том числе КОРПОРАТИВНЫЕ СТАНДАРТЫ ПАО «ГАЗПРОМ», В ОТКРЫТОМ ДОСТУПЕ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57B56E9-17A1-4BE4-91D4-A4AF330569AF}"/>
              </a:ext>
            </a:extLst>
          </p:cNvPr>
          <p:cNvGrpSpPr/>
          <p:nvPr/>
        </p:nvGrpSpPr>
        <p:grpSpPr>
          <a:xfrm rot="10800000">
            <a:off x="2380420" y="2312232"/>
            <a:ext cx="165100" cy="310104"/>
            <a:chOff x="3348038" y="5016499"/>
            <a:chExt cx="165100" cy="310104"/>
          </a:xfrm>
        </p:grpSpPr>
        <p:sp>
          <p:nvSpPr>
            <p:cNvPr id="14" name="Стрелка: шеврон 13">
              <a:extLst>
                <a:ext uri="{FF2B5EF4-FFF2-40B4-BE49-F238E27FC236}">
                  <a16:creationId xmlns:a16="http://schemas.microsoft.com/office/drawing/2014/main" xmlns="" id="{EA3D0966-759A-40A1-9735-42E51083A542}"/>
                </a:ext>
              </a:extLst>
            </p:cNvPr>
            <p:cNvSpPr/>
            <p:nvPr/>
          </p:nvSpPr>
          <p:spPr>
            <a:xfrm rot="16200000">
              <a:off x="3372298" y="4992239"/>
              <a:ext cx="116580" cy="165100"/>
            </a:xfrm>
            <a:prstGeom prst="chevron">
              <a:avLst>
                <a:gd name="adj" fmla="val 5796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xmlns="" id="{30B98F2F-2C43-41B9-93AB-6E1F1482DCDF}"/>
                </a:ext>
              </a:extLst>
            </p:cNvPr>
            <p:cNvSpPr/>
            <p:nvPr/>
          </p:nvSpPr>
          <p:spPr>
            <a:xfrm rot="16200000">
              <a:off x="3372298" y="5086209"/>
              <a:ext cx="116580" cy="165100"/>
            </a:xfrm>
            <a:prstGeom prst="chevron">
              <a:avLst>
                <a:gd name="adj" fmla="val 579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трелка: шеврон 15">
              <a:extLst>
                <a:ext uri="{FF2B5EF4-FFF2-40B4-BE49-F238E27FC236}">
                  <a16:creationId xmlns:a16="http://schemas.microsoft.com/office/drawing/2014/main" xmlns="" id="{9B795FE0-1DFB-42FE-B007-8D23732C1CA2}"/>
                </a:ext>
              </a:extLst>
            </p:cNvPr>
            <p:cNvSpPr/>
            <p:nvPr/>
          </p:nvSpPr>
          <p:spPr>
            <a:xfrm rot="16200000">
              <a:off x="3372298" y="5185763"/>
              <a:ext cx="116580" cy="165100"/>
            </a:xfrm>
            <a:prstGeom prst="chevron">
              <a:avLst>
                <a:gd name="adj" fmla="val 5796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8867FC0-44B5-45C7-9E5C-C091068BFDB5}"/>
              </a:ext>
            </a:extLst>
          </p:cNvPr>
          <p:cNvGrpSpPr/>
          <p:nvPr/>
        </p:nvGrpSpPr>
        <p:grpSpPr>
          <a:xfrm rot="10800000">
            <a:off x="9563772" y="2323752"/>
            <a:ext cx="165100" cy="310104"/>
            <a:chOff x="3348038" y="5016499"/>
            <a:chExt cx="165100" cy="310104"/>
          </a:xfrm>
        </p:grpSpPr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xmlns="" id="{3D3C5261-E50A-4DFE-9206-A14E93EB20A7}"/>
                </a:ext>
              </a:extLst>
            </p:cNvPr>
            <p:cNvSpPr/>
            <p:nvPr/>
          </p:nvSpPr>
          <p:spPr>
            <a:xfrm rot="16200000">
              <a:off x="3372298" y="4992239"/>
              <a:ext cx="116580" cy="165100"/>
            </a:xfrm>
            <a:prstGeom prst="chevron">
              <a:avLst>
                <a:gd name="adj" fmla="val 5796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Стрелка: шеврон 18">
              <a:extLst>
                <a:ext uri="{FF2B5EF4-FFF2-40B4-BE49-F238E27FC236}">
                  <a16:creationId xmlns:a16="http://schemas.microsoft.com/office/drawing/2014/main" xmlns="" id="{52BA1BF9-D1BB-4AD2-BBBB-9743A6E3E32A}"/>
                </a:ext>
              </a:extLst>
            </p:cNvPr>
            <p:cNvSpPr/>
            <p:nvPr/>
          </p:nvSpPr>
          <p:spPr>
            <a:xfrm rot="16200000">
              <a:off x="3372298" y="5086209"/>
              <a:ext cx="116580" cy="165100"/>
            </a:xfrm>
            <a:prstGeom prst="chevron">
              <a:avLst>
                <a:gd name="adj" fmla="val 579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Стрелка: шеврон 19">
              <a:extLst>
                <a:ext uri="{FF2B5EF4-FFF2-40B4-BE49-F238E27FC236}">
                  <a16:creationId xmlns:a16="http://schemas.microsoft.com/office/drawing/2014/main" xmlns="" id="{7156AE72-410C-43D9-AC1E-8FFF7BEFF592}"/>
                </a:ext>
              </a:extLst>
            </p:cNvPr>
            <p:cNvSpPr/>
            <p:nvPr/>
          </p:nvSpPr>
          <p:spPr>
            <a:xfrm rot="16200000">
              <a:off x="3372298" y="5185763"/>
              <a:ext cx="116580" cy="165100"/>
            </a:xfrm>
            <a:prstGeom prst="chevron">
              <a:avLst>
                <a:gd name="adj" fmla="val 5796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767DBD68-4264-43B9-B46C-4E669175EE6B}"/>
              </a:ext>
            </a:extLst>
          </p:cNvPr>
          <p:cNvGrpSpPr/>
          <p:nvPr/>
        </p:nvGrpSpPr>
        <p:grpSpPr>
          <a:xfrm>
            <a:off x="519083" y="2958798"/>
            <a:ext cx="4120230" cy="2683280"/>
            <a:chOff x="256130" y="1469838"/>
            <a:chExt cx="4646136" cy="30257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2" name="Picture 4" descr="C:\Users\ushaalev\Desktop\1.jpg">
              <a:extLst>
                <a:ext uri="{FF2B5EF4-FFF2-40B4-BE49-F238E27FC236}">
                  <a16:creationId xmlns:a16="http://schemas.microsoft.com/office/drawing/2014/main" xmlns="" id="{3121933F-DABB-4AD0-B8BA-04A79C64D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30" y="1469838"/>
              <a:ext cx="4646136" cy="3025775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EA39C83-A61C-4B6D-8381-20D538107CB4}"/>
                </a:ext>
              </a:extLst>
            </p:cNvPr>
            <p:cNvSpPr/>
            <p:nvPr/>
          </p:nvSpPr>
          <p:spPr>
            <a:xfrm>
              <a:off x="347169" y="2813451"/>
              <a:ext cx="4464054" cy="69411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91434" tIns="45718" rIns="91434" bIns="45718">
              <a:spAutoFit/>
            </a:bodyPr>
            <a:lstStyle/>
            <a:p>
              <a:pPr algn="ctr"/>
              <a:r>
                <a:rPr lang="ru-RU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Сайт ПАО «Газпром»</a:t>
              </a:r>
              <a:r>
                <a:rPr lang="en-US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,</a:t>
              </a:r>
              <a:r>
                <a:rPr lang="ru-RU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 раздел Закупки</a:t>
              </a:r>
              <a:r>
                <a:rPr lang="en-US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/>
              </a:r>
              <a:br>
                <a:rPr lang="en-US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Перечень документов с требованиями</a:t>
              </a:r>
              <a:endParaRPr lang="ru-RU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6BE83F45-C827-4234-BBC4-5E77CD62E25E}"/>
              </a:ext>
            </a:extLst>
          </p:cNvPr>
          <p:cNvGrpSpPr/>
          <p:nvPr/>
        </p:nvGrpSpPr>
        <p:grpSpPr>
          <a:xfrm>
            <a:off x="7573565" y="2957761"/>
            <a:ext cx="4015028" cy="2667036"/>
            <a:chOff x="7317326" y="1488157"/>
            <a:chExt cx="4527505" cy="30074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C:\Users\ushaalev\Desktop\1.jpg">
              <a:extLst>
                <a:ext uri="{FF2B5EF4-FFF2-40B4-BE49-F238E27FC236}">
                  <a16:creationId xmlns:a16="http://schemas.microsoft.com/office/drawing/2014/main" xmlns="" id="{F7F1AD8A-51EE-4447-B87F-1F1E42481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326" y="1488157"/>
              <a:ext cx="4527505" cy="300745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2415691-1380-48DC-B919-A110F93829D7}"/>
                </a:ext>
              </a:extLst>
            </p:cNvPr>
            <p:cNvSpPr/>
            <p:nvPr/>
          </p:nvSpPr>
          <p:spPr>
            <a:xfrm>
              <a:off x="7327901" y="2705728"/>
              <a:ext cx="4516928" cy="971766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effectLst/>
          </p:spPr>
          <p:txBody>
            <a:bodyPr wrap="square" lIns="91434" tIns="45718" rIns="91434" bIns="45718">
              <a:spAutoFit/>
            </a:bodyPr>
            <a:lstStyle/>
            <a:p>
              <a:pPr algn="ctr"/>
              <a:r>
                <a:rPr lang="ru-RU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На тиражных продуктах АО «Кодекс»</a:t>
              </a:r>
              <a:r>
                <a:rPr lang="en-US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/>
              </a:r>
              <a:br>
                <a:rPr lang="en-US" b="1" u="sng" dirty="0">
                  <a:solidFill>
                    <a:schemeClr val="accent1"/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Требования (тексты стандартов) </a:t>
              </a:r>
              <a:r>
                <a:rPr lang="en-US" sz="16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6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в электронном виде</a:t>
              </a:r>
              <a:endParaRPr lang="ru-RU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E94EB0D-ACBD-4B4A-B0F5-1E0C0CB1B64F}"/>
              </a:ext>
            </a:extLst>
          </p:cNvPr>
          <p:cNvSpPr/>
          <p:nvPr/>
        </p:nvSpPr>
        <p:spPr>
          <a:xfrm>
            <a:off x="1204372" y="6047368"/>
            <a:ext cx="978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ТРЕБОВАНИЯ ДОСТУПНЫ НАСТОЯЩИМ И ПОТЕНЦИАЛЬНЫМ ПОСТАВЩИКАМ ПАО «ГАЗПРОМ»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 descr="Изображение выглядит как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B93379C-4F97-4B7B-BC20-542AA5EA5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17" y="4673046"/>
            <a:ext cx="1427162" cy="7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1FBB5F8-90ED-407A-9537-E44B180598DE}"/>
              </a:ext>
            </a:extLst>
          </p:cNvPr>
          <p:cNvGrpSpPr/>
          <p:nvPr/>
        </p:nvGrpSpPr>
        <p:grpSpPr>
          <a:xfrm>
            <a:off x="0" y="1139169"/>
            <a:ext cx="12192000" cy="5361711"/>
            <a:chOff x="0" y="1139169"/>
            <a:chExt cx="12192000" cy="5361711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41CE147F-D8DA-4937-A462-66E6A7756AEB}"/>
                </a:ext>
              </a:extLst>
            </p:cNvPr>
            <p:cNvGrpSpPr/>
            <p:nvPr/>
          </p:nvGrpSpPr>
          <p:grpSpPr>
            <a:xfrm>
              <a:off x="0" y="1139169"/>
              <a:ext cx="12192000" cy="5361711"/>
              <a:chOff x="1016649" y="1598126"/>
              <a:chExt cx="10869915" cy="4769205"/>
            </a:xfrm>
          </p:grpSpPr>
          <p:pic>
            <p:nvPicPr>
              <p:cNvPr id="37" name="Рисунок 36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7073956E-DA8F-410B-AF0D-B856BDB0B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8183" b="4233"/>
              <a:stretch/>
            </p:blipFill>
            <p:spPr>
              <a:xfrm>
                <a:off x="6416015" y="1598220"/>
                <a:ext cx="5470549" cy="476911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320D8972-D74D-4624-976D-6E5515BDC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" r="8247" b="4233"/>
              <a:stretch/>
            </p:blipFill>
            <p:spPr>
              <a:xfrm flipH="1">
                <a:off x="1016649" y="1598126"/>
                <a:ext cx="5396003" cy="4769111"/>
              </a:xfrm>
              <a:prstGeom prst="rect">
                <a:avLst/>
              </a:prstGeom>
            </p:spPr>
          </p:pic>
        </p:grp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E6F7F90F-DD8C-4F38-8FFB-41DC6E4B5ED8}"/>
                </a:ext>
              </a:extLst>
            </p:cNvPr>
            <p:cNvSpPr/>
            <p:nvPr/>
          </p:nvSpPr>
          <p:spPr>
            <a:xfrm>
              <a:off x="0" y="1213048"/>
              <a:ext cx="12192000" cy="528320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alpha val="58000"/>
                  </a:srgbClr>
                </a:gs>
                <a:gs pos="100000">
                  <a:schemeClr val="bg1">
                    <a:alpha val="95000"/>
                  </a:schemeClr>
                </a:gs>
                <a:gs pos="0">
                  <a:schemeClr val="bg1">
                    <a:alpha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4CF0C-2A96-40C0-BA05-2D26200A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СТАНДАРТ ВИДА ОБЩИЕ ТЕХНИЧЕСКИЕ УСЛОВИЯ – </a:t>
            </a:r>
            <a:br>
              <a:rPr lang="ru-RU" b="1" dirty="0"/>
            </a:br>
            <a:r>
              <a:rPr lang="ru-RU" dirty="0"/>
              <a:t>это формат предоставления всесторонних требований ПАО «Газпром» к потребляемой продукции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DE55E5C-12BE-4385-A9F9-18F1AD29D21E}"/>
              </a:ext>
            </a:extLst>
          </p:cNvPr>
          <p:cNvSpPr/>
          <p:nvPr/>
        </p:nvSpPr>
        <p:spPr>
          <a:xfrm>
            <a:off x="4265319" y="991778"/>
            <a:ext cx="7632171" cy="52060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1. Классификация</a:t>
            </a:r>
            <a:r>
              <a:rPr lang="ru-RU" baseline="30000" dirty="0">
                <a:solidFill>
                  <a:schemeClr val="accent1"/>
                </a:solidFill>
                <a:latin typeface="Arial Narrow" panose="020B0606020202030204" pitchFamily="34" charset="0"/>
              </a:rPr>
              <a:t>*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dirty="0">
                <a:latin typeface="Arial Narrow" panose="020B0606020202030204" pitchFamily="34" charset="0"/>
              </a:rPr>
              <a:t>2. Технические требования, а именно</a:t>
            </a:r>
            <a:r>
              <a:rPr lang="en-US" dirty="0">
                <a:latin typeface="Arial Narrow" panose="020B0606020202030204" pitchFamily="34" charset="0"/>
              </a:rPr>
              <a:t>:</a:t>
            </a:r>
            <a:endParaRPr lang="ru-RU" dirty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ru-RU" sz="1600" dirty="0">
                <a:latin typeface="Arial Narrow" panose="020B0606020202030204" pitchFamily="34" charset="0"/>
              </a:rPr>
              <a:t>2.1. основные показатели и/или характеристики (свойства)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ru-RU" sz="1600" dirty="0">
                <a:latin typeface="Arial Narrow" panose="020B0606020202030204" pitchFamily="34" charset="0"/>
              </a:rPr>
              <a:t>2.2. требования к сырью, материалам, покупным изделиям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ru-RU" sz="1600" dirty="0">
                <a:latin typeface="Arial Narrow" panose="020B0606020202030204" pitchFamily="34" charset="0"/>
              </a:rPr>
              <a:t>2.3. комплектность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ru-RU" sz="1600" dirty="0">
                <a:latin typeface="Arial Narrow" panose="020B0606020202030204" pitchFamily="34" charset="0"/>
              </a:rPr>
              <a:t>2.4. маркировка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ru-RU" sz="1600" dirty="0">
                <a:latin typeface="Arial Narrow" panose="020B0606020202030204" pitchFamily="34" charset="0"/>
              </a:rPr>
              <a:t>2.5. упаковка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Требования к системе производства</a:t>
            </a:r>
            <a:r>
              <a:rPr lang="ru-RU" baseline="30000" dirty="0">
                <a:solidFill>
                  <a:schemeClr val="accent1"/>
                </a:solidFill>
                <a:latin typeface="Arial Narrow" panose="020B0606020202030204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Требования безопасности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Требования охраны окружающей среды (экологичности)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Правила приемки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Методы контроля (испытаний)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Транспортирование и хранение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Указания по эксплуатации (применению, способу приготовления,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техническому обслуживанию, ремонту, утилизации)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ru-RU" dirty="0">
                <a:latin typeface="Arial Narrow" panose="020B0606020202030204" pitchFamily="34" charset="0"/>
              </a:rPr>
              <a:t>Гарантии изготовителя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ru-RU" sz="2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1200" baseline="30000" dirty="0">
                <a:solidFill>
                  <a:schemeClr val="accent2"/>
                </a:solidFill>
                <a:latin typeface="Arial Narrow" panose="020B0606020202030204" pitchFamily="34" charset="0"/>
              </a:rPr>
              <a:t>*</a:t>
            </a:r>
            <a:r>
              <a:rPr lang="ru-RU" sz="1200" dirty="0">
                <a:solidFill>
                  <a:schemeClr val="accent2"/>
                </a:solidFill>
                <a:latin typeface="Arial Narrow" panose="020B0606020202030204" pitchFamily="34" charset="0"/>
              </a:rPr>
              <a:t> Разделы с концептуально дополнительными требованиями ПАО «Газпром».</a:t>
            </a:r>
            <a:endParaRPr lang="ru-RU" sz="1200" baseline="300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89DB3D9-1C35-44D7-8177-C399B309F3A3}"/>
              </a:ext>
            </a:extLst>
          </p:cNvPr>
          <p:cNvGrpSpPr/>
          <p:nvPr/>
        </p:nvGrpSpPr>
        <p:grpSpPr>
          <a:xfrm>
            <a:off x="291125" y="2909099"/>
            <a:ext cx="2990676" cy="2649210"/>
            <a:chOff x="1818543" y="1098034"/>
            <a:chExt cx="2243007" cy="198690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B3C4597-4D88-4944-BFA9-A5A3C364522F}"/>
                </a:ext>
              </a:extLst>
            </p:cNvPr>
            <p:cNvSpPr/>
            <p:nvPr/>
          </p:nvSpPr>
          <p:spPr>
            <a:xfrm>
              <a:off x="3300392" y="2558534"/>
              <a:ext cx="3207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ТУ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BA656E7-0C61-489E-A937-ACB651FB5525}"/>
                </a:ext>
              </a:extLst>
            </p:cNvPr>
            <p:cNvSpPr/>
            <p:nvPr/>
          </p:nvSpPr>
          <p:spPr>
            <a:xfrm>
              <a:off x="2335193" y="2609334"/>
              <a:ext cx="3207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ТУ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DD23C832-6D64-4306-85EA-11972DA51201}"/>
                </a:ext>
              </a:extLst>
            </p:cNvPr>
            <p:cNvSpPr/>
            <p:nvPr/>
          </p:nvSpPr>
          <p:spPr>
            <a:xfrm>
              <a:off x="2760643" y="1428234"/>
              <a:ext cx="3207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ТУ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EF9D5C4-A0FE-4042-91B9-4047A925A3A7}"/>
                </a:ext>
              </a:extLst>
            </p:cNvPr>
            <p:cNvSpPr/>
            <p:nvPr/>
          </p:nvSpPr>
          <p:spPr>
            <a:xfrm>
              <a:off x="3403595" y="1377434"/>
              <a:ext cx="279404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BDEAD65-052B-4AD6-B699-A1DFFFEA01AF}"/>
                </a:ext>
              </a:extLst>
            </p:cNvPr>
            <p:cNvSpPr/>
            <p:nvPr/>
          </p:nvSpPr>
          <p:spPr>
            <a:xfrm>
              <a:off x="3752845" y="2482334"/>
              <a:ext cx="279404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A26DEA6C-EE92-486C-B893-062551741B98}"/>
                </a:ext>
              </a:extLst>
            </p:cNvPr>
            <p:cNvSpPr/>
            <p:nvPr/>
          </p:nvSpPr>
          <p:spPr>
            <a:xfrm>
              <a:off x="2857495" y="2609334"/>
              <a:ext cx="279404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C7A28145-85BC-414A-B46A-419428BB3CEB}"/>
                </a:ext>
              </a:extLst>
            </p:cNvPr>
            <p:cNvSpPr/>
            <p:nvPr/>
          </p:nvSpPr>
          <p:spPr>
            <a:xfrm>
              <a:off x="2343145" y="1453634"/>
              <a:ext cx="279404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FA07E7A-BB23-4B3F-846C-D2161E8C3EC5}"/>
                </a:ext>
              </a:extLst>
            </p:cNvPr>
            <p:cNvSpPr/>
            <p:nvPr/>
          </p:nvSpPr>
          <p:spPr>
            <a:xfrm>
              <a:off x="1974845" y="2437884"/>
              <a:ext cx="279404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FB0B13EE-BC5A-415D-A279-B9BD619C5ED1}"/>
                </a:ext>
              </a:extLst>
            </p:cNvPr>
            <p:cNvSpPr/>
            <p:nvPr/>
          </p:nvSpPr>
          <p:spPr>
            <a:xfrm>
              <a:off x="2802793" y="109803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CFDB486-B2BC-497A-B553-3293A3155345}"/>
                </a:ext>
              </a:extLst>
            </p:cNvPr>
            <p:cNvSpPr/>
            <p:nvPr/>
          </p:nvSpPr>
          <p:spPr>
            <a:xfrm>
              <a:off x="3152043" y="124408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5918625-BEDB-4926-8119-5A5623AFB9CC}"/>
                </a:ext>
              </a:extLst>
            </p:cNvPr>
            <p:cNvSpPr/>
            <p:nvPr/>
          </p:nvSpPr>
          <p:spPr>
            <a:xfrm>
              <a:off x="3812443" y="183463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DA534A1-E5C4-4D70-B14A-1AAA088A7E92}"/>
                </a:ext>
              </a:extLst>
            </p:cNvPr>
            <p:cNvSpPr/>
            <p:nvPr/>
          </p:nvSpPr>
          <p:spPr>
            <a:xfrm>
              <a:off x="3685443" y="159968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C86A03E3-E7B9-46AE-ACDA-7EE83168C327}"/>
                </a:ext>
              </a:extLst>
            </p:cNvPr>
            <p:cNvSpPr/>
            <p:nvPr/>
          </p:nvSpPr>
          <p:spPr>
            <a:xfrm>
              <a:off x="2517043" y="118693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35C8BB0F-3D8F-4454-AB8B-9304A60F75D3}"/>
                </a:ext>
              </a:extLst>
            </p:cNvPr>
            <p:cNvSpPr/>
            <p:nvPr/>
          </p:nvSpPr>
          <p:spPr>
            <a:xfrm>
              <a:off x="2040793" y="138378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0A424A2-AF6E-49D3-BA0D-A0E22516DB1F}"/>
                </a:ext>
              </a:extLst>
            </p:cNvPr>
            <p:cNvSpPr/>
            <p:nvPr/>
          </p:nvSpPr>
          <p:spPr>
            <a:xfrm>
              <a:off x="1920143" y="160603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C9B79ADE-6A07-4157-B1E0-DD416B1BC466}"/>
                </a:ext>
              </a:extLst>
            </p:cNvPr>
            <p:cNvSpPr/>
            <p:nvPr/>
          </p:nvSpPr>
          <p:spPr>
            <a:xfrm>
              <a:off x="3044092" y="288873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DC64A7E7-0408-4DF7-8DFA-0539043F2A88}"/>
                </a:ext>
              </a:extLst>
            </p:cNvPr>
            <p:cNvSpPr/>
            <p:nvPr/>
          </p:nvSpPr>
          <p:spPr>
            <a:xfrm>
              <a:off x="2739293" y="287603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B39D56FB-2A7F-40A6-86C6-0F1523BB9E66}"/>
                </a:ext>
              </a:extLst>
            </p:cNvPr>
            <p:cNvSpPr/>
            <p:nvPr/>
          </p:nvSpPr>
          <p:spPr>
            <a:xfrm>
              <a:off x="1818543" y="2209284"/>
              <a:ext cx="249107" cy="196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white"/>
                  </a:solidFill>
                </a:rPr>
                <a:t>ТУ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Правая фигурная скобка 27">
            <a:extLst>
              <a:ext uri="{FF2B5EF4-FFF2-40B4-BE49-F238E27FC236}">
                <a16:creationId xmlns:a16="http://schemas.microsoft.com/office/drawing/2014/main" xmlns="" id="{99BF7F37-2841-4208-B10F-1864D12E1572}"/>
              </a:ext>
            </a:extLst>
          </p:cNvPr>
          <p:cNvSpPr/>
          <p:nvPr/>
        </p:nvSpPr>
        <p:spPr>
          <a:xfrm>
            <a:off x="10154194" y="1403789"/>
            <a:ext cx="225386" cy="1505311"/>
          </a:xfrm>
          <a:prstGeom prst="rightBrace">
            <a:avLst>
              <a:gd name="adj1" fmla="val 643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5D47782-6227-4E53-813F-4F23EB2AFA26}"/>
              </a:ext>
            </a:extLst>
          </p:cNvPr>
          <p:cNvSpPr/>
          <p:nvPr/>
        </p:nvSpPr>
        <p:spPr>
          <a:xfrm>
            <a:off x="10379580" y="1457571"/>
            <a:ext cx="1496557" cy="143885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latin typeface="Arial Narrow" panose="020B0606020202030204" pitchFamily="34" charset="0"/>
              </a:rPr>
              <a:t>СТО Газпром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вида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Технические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Требования/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Общие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Технические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Требования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E7A7A4C-8634-4096-A21E-AA1F8200E8F7}"/>
              </a:ext>
            </a:extLst>
          </p:cNvPr>
          <p:cNvSpPr/>
          <p:nvPr/>
        </p:nvSpPr>
        <p:spPr>
          <a:xfrm>
            <a:off x="0" y="808935"/>
            <a:ext cx="2032000" cy="5670887"/>
          </a:xfrm>
          <a:prstGeom prst="rect">
            <a:avLst/>
          </a:prstGeom>
          <a:gradFill flip="none" rotWithShape="1">
            <a:gsLst>
              <a:gs pos="84000">
                <a:schemeClr val="accent1"/>
              </a:gs>
              <a:gs pos="19000">
                <a:srgbClr val="003366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1" name="Picture 2" descr="C:\Users\ushaalev\Desktop\1.jpg">
            <a:extLst>
              <a:ext uri="{FF2B5EF4-FFF2-40B4-BE49-F238E27FC236}">
                <a16:creationId xmlns:a16="http://schemas.microsoft.com/office/drawing/2014/main" xmlns="" id="{4CD04AAE-685B-4DF0-B0D0-775CE686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"/>
          <a:stretch/>
        </p:blipFill>
        <p:spPr bwMode="auto">
          <a:xfrm>
            <a:off x="771295" y="1241584"/>
            <a:ext cx="3355673" cy="480558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CDEF7EC-6180-4999-9100-4FC28AC28453}"/>
              </a:ext>
            </a:extLst>
          </p:cNvPr>
          <p:cNvSpPr/>
          <p:nvPr/>
        </p:nvSpPr>
        <p:spPr>
          <a:xfrm>
            <a:off x="10376009" y="3658635"/>
            <a:ext cx="1496557" cy="106952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latin typeface="Arial Narrow" panose="020B0606020202030204" pitchFamily="34" charset="0"/>
              </a:rPr>
              <a:t>СТО Газпром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вида Типовая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программа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и Методики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испытаний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авая фигурная скобка 32">
            <a:extLst>
              <a:ext uri="{FF2B5EF4-FFF2-40B4-BE49-F238E27FC236}">
                <a16:creationId xmlns:a16="http://schemas.microsoft.com/office/drawing/2014/main" xmlns="" id="{25A1EF78-3E92-45FF-A98A-8ECA42AF56D4}"/>
              </a:ext>
            </a:extLst>
          </p:cNvPr>
          <p:cNvSpPr/>
          <p:nvPr/>
        </p:nvSpPr>
        <p:spPr>
          <a:xfrm>
            <a:off x="10154194" y="3891232"/>
            <a:ext cx="221815" cy="599683"/>
          </a:xfrm>
          <a:prstGeom prst="rightBrace">
            <a:avLst>
              <a:gd name="adj1" fmla="val 643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2B22D1CC-0B83-4755-BF03-263DB6F735A2}"/>
              </a:ext>
            </a:extLst>
          </p:cNvPr>
          <p:cNvGrpSpPr/>
          <p:nvPr/>
        </p:nvGrpSpPr>
        <p:grpSpPr>
          <a:xfrm>
            <a:off x="0" y="1139169"/>
            <a:ext cx="12192000" cy="5361711"/>
            <a:chOff x="0" y="1139169"/>
            <a:chExt cx="12192000" cy="5361711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0EF8AC1D-2D73-4421-A91B-9E13583037C1}"/>
                </a:ext>
              </a:extLst>
            </p:cNvPr>
            <p:cNvGrpSpPr/>
            <p:nvPr/>
          </p:nvGrpSpPr>
          <p:grpSpPr>
            <a:xfrm>
              <a:off x="0" y="1139169"/>
              <a:ext cx="12192000" cy="5361711"/>
              <a:chOff x="1016649" y="1598126"/>
              <a:chExt cx="10869915" cy="4769205"/>
            </a:xfrm>
          </p:grpSpPr>
          <p:pic>
            <p:nvPicPr>
              <p:cNvPr id="62" name="Рисунок 61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02B66E5F-5283-4F93-AB69-62FF534E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8183" b="4233"/>
              <a:stretch/>
            </p:blipFill>
            <p:spPr>
              <a:xfrm>
                <a:off x="6416015" y="1598220"/>
                <a:ext cx="5470549" cy="476911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08C0FAD0-341A-4DE6-91B3-6ED8BE3DC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" r="8247" b="4233"/>
              <a:stretch/>
            </p:blipFill>
            <p:spPr>
              <a:xfrm flipH="1">
                <a:off x="1016649" y="1598126"/>
                <a:ext cx="5396003" cy="4769111"/>
              </a:xfrm>
              <a:prstGeom prst="rect">
                <a:avLst/>
              </a:prstGeom>
            </p:spPr>
          </p:pic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CF1760C4-CA36-4EF8-B0F2-B3C44BB31FA3}"/>
                </a:ext>
              </a:extLst>
            </p:cNvPr>
            <p:cNvSpPr/>
            <p:nvPr/>
          </p:nvSpPr>
          <p:spPr>
            <a:xfrm>
              <a:off x="0" y="1213048"/>
              <a:ext cx="12192000" cy="528320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alpha val="58000"/>
                  </a:srgbClr>
                </a:gs>
                <a:gs pos="100000">
                  <a:schemeClr val="bg1">
                    <a:alpha val="95000"/>
                  </a:schemeClr>
                </a:gs>
                <a:gs pos="0">
                  <a:schemeClr val="bg1">
                    <a:alpha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F4C508A-E0FA-464C-855E-D28767913521}"/>
              </a:ext>
            </a:extLst>
          </p:cNvPr>
          <p:cNvSpPr/>
          <p:nvPr/>
        </p:nvSpPr>
        <p:spPr>
          <a:xfrm>
            <a:off x="0" y="807327"/>
            <a:ext cx="12192000" cy="972387"/>
          </a:xfrm>
          <a:prstGeom prst="rect">
            <a:avLst/>
          </a:prstGeom>
          <a:gradFill>
            <a:gsLst>
              <a:gs pos="84000">
                <a:schemeClr val="accent1"/>
              </a:gs>
              <a:gs pos="19000">
                <a:srgbClr val="00336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739A4-CE4C-4865-B2CA-5587B79A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СТАНДАРТ ВИДА ОБЩИЕ ТЕХНИЧЕСКИЕ УСЛОВИЯ – </a:t>
            </a:r>
            <a:br>
              <a:rPr lang="ru-RU" b="1" dirty="0"/>
            </a:br>
            <a:r>
              <a:rPr lang="ru-RU" dirty="0"/>
              <a:t>особенности формирования ключевых разделов</a:t>
            </a: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:a16="http://schemas.microsoft.com/office/drawing/2014/main" xmlns="" id="{D489C561-BCF1-4291-A6B0-65249602CB75}"/>
              </a:ext>
            </a:extLst>
          </p:cNvPr>
          <p:cNvSpPr/>
          <p:nvPr/>
        </p:nvSpPr>
        <p:spPr>
          <a:xfrm>
            <a:off x="644635" y="5307712"/>
            <a:ext cx="5241158" cy="854841"/>
          </a:xfrm>
          <a:prstGeom prst="roundRect">
            <a:avLst/>
          </a:prstGeom>
          <a:gradFill>
            <a:gsLst>
              <a:gs pos="46432">
                <a:srgbClr val="FFFFFF">
                  <a:alpha val="70000"/>
                </a:srgbClr>
              </a:gs>
              <a:gs pos="84000">
                <a:schemeClr val="bg1">
                  <a:alpha val="25000"/>
                </a:schemeClr>
              </a:gs>
              <a:gs pos="0">
                <a:schemeClr val="bg1">
                  <a:alpha val="92000"/>
                </a:schemeClr>
              </a:gs>
            </a:gsLst>
            <a:lin ang="2700000" scaled="1"/>
          </a:gradFill>
          <a:ln w="952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67" dirty="0">
                <a:solidFill>
                  <a:prstClr val="black"/>
                </a:solidFill>
                <a:latin typeface="Arial Narrow" panose="020B0606020202030204" pitchFamily="34" charset="0"/>
              </a:rPr>
              <a:t>ОРГАН ПО СЕРТИФИКАЦИИ</a:t>
            </a:r>
            <a:endParaRPr lang="ru-RU" sz="5333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12">
            <a:extLst>
              <a:ext uri="{FF2B5EF4-FFF2-40B4-BE49-F238E27FC236}">
                <a16:creationId xmlns:a16="http://schemas.microsoft.com/office/drawing/2014/main" xmlns="" id="{87358A72-6170-441C-B183-831FD8D35684}"/>
              </a:ext>
            </a:extLst>
          </p:cNvPr>
          <p:cNvSpPr/>
          <p:nvPr/>
        </p:nvSpPr>
        <p:spPr>
          <a:xfrm>
            <a:off x="6348249" y="5314719"/>
            <a:ext cx="5199113" cy="854841"/>
          </a:xfrm>
          <a:prstGeom prst="roundRect">
            <a:avLst/>
          </a:prstGeom>
          <a:gradFill>
            <a:gsLst>
              <a:gs pos="46432">
                <a:srgbClr val="FFFFFF">
                  <a:alpha val="70000"/>
                </a:srgbClr>
              </a:gs>
              <a:gs pos="84000">
                <a:schemeClr val="bg1">
                  <a:alpha val="25000"/>
                </a:schemeClr>
              </a:gs>
              <a:gs pos="0">
                <a:schemeClr val="bg1">
                  <a:alpha val="92000"/>
                </a:schemeClr>
              </a:gs>
            </a:gsLst>
            <a:lin ang="2700000" scaled="1"/>
          </a:gradFill>
          <a:ln w="952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67" dirty="0">
                <a:solidFill>
                  <a:prstClr val="black"/>
                </a:solidFill>
                <a:latin typeface="Arial Narrow" panose="020B0606020202030204" pitchFamily="34" charset="0"/>
              </a:rPr>
              <a:t>ИСПЫТАТЕЛЬНАЯ ЛАБОРАТОРИЯ</a:t>
            </a:r>
            <a:endParaRPr lang="ru-RU" sz="5333" dirty="0"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86FAD4E-413D-4929-BC11-5E6999581715}"/>
              </a:ext>
            </a:extLst>
          </p:cNvPr>
          <p:cNvCxnSpPr/>
          <p:nvPr/>
        </p:nvCxnSpPr>
        <p:spPr>
          <a:xfrm>
            <a:off x="5997904" y="5749142"/>
            <a:ext cx="252248" cy="0"/>
          </a:xfrm>
          <a:prstGeom prst="line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246DB11-8274-45A1-9627-32FD5EC3BD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1" t="5331" r="19182" b="5331"/>
          <a:stretch/>
        </p:blipFill>
        <p:spPr>
          <a:xfrm>
            <a:off x="727865" y="5395959"/>
            <a:ext cx="361631" cy="3591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0126D5-7A01-45FE-90FF-C171D5BF6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1" t="5331" r="19182" b="5331"/>
          <a:stretch/>
        </p:blipFill>
        <p:spPr>
          <a:xfrm>
            <a:off x="6447911" y="5395955"/>
            <a:ext cx="361631" cy="35913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1B154E2-D649-4AD4-BFEE-8CA1F555FEEC}"/>
              </a:ext>
            </a:extLst>
          </p:cNvPr>
          <p:cNvSpPr/>
          <p:nvPr/>
        </p:nvSpPr>
        <p:spPr>
          <a:xfrm>
            <a:off x="908681" y="2910304"/>
            <a:ext cx="3243283" cy="164660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Конкретные характеристики </a:t>
            </a:r>
            <a:b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(количественные и/или качественные)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Ссылки на национальные стандарты с указанием </a:t>
            </a:r>
            <a:b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конкретных пунктов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5084932-BB00-4784-AEAC-A9B0201A61D8}"/>
              </a:ext>
            </a:extLst>
          </p:cNvPr>
          <p:cNvSpPr/>
          <p:nvPr/>
        </p:nvSpPr>
        <p:spPr>
          <a:xfrm>
            <a:off x="4530912" y="2910304"/>
            <a:ext cx="3559946" cy="164660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Перечень характеристик </a:t>
            </a:r>
            <a:b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(количественных и/или качественных) с указанием пункта стандарта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Перечень методик испытания</a:t>
            </a:r>
            <a:b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для каждой характеристики </a:t>
            </a:r>
            <a:b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 указанием  пункта стандарта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EA90F4-B21A-4E0E-AD0B-B02B26D74834}"/>
              </a:ext>
            </a:extLst>
          </p:cNvPr>
          <p:cNvSpPr/>
          <p:nvPr/>
        </p:nvSpPr>
        <p:spPr>
          <a:xfrm>
            <a:off x="8415896" y="2910304"/>
            <a:ext cx="3158523" cy="164660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Описание ранее</a:t>
            </a:r>
            <a:b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не стандартизованных методик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Ссылки на национальные стандарты с уточняющими требованиями по условиям испытаний</a:t>
            </a:r>
          </a:p>
        </p:txBody>
      </p:sp>
      <p:pic>
        <p:nvPicPr>
          <p:cNvPr id="25" name="Рисунок 24" descr="Изображение выглядит как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9280497-BBF4-4A69-8E67-BAA769598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40" y="781546"/>
            <a:ext cx="1250886" cy="616597"/>
          </a:xfrm>
          <a:prstGeom prst="rect">
            <a:avLst/>
          </a:prstGeom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938D6AB4-B914-4D0C-9C7A-48253CCB3613}"/>
              </a:ext>
            </a:extLst>
          </p:cNvPr>
          <p:cNvSpPr/>
          <p:nvPr/>
        </p:nvSpPr>
        <p:spPr>
          <a:xfrm>
            <a:off x="644635" y="1661504"/>
            <a:ext cx="3349296" cy="71824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lg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Раздел 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Технические требования</a:t>
            </a:r>
            <a:endParaRPr lang="ru-RU" sz="4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xmlns="" id="{ADAF1E66-EC8A-4043-B35A-999F825FD960}"/>
              </a:ext>
            </a:extLst>
          </p:cNvPr>
          <p:cNvSpPr/>
          <p:nvPr/>
        </p:nvSpPr>
        <p:spPr>
          <a:xfrm>
            <a:off x="4421352" y="1661505"/>
            <a:ext cx="3349296" cy="71824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lg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Раздел 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Правила приемки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xmlns="" id="{AB14AA27-3AC2-453F-8C75-7F657F46D685}"/>
              </a:ext>
            </a:extLst>
          </p:cNvPr>
          <p:cNvSpPr/>
          <p:nvPr/>
        </p:nvSpPr>
        <p:spPr>
          <a:xfrm>
            <a:off x="8198069" y="1661505"/>
            <a:ext cx="3349296" cy="71824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lg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Раздел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Методы контроля </a:t>
            </a:r>
            <a:endParaRPr lang="ru-RU" sz="4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7B5BFA98-0717-4FD7-8F26-7AAC2475FB4C}"/>
              </a:ext>
            </a:extLst>
          </p:cNvPr>
          <p:cNvCxnSpPr>
            <a:stCxn id="25" idx="3"/>
            <a:endCxn id="8" idx="0"/>
          </p:cNvCxnSpPr>
          <p:nvPr/>
        </p:nvCxnSpPr>
        <p:spPr>
          <a:xfrm>
            <a:off x="6628726" y="1089845"/>
            <a:ext cx="3243991" cy="571660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xmlns="" id="{11553BB9-D443-422D-8077-5FD7CFEE5847}"/>
              </a:ext>
            </a:extLst>
          </p:cNvPr>
          <p:cNvCxnSpPr>
            <a:stCxn id="25" idx="1"/>
            <a:endCxn id="6" idx="0"/>
          </p:cNvCxnSpPr>
          <p:nvPr/>
        </p:nvCxnSpPr>
        <p:spPr>
          <a:xfrm rot="10800000" flipV="1">
            <a:off x="2319284" y="1089844"/>
            <a:ext cx="3058557" cy="571659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E9EC82B8-CB7F-4A2B-9447-D929A4B93DB6}"/>
              </a:ext>
            </a:extLst>
          </p:cNvPr>
          <p:cNvCxnSpPr>
            <a:cxnSpLocks/>
          </p:cNvCxnSpPr>
          <p:nvPr/>
        </p:nvCxnSpPr>
        <p:spPr>
          <a:xfrm>
            <a:off x="5997904" y="1489166"/>
            <a:ext cx="0" cy="172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032677E1-BC94-4AAA-A86C-D24D0980B396}"/>
              </a:ext>
            </a:extLst>
          </p:cNvPr>
          <p:cNvCxnSpPr>
            <a:cxnSpLocks/>
          </p:cNvCxnSpPr>
          <p:nvPr/>
        </p:nvCxnSpPr>
        <p:spPr>
          <a:xfrm>
            <a:off x="2292473" y="4690871"/>
            <a:ext cx="0" cy="3355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5EC9FA3-8920-4807-A06E-22735F95E02A}"/>
              </a:ext>
            </a:extLst>
          </p:cNvPr>
          <p:cNvCxnSpPr>
            <a:cxnSpLocks/>
          </p:cNvCxnSpPr>
          <p:nvPr/>
        </p:nvCxnSpPr>
        <p:spPr>
          <a:xfrm>
            <a:off x="6096000" y="4690871"/>
            <a:ext cx="0" cy="3355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7BC1542C-A794-4B55-8D72-29E229746884}"/>
              </a:ext>
            </a:extLst>
          </p:cNvPr>
          <p:cNvCxnSpPr>
            <a:cxnSpLocks/>
          </p:cNvCxnSpPr>
          <p:nvPr/>
        </p:nvCxnSpPr>
        <p:spPr>
          <a:xfrm>
            <a:off x="2292473" y="2510704"/>
            <a:ext cx="0" cy="3355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2B5FC019-0B07-4582-B60E-324CD92CADED}"/>
              </a:ext>
            </a:extLst>
          </p:cNvPr>
          <p:cNvCxnSpPr>
            <a:cxnSpLocks/>
          </p:cNvCxnSpPr>
          <p:nvPr/>
        </p:nvCxnSpPr>
        <p:spPr>
          <a:xfrm>
            <a:off x="6096000" y="2510704"/>
            <a:ext cx="0" cy="3355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E75E9E8B-7A43-412D-AEDD-6946A8F6E9F5}"/>
              </a:ext>
            </a:extLst>
          </p:cNvPr>
          <p:cNvCxnSpPr>
            <a:cxnSpLocks/>
          </p:cNvCxnSpPr>
          <p:nvPr/>
        </p:nvCxnSpPr>
        <p:spPr>
          <a:xfrm>
            <a:off x="9872717" y="4690871"/>
            <a:ext cx="0" cy="3355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89C58026-F5A7-4FCF-B187-1D4570ADF809}"/>
              </a:ext>
            </a:extLst>
          </p:cNvPr>
          <p:cNvCxnSpPr>
            <a:cxnSpLocks/>
          </p:cNvCxnSpPr>
          <p:nvPr/>
        </p:nvCxnSpPr>
        <p:spPr>
          <a:xfrm>
            <a:off x="9872717" y="2510704"/>
            <a:ext cx="0" cy="3355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6E10F85F-95E0-4B4A-89D1-4430D212EB2C}"/>
              </a:ext>
            </a:extLst>
          </p:cNvPr>
          <p:cNvCxnSpPr/>
          <p:nvPr/>
        </p:nvCxnSpPr>
        <p:spPr>
          <a:xfrm>
            <a:off x="4081051" y="2081382"/>
            <a:ext cx="252248" cy="0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0C7C0821-D852-421B-B850-464903CD0510}"/>
              </a:ext>
            </a:extLst>
          </p:cNvPr>
          <p:cNvCxnSpPr/>
          <p:nvPr/>
        </p:nvCxnSpPr>
        <p:spPr>
          <a:xfrm>
            <a:off x="7863958" y="2081382"/>
            <a:ext cx="252248" cy="0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8622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F593561C-5877-4E1F-9E11-A3A46790547E}"/>
              </a:ext>
            </a:extLst>
          </p:cNvPr>
          <p:cNvGrpSpPr/>
          <p:nvPr/>
        </p:nvGrpSpPr>
        <p:grpSpPr>
          <a:xfrm>
            <a:off x="0" y="1139169"/>
            <a:ext cx="12192000" cy="5361711"/>
            <a:chOff x="0" y="1139169"/>
            <a:chExt cx="12192000" cy="5361711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5F962745-AC3F-4510-8B9D-4D4CB1E071E6}"/>
                </a:ext>
              </a:extLst>
            </p:cNvPr>
            <p:cNvGrpSpPr/>
            <p:nvPr/>
          </p:nvGrpSpPr>
          <p:grpSpPr>
            <a:xfrm>
              <a:off x="0" y="1139169"/>
              <a:ext cx="12192000" cy="5361711"/>
              <a:chOff x="1016649" y="1598126"/>
              <a:chExt cx="10869915" cy="4769205"/>
            </a:xfrm>
          </p:grpSpPr>
          <p:pic>
            <p:nvPicPr>
              <p:cNvPr id="54" name="Рисунок 53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1E785EAF-BD67-400D-B2A8-CA2D83B08C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r="8183" b="4233"/>
              <a:stretch/>
            </p:blipFill>
            <p:spPr>
              <a:xfrm>
                <a:off x="6416015" y="1598220"/>
                <a:ext cx="5470549" cy="4769111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неб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E1C149FC-AEB2-4B42-A5AD-45A8FC2503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7" r="8247" b="4233"/>
              <a:stretch/>
            </p:blipFill>
            <p:spPr>
              <a:xfrm flipH="1">
                <a:off x="1016649" y="1598126"/>
                <a:ext cx="5396003" cy="4769111"/>
              </a:xfrm>
              <a:prstGeom prst="rect">
                <a:avLst/>
              </a:prstGeom>
            </p:spPr>
          </p:pic>
        </p:grp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3B98EAE4-CD73-4FE3-80F4-D61406F141C4}"/>
                </a:ext>
              </a:extLst>
            </p:cNvPr>
            <p:cNvSpPr/>
            <p:nvPr/>
          </p:nvSpPr>
          <p:spPr>
            <a:xfrm>
              <a:off x="0" y="1213048"/>
              <a:ext cx="12192000" cy="5283200"/>
            </a:xfrm>
            <a:prstGeom prst="rect">
              <a:avLst/>
            </a:prstGeom>
            <a:gradFill flip="none" rotWithShape="1">
              <a:gsLst>
                <a:gs pos="50000">
                  <a:srgbClr val="FFFFFF">
                    <a:alpha val="58000"/>
                  </a:srgbClr>
                </a:gs>
                <a:gs pos="100000">
                  <a:schemeClr val="bg1">
                    <a:alpha val="95000"/>
                  </a:schemeClr>
                </a:gs>
                <a:gs pos="0">
                  <a:schemeClr val="bg1">
                    <a:alpha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6EAB8D1-C012-4B71-9062-41B88E1E859C}"/>
              </a:ext>
            </a:extLst>
          </p:cNvPr>
          <p:cNvSpPr/>
          <p:nvPr/>
        </p:nvSpPr>
        <p:spPr>
          <a:xfrm>
            <a:off x="254478" y="1941689"/>
            <a:ext cx="4983374" cy="302311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E69A17-4C63-409B-9770-E6A3522B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УСКОРЕННЫЙ ПЕРЕВОД СТАНДАРТОВ ОРГАНИЗАЦИИ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национальный уровень стандартизации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1563A51-CA21-4625-ABA2-935D414318CE}"/>
              </a:ext>
            </a:extLst>
          </p:cNvPr>
          <p:cNvSpPr/>
          <p:nvPr/>
        </p:nvSpPr>
        <p:spPr>
          <a:xfrm>
            <a:off x="5289015" y="1082052"/>
            <a:ext cx="6902986" cy="618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A82B50-987E-411A-B0F3-31B5CFB8E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99" y="1113265"/>
            <a:ext cx="457633" cy="477043"/>
          </a:xfrm>
          <a:prstGeom prst="rect">
            <a:avLst/>
          </a:prstGeom>
        </p:spPr>
      </p:pic>
      <p:sp>
        <p:nvSpPr>
          <p:cNvPr id="5" name="TextBox 90">
            <a:extLst>
              <a:ext uri="{FF2B5EF4-FFF2-40B4-BE49-F238E27FC236}">
                <a16:creationId xmlns:a16="http://schemas.microsoft.com/office/drawing/2014/main" xmlns="" id="{85F34A71-E875-4FDD-91BE-D3D16044BE5B}"/>
              </a:ext>
            </a:extLst>
          </p:cNvPr>
          <p:cNvSpPr txBox="1"/>
          <p:nvPr/>
        </p:nvSpPr>
        <p:spPr>
          <a:xfrm>
            <a:off x="5906745" y="1166006"/>
            <a:ext cx="6285255" cy="360086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Программа инновационного развития ПАО «Газпром» до 2025 года</a:t>
            </a:r>
            <a:endParaRPr lang="ru-RU" sz="1200" dirty="0">
              <a:solidFill>
                <a:srgbClr val="00000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A6D5F42-F5C7-44A6-AA44-6660388B4CD6}"/>
              </a:ext>
            </a:extLst>
          </p:cNvPr>
          <p:cNvGrpSpPr/>
          <p:nvPr/>
        </p:nvGrpSpPr>
        <p:grpSpPr>
          <a:xfrm>
            <a:off x="5399542" y="1700620"/>
            <a:ext cx="6792458" cy="4518410"/>
            <a:chOff x="2624818" y="1797463"/>
            <a:chExt cx="7087745" cy="4233486"/>
          </a:xfrm>
          <a:effectLst/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FFC87A-FBB2-47F4-805B-42AFD5E6BADD}"/>
                </a:ext>
              </a:extLst>
            </p:cNvPr>
            <p:cNvSpPr/>
            <p:nvPr/>
          </p:nvSpPr>
          <p:spPr>
            <a:xfrm>
              <a:off x="2624818" y="1797464"/>
              <a:ext cx="1818735" cy="4233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algn="ctr"/>
              <a:r>
                <a:rPr lang="ru-RU" sz="1100" dirty="0">
                  <a:latin typeface="Arial Narrow" panose="020B0606020202030204" pitchFamily="34" charset="0"/>
                </a:rPr>
                <a:t/>
              </a:r>
              <a:br>
                <a:rPr lang="ru-RU" sz="1100" dirty="0">
                  <a:latin typeface="Arial Narrow" panose="020B0606020202030204" pitchFamily="34" charset="0"/>
                </a:rPr>
              </a:br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r>
                <a:rPr lang="ru-RU" sz="1100" dirty="0">
                  <a:latin typeface="Arial Narrow" panose="020B0606020202030204" pitchFamily="34" charset="0"/>
                </a:rPr>
                <a:t/>
              </a:r>
              <a:br>
                <a:rPr lang="ru-RU" sz="1100" dirty="0">
                  <a:latin typeface="Arial Narrow" panose="020B0606020202030204" pitchFamily="34" charset="0"/>
                </a:rPr>
              </a:br>
              <a:r>
                <a:rPr lang="ru-RU" sz="1100" dirty="0">
                  <a:latin typeface="Arial Narrow" panose="020B0606020202030204" pitchFamily="34" charset="0"/>
                </a:rPr>
                <a:t>Утверждена</a:t>
              </a:r>
              <a:br>
                <a:rPr lang="ru-RU" sz="1100" dirty="0">
                  <a:latin typeface="Arial Narrow" panose="020B0606020202030204" pitchFamily="34" charset="0"/>
                </a:rPr>
              </a:br>
              <a:r>
                <a:rPr lang="ru-RU" sz="1100" dirty="0">
                  <a:latin typeface="Arial Narrow" panose="020B0606020202030204" pitchFamily="34" charset="0"/>
                </a:rPr>
                <a:t> Советом директоров</a:t>
              </a:r>
              <a:br>
                <a:rPr lang="ru-RU" sz="1100" dirty="0">
                  <a:latin typeface="Arial Narrow" panose="020B0606020202030204" pitchFamily="34" charset="0"/>
                </a:rPr>
              </a:br>
              <a:r>
                <a:rPr lang="ru-RU" sz="1100" dirty="0">
                  <a:latin typeface="Arial Narrow" panose="020B0606020202030204" pitchFamily="34" charset="0"/>
                </a:rPr>
                <a:t>ПАО «Газпром»</a:t>
              </a:r>
              <a:br>
                <a:rPr lang="ru-RU" sz="1100" dirty="0">
                  <a:latin typeface="Arial Narrow" panose="020B0606020202030204" pitchFamily="34" charset="0"/>
                </a:rPr>
              </a:br>
              <a:r>
                <a:rPr lang="ru-RU" sz="1100" dirty="0">
                  <a:latin typeface="Arial Narrow" panose="020B0606020202030204" pitchFamily="34" charset="0"/>
                </a:rPr>
                <a:t>июнь 2016 г</a:t>
              </a: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r>
                <a:rPr lang="ru-RU" sz="1100" b="1" dirty="0">
                  <a:latin typeface="Arial Narrow" panose="020B0606020202030204" pitchFamily="34" charset="0"/>
                </a:rPr>
                <a:t>ПАО «Газпром» - базовая организация для:</a:t>
              </a: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  <a:p>
              <a:pPr algn="ctr"/>
              <a:endParaRPr lang="ru-RU" sz="11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BBE97BC8-C19E-4C7F-B3E5-091E4471974D}"/>
                </a:ext>
              </a:extLst>
            </p:cNvPr>
            <p:cNvSpPr/>
            <p:nvPr/>
          </p:nvSpPr>
          <p:spPr>
            <a:xfrm>
              <a:off x="4356586" y="1797463"/>
              <a:ext cx="5355977" cy="4233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87313" lvl="0">
                <a:spcBef>
                  <a:spcPts val="400"/>
                </a:spcBef>
              </a:pPr>
              <a:endPara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A9E8ED-F128-4443-885F-5B35A0022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-13335" b="-11673"/>
          <a:stretch/>
        </p:blipFill>
        <p:spPr bwMode="auto">
          <a:xfrm>
            <a:off x="6096000" y="2004968"/>
            <a:ext cx="434407" cy="543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D129AC1-36B4-4DCB-87E1-FF02958A4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70487"/>
              </p:ext>
            </p:extLst>
          </p:nvPr>
        </p:nvGraphicFramePr>
        <p:xfrm>
          <a:off x="7162411" y="1744293"/>
          <a:ext cx="4821919" cy="9105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21919">
                  <a:extLst>
                    <a:ext uri="{9D8B030D-6E8A-4147-A177-3AD203B41FA5}">
                      <a16:colId xmlns:a16="http://schemas.microsoft.com/office/drawing/2014/main" xmlns="" val="60637128"/>
                    </a:ext>
                  </a:extLst>
                </a:gridCol>
              </a:tblGrid>
              <a:tr h="50549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Данные работ ПАО «Газпром» по</a:t>
                      </a:r>
                      <a:r>
                        <a:rPr lang="ru-RU" sz="1200" b="0" baseline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тандартизации</a:t>
                      </a:r>
                      <a:r>
                        <a:rPr lang="ru-RU" sz="1200" b="0" baseline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 включены </a:t>
                      </a:r>
                      <a:br>
                        <a:rPr lang="ru-RU" sz="1200" b="0" baseline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200" b="0" baseline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в дополнительные</a:t>
                      </a:r>
                      <a:r>
                        <a:rPr lang="ru-RU" sz="1200" b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 показатели</a:t>
                      </a:r>
                      <a:r>
                        <a:rPr lang="ru-RU" sz="1200" b="0" baseline="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 эффективности ПАО «Газпром»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7935036"/>
                  </a:ext>
                </a:extLst>
              </a:tr>
              <a:tr h="4050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200" b="0" dirty="0">
                          <a:latin typeface="Arial Narrow" panose="020B0606020202030204" pitchFamily="34" charset="0"/>
                        </a:rPr>
                        <a:t>Показатель по трансферу документов</a:t>
                      </a:r>
                      <a:r>
                        <a:rPr lang="ru-RU" sz="1200" b="0" baseline="0" dirty="0">
                          <a:latin typeface="Arial Narrow" panose="020B0606020202030204" pitchFamily="34" charset="0"/>
                        </a:rPr>
                        <a:t> Системы стандартизации </a:t>
                      </a:r>
                      <a:br>
                        <a:rPr lang="ru-RU" sz="1200" b="0" baseline="0" dirty="0">
                          <a:latin typeface="Arial Narrow" panose="020B0606020202030204" pitchFamily="34" charset="0"/>
                        </a:rPr>
                      </a:br>
                      <a:r>
                        <a:rPr lang="ru-RU" sz="1200" b="0" baseline="0" dirty="0">
                          <a:latin typeface="Arial Narrow" panose="020B0606020202030204" pitchFamily="34" charset="0"/>
                        </a:rPr>
                        <a:t>ПАО «Газпром» на национальный уровень стандартизации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10800" marB="10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51916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DBD9D03C-4FF1-4356-855A-CD21C93D9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170141"/>
              </p:ext>
            </p:extLst>
          </p:nvPr>
        </p:nvGraphicFramePr>
        <p:xfrm>
          <a:off x="7257481" y="2813538"/>
          <a:ext cx="4819544" cy="340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6BE9B51-EBFD-480D-B557-7312B1431519}"/>
              </a:ext>
            </a:extLst>
          </p:cNvPr>
          <p:cNvSpPr/>
          <p:nvPr/>
        </p:nvSpPr>
        <p:spPr>
          <a:xfrm>
            <a:off x="7304196" y="2623521"/>
            <a:ext cx="285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Arial Narrow" panose="020B0606020202030204" pitchFamily="34" charset="0"/>
              </a:rPr>
              <a:t>%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71264D-31E8-4EAE-A421-845DF26B7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4243" y="897037"/>
            <a:ext cx="1323844" cy="6521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Прямоугольная выноска 28">
            <a:extLst>
              <a:ext uri="{FF2B5EF4-FFF2-40B4-BE49-F238E27FC236}">
                <a16:creationId xmlns:a16="http://schemas.microsoft.com/office/drawing/2014/main" xmlns="" id="{3BD4ADE4-7AE2-4E54-9F20-D940B54733EA}"/>
              </a:ext>
            </a:extLst>
          </p:cNvPr>
          <p:cNvSpPr/>
          <p:nvPr/>
        </p:nvSpPr>
        <p:spPr>
          <a:xfrm>
            <a:off x="254478" y="1530461"/>
            <a:ext cx="4841519" cy="3734328"/>
          </a:xfrm>
          <a:prstGeom prst="wedgeRectCallout">
            <a:avLst>
              <a:gd name="adj1" fmla="val -9565"/>
              <a:gd name="adj2" fmla="val -733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b="1" cap="all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Положение о ТК 023:</a:t>
            </a:r>
            <a:endParaRPr lang="ru-RU" cap="all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рассмотрение проектов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национальных стандартов и предварительных национальных стандартов,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разработанных на основе стандартов организаций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первую очередь базовых организаций ТК и его подкомитетов, в подкомитете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одновременно в первой и окончательной редакциях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Позволяет сократить срок согласования 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1,5 месяца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9A452E4-1C8A-4997-9B50-0D70A461781F}"/>
              </a:ext>
            </a:extLst>
          </p:cNvPr>
          <p:cNvSpPr/>
          <p:nvPr/>
        </p:nvSpPr>
        <p:spPr>
          <a:xfrm>
            <a:off x="7513559" y="4735520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</a:rPr>
              <a:t>Заданный </a:t>
            </a:r>
            <a:br>
              <a:rPr lang="ru-RU" sz="800" dirty="0">
                <a:latin typeface="Arial Narrow" panose="020B0606020202030204" pitchFamily="34" charset="0"/>
              </a:rPr>
            </a:br>
            <a:r>
              <a:rPr lang="ru-RU" sz="800" dirty="0">
                <a:latin typeface="Arial Narrow" panose="020B0606020202030204" pitchFamily="34" charset="0"/>
              </a:rPr>
              <a:t>уровень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05F309DF-B502-4EA7-90E1-0407520B4144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2746165" y="1666875"/>
            <a:ext cx="0" cy="2748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7BD3EE84-CF3F-4D3E-AD25-BC3515EFC092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746165" y="4964806"/>
            <a:ext cx="0" cy="398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83B07282-1576-4C5B-9FF8-2F567DF814C9}"/>
              </a:ext>
            </a:extLst>
          </p:cNvPr>
          <p:cNvCxnSpPr>
            <a:cxnSpLocks/>
          </p:cNvCxnSpPr>
          <p:nvPr/>
        </p:nvCxnSpPr>
        <p:spPr>
          <a:xfrm>
            <a:off x="7643283" y="4915382"/>
            <a:ext cx="25336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232706E7-D807-4532-875C-C85B85D18E1E}"/>
              </a:ext>
            </a:extLst>
          </p:cNvPr>
          <p:cNvCxnSpPr>
            <a:cxnSpLocks/>
          </p:cNvCxnSpPr>
          <p:nvPr/>
        </p:nvCxnSpPr>
        <p:spPr>
          <a:xfrm>
            <a:off x="10500783" y="4915382"/>
            <a:ext cx="736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10E8B1A-9C5B-4F44-A4A5-D95960B1127C}"/>
              </a:ext>
            </a:extLst>
          </p:cNvPr>
          <p:cNvCxnSpPr>
            <a:cxnSpLocks/>
          </p:cNvCxnSpPr>
          <p:nvPr/>
        </p:nvCxnSpPr>
        <p:spPr>
          <a:xfrm>
            <a:off x="11565467" y="4915382"/>
            <a:ext cx="36406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7978957D-36B9-4D28-A8B8-92CE6BE0FA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3" y="5411907"/>
            <a:ext cx="2104528" cy="69020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DF1101B-0EC3-40A8-90ED-5B23D12D27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2041" r="-2176"/>
          <a:stretch/>
        </p:blipFill>
        <p:spPr>
          <a:xfrm>
            <a:off x="5417441" y="4263868"/>
            <a:ext cx="1636500" cy="5184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Прямоугольник 31"/>
          <p:cNvSpPr/>
          <p:nvPr/>
        </p:nvSpPr>
        <p:spPr>
          <a:xfrm>
            <a:off x="5417441" y="5074074"/>
            <a:ext cx="1621816" cy="515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ТЕХНИЧЕСКИЙ КОМИТЕТ</a:t>
            </a:r>
          </a:p>
          <a:p>
            <a:pPr algn="ctr">
              <a:lnSpc>
                <a:spcPct val="85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СТАНДАРТИЗАЦИИ 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</a:rPr>
              <a:t>ТК 052</a:t>
            </a:r>
            <a:b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900" b="1" dirty="0" smtClean="0">
                <a:solidFill>
                  <a:srgbClr val="005692"/>
                </a:solidFill>
                <a:latin typeface="Arial Narrow" panose="020B0606020202030204" pitchFamily="34" charset="0"/>
              </a:rPr>
              <a:t>«ПРИРОДНЫЙ И СЖИЖЕННЫЕ ГАЗЫ»</a:t>
            </a:r>
            <a:endParaRPr lang="ru-RU" sz="1200" b="1" dirty="0">
              <a:solidFill>
                <a:srgbClr val="00569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8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Изображение выглядит как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A6EB521-337A-4C7E-9B53-BAA6DBC40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8183" b="4233"/>
          <a:stretch/>
        </p:blipFill>
        <p:spPr>
          <a:xfrm>
            <a:off x="6056080" y="1139275"/>
            <a:ext cx="6135920" cy="536160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44A24D3-6266-48DA-BC90-E6181A702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8247" b="4233"/>
          <a:stretch/>
        </p:blipFill>
        <p:spPr>
          <a:xfrm flipH="1">
            <a:off x="0" y="1139169"/>
            <a:ext cx="6052308" cy="5361605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2C587CC-C6F5-4759-B6DB-A2F63CF3D52B}"/>
              </a:ext>
            </a:extLst>
          </p:cNvPr>
          <p:cNvSpPr/>
          <p:nvPr/>
        </p:nvSpPr>
        <p:spPr>
          <a:xfrm>
            <a:off x="0" y="1213048"/>
            <a:ext cx="12192000" cy="5283200"/>
          </a:xfrm>
          <a:prstGeom prst="rect">
            <a:avLst/>
          </a:prstGeom>
          <a:gradFill flip="none" rotWithShape="1">
            <a:gsLst>
              <a:gs pos="75050">
                <a:srgbClr val="FFFFFF">
                  <a:alpha val="88000"/>
                </a:srgbClr>
              </a:gs>
              <a:gs pos="50000">
                <a:srgbClr val="FFFFFF">
                  <a:alpha val="58000"/>
                </a:srgbClr>
              </a:gs>
              <a:gs pos="100000">
                <a:schemeClr val="bg1"/>
              </a:gs>
              <a:gs pos="0">
                <a:schemeClr val="bg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49B8D-4BDE-4E36-B2D1-83A492CE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ВКЛЮЧЕНИЕ СТАНДАРТОВ ОРГАНИЗАЦИИ </a:t>
            </a:r>
            <a:br>
              <a:rPr lang="ru-RU" b="1" dirty="0"/>
            </a:br>
            <a:r>
              <a:rPr lang="ru-RU" dirty="0"/>
              <a:t>в Федеральный информационный фонд стандартов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xmlns="" id="{6E6AD856-F307-4E76-96B4-64C9DF1CF669}"/>
              </a:ext>
            </a:extLst>
          </p:cNvPr>
          <p:cNvSpPr/>
          <p:nvPr/>
        </p:nvSpPr>
        <p:spPr>
          <a:xfrm>
            <a:off x="241829" y="1654629"/>
            <a:ext cx="3648891" cy="4519748"/>
          </a:xfrm>
          <a:prstGeom prst="roundRect">
            <a:avLst>
              <a:gd name="adj" fmla="val 54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7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документы национальной системы стандартизации Российской Федерации;</a:t>
            </a:r>
          </a:p>
          <a:p>
            <a:pPr marL="285750" indent="-285750">
              <a:lnSpc>
                <a:spcPct val="7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общероссийские классификаторы; </a:t>
            </a:r>
          </a:p>
          <a:p>
            <a:pPr marL="285750" indent="-285750">
              <a:lnSpc>
                <a:spcPct val="7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своды правил; </a:t>
            </a:r>
          </a:p>
          <a:p>
            <a:pPr marL="285750" indent="-285750">
              <a:lnSpc>
                <a:spcPct val="7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международные стандарты, региональные стандарты, стандарты иностранных государств, региональные своды правил и своды правил иностранных государств; </a:t>
            </a:r>
          </a:p>
          <a:p>
            <a:pPr marL="285750" indent="-285750">
              <a:lnSpc>
                <a:spcPct val="7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надлежащим образом заверенные переводы на русский язык международных стандартов, региональных стандартов и региональных сводов правил, стандартов иностранных государств и сводов правил иностранных государств; </a:t>
            </a:r>
          </a:p>
          <a:p>
            <a:pPr marL="285750" indent="-285750">
              <a:lnSpc>
                <a:spcPct val="75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документы по стандартизации международных организаций по стандартизации, региональных организаций по стандартизации и иные документы по стандартизации иностранных государств.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06A89D-E46B-4234-A07C-9A0C8611E0B6}"/>
              </a:ext>
            </a:extLst>
          </p:cNvPr>
          <p:cNvSpPr/>
          <p:nvPr/>
        </p:nvSpPr>
        <p:spPr>
          <a:xfrm>
            <a:off x="317311" y="932765"/>
            <a:ext cx="3573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Федеральный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информационный фонд стандартов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BB93FF-6F1B-4D80-BFD9-9B5C6702CD97}"/>
              </a:ext>
            </a:extLst>
          </p:cNvPr>
          <p:cNvSpPr/>
          <p:nvPr/>
        </p:nvSpPr>
        <p:spPr>
          <a:xfrm>
            <a:off x="4760939" y="3438207"/>
            <a:ext cx="3470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Проект федерального закона 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«О внесении изменений в Федеральный </a:t>
            </a:r>
            <a:r>
              <a:rPr lang="ru-RU" sz="1400" dirty="0" smtClean="0">
                <a:latin typeface="Arial Narrow" panose="020B0606020202030204" pitchFamily="34" charset="0"/>
              </a:rPr>
              <a:t>закон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«О стандартизации в Российской Федерации»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D837F38-7123-4EA8-A85F-426917CD9DC2}"/>
              </a:ext>
            </a:extLst>
          </p:cNvPr>
          <p:cNvCxnSpPr/>
          <p:nvPr/>
        </p:nvCxnSpPr>
        <p:spPr>
          <a:xfrm>
            <a:off x="4521758" y="3429000"/>
            <a:ext cx="398919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9B06C3C-C0FF-4FF0-A722-4D682DBE5D8D}"/>
              </a:ext>
            </a:extLst>
          </p:cNvPr>
          <p:cNvCxnSpPr/>
          <p:nvPr/>
        </p:nvCxnSpPr>
        <p:spPr>
          <a:xfrm flipV="1">
            <a:off x="6457477" y="2883878"/>
            <a:ext cx="0" cy="530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лево 7">
            <a:extLst>
              <a:ext uri="{FF2B5EF4-FFF2-40B4-BE49-F238E27FC236}">
                <a16:creationId xmlns:a16="http://schemas.microsoft.com/office/drawing/2014/main" xmlns="" id="{3B1787A1-E584-4006-961C-4C2098274E6F}"/>
              </a:ext>
            </a:extLst>
          </p:cNvPr>
          <p:cNvSpPr/>
          <p:nvPr/>
        </p:nvSpPr>
        <p:spPr>
          <a:xfrm>
            <a:off x="3744687" y="1554480"/>
            <a:ext cx="4766267" cy="1959428"/>
          </a:xfrm>
          <a:prstGeom prst="leftArrow">
            <a:avLst>
              <a:gd name="adj1" fmla="val 50000"/>
              <a:gd name="adj2" fmla="val 25111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Стандарты организации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b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в том числе технические условия,</a:t>
            </a:r>
          </a:p>
          <a:p>
            <a:pPr algn="ctr">
              <a:lnSpc>
                <a:spcPct val="75000"/>
              </a:lnSpc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производителя продукции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266F960-A27B-41F3-80EA-B23740ED4C15}"/>
              </a:ext>
            </a:extLst>
          </p:cNvPr>
          <p:cNvCxnSpPr/>
          <p:nvPr/>
        </p:nvCxnSpPr>
        <p:spPr>
          <a:xfrm>
            <a:off x="4521758" y="4239065"/>
            <a:ext cx="39891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57B970-4FE8-4F65-A6C1-B4E3DFE72FDB}"/>
              </a:ext>
            </a:extLst>
          </p:cNvPr>
          <p:cNvCxnSpPr/>
          <p:nvPr/>
        </p:nvCxnSpPr>
        <p:spPr>
          <a:xfrm flipV="1">
            <a:off x="6457477" y="4239065"/>
            <a:ext cx="0" cy="53066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9">
            <a:extLst>
              <a:ext uri="{FF2B5EF4-FFF2-40B4-BE49-F238E27FC236}">
                <a16:creationId xmlns:a16="http://schemas.microsoft.com/office/drawing/2014/main" xmlns="" id="{D2CD53B9-2CCB-4DD6-AFFE-F56E7E301B3F}"/>
              </a:ext>
            </a:extLst>
          </p:cNvPr>
          <p:cNvSpPr/>
          <p:nvPr/>
        </p:nvSpPr>
        <p:spPr>
          <a:xfrm>
            <a:off x="3744686" y="4017424"/>
            <a:ext cx="4766267" cy="1959428"/>
          </a:xfrm>
          <a:prstGeom prst="leftArrow">
            <a:avLst>
              <a:gd name="adj1" fmla="val 50000"/>
              <a:gd name="adj2" fmla="val 25111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Стандарты организации 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с требованиями </a:t>
            </a:r>
            <a:b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потребителя продукции</a:t>
            </a:r>
          </a:p>
        </p:txBody>
      </p:sp>
      <p:sp>
        <p:nvSpPr>
          <p:cNvPr id="16" name="Скругленный прямоугольник 23">
            <a:extLst>
              <a:ext uri="{FF2B5EF4-FFF2-40B4-BE49-F238E27FC236}">
                <a16:creationId xmlns:a16="http://schemas.microsoft.com/office/drawing/2014/main" xmlns="" id="{8BBB919A-52ED-4608-B25E-9BDD4729E0CC}"/>
              </a:ext>
            </a:extLst>
          </p:cNvPr>
          <p:cNvSpPr/>
          <p:nvPr/>
        </p:nvSpPr>
        <p:spPr>
          <a:xfrm>
            <a:off x="8944619" y="5542112"/>
            <a:ext cx="2888932" cy="830997"/>
          </a:xfrm>
          <a:prstGeom prst="roundRect">
            <a:avLst/>
          </a:prstGeom>
          <a:noFill/>
          <a:ln w="15875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Сокращение затрат </a:t>
            </a:r>
            <a:b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на трансфер знаний компании</a:t>
            </a:r>
          </a:p>
        </p:txBody>
      </p:sp>
      <p:sp>
        <p:nvSpPr>
          <p:cNvPr id="17" name="Скругленный прямоугольник 24">
            <a:extLst>
              <a:ext uri="{FF2B5EF4-FFF2-40B4-BE49-F238E27FC236}">
                <a16:creationId xmlns:a16="http://schemas.microsoft.com/office/drawing/2014/main" xmlns="" id="{6A92EEBD-71E4-472B-B6B6-DB66F111BD19}"/>
              </a:ext>
            </a:extLst>
          </p:cNvPr>
          <p:cNvSpPr/>
          <p:nvPr/>
        </p:nvSpPr>
        <p:spPr>
          <a:xfrm>
            <a:off x="8944619" y="3600040"/>
            <a:ext cx="2888932" cy="830997"/>
          </a:xfrm>
          <a:prstGeom prst="roundRect">
            <a:avLst/>
          </a:prstGeom>
          <a:noFill/>
          <a:ln w="15875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Расширение </a:t>
            </a:r>
            <a:b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масштаба внедрения</a:t>
            </a:r>
          </a:p>
        </p:txBody>
      </p:sp>
      <p:sp>
        <p:nvSpPr>
          <p:cNvPr id="18" name="Скругленный прямоугольник 25">
            <a:extLst>
              <a:ext uri="{FF2B5EF4-FFF2-40B4-BE49-F238E27FC236}">
                <a16:creationId xmlns:a16="http://schemas.microsoft.com/office/drawing/2014/main" xmlns="" id="{063E3B42-9CBA-4E51-A306-81DA0C16662A}"/>
              </a:ext>
            </a:extLst>
          </p:cNvPr>
          <p:cNvSpPr/>
          <p:nvPr/>
        </p:nvSpPr>
        <p:spPr>
          <a:xfrm>
            <a:off x="8944619" y="4571213"/>
            <a:ext cx="2888932" cy="830997"/>
          </a:xfrm>
          <a:prstGeom prst="roundRect">
            <a:avLst/>
          </a:prstGeom>
          <a:noFill/>
          <a:ln w="15875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Быстрое внедрение </a:t>
            </a:r>
          </a:p>
        </p:txBody>
      </p:sp>
      <p:sp>
        <p:nvSpPr>
          <p:cNvPr id="19" name="Скругленный прямоугольник 26">
            <a:extLst>
              <a:ext uri="{FF2B5EF4-FFF2-40B4-BE49-F238E27FC236}">
                <a16:creationId xmlns:a16="http://schemas.microsoft.com/office/drawing/2014/main" xmlns="" id="{5BE0B826-F3BB-469C-A763-1055BA18C784}"/>
              </a:ext>
            </a:extLst>
          </p:cNvPr>
          <p:cNvSpPr/>
          <p:nvPr/>
        </p:nvSpPr>
        <p:spPr>
          <a:xfrm>
            <a:off x="8944620" y="2634963"/>
            <a:ext cx="2888932" cy="830997"/>
          </a:xfrm>
          <a:prstGeom prst="roundRect">
            <a:avLst/>
          </a:prstGeom>
          <a:noFill/>
          <a:ln w="15875"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Единое информационное пространство</a:t>
            </a:r>
          </a:p>
        </p:txBody>
      </p:sp>
      <p:cxnSp>
        <p:nvCxnSpPr>
          <p:cNvPr id="20" name="Соединительная линия уступом 28">
            <a:extLst>
              <a:ext uri="{FF2B5EF4-FFF2-40B4-BE49-F238E27FC236}">
                <a16:creationId xmlns:a16="http://schemas.microsoft.com/office/drawing/2014/main" xmlns="" id="{6702694D-D0FE-4B08-831D-8876009A005A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8510954" y="2085385"/>
            <a:ext cx="433666" cy="4488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30">
            <a:extLst>
              <a:ext uri="{FF2B5EF4-FFF2-40B4-BE49-F238E27FC236}">
                <a16:creationId xmlns:a16="http://schemas.microsoft.com/office/drawing/2014/main" xmlns="" id="{A27A2699-637F-435F-8E09-CEF490A509EE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>
            <a:off x="8510954" y="2534194"/>
            <a:ext cx="433666" cy="51626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33">
            <a:extLst>
              <a:ext uri="{FF2B5EF4-FFF2-40B4-BE49-F238E27FC236}">
                <a16:creationId xmlns:a16="http://schemas.microsoft.com/office/drawing/2014/main" xmlns="" id="{29718370-9A12-43A0-8853-80CF0685B004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8510953" y="4015539"/>
            <a:ext cx="433666" cy="9815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36">
            <a:extLst>
              <a:ext uri="{FF2B5EF4-FFF2-40B4-BE49-F238E27FC236}">
                <a16:creationId xmlns:a16="http://schemas.microsoft.com/office/drawing/2014/main" xmlns="" id="{8C356472-6599-4BAC-B7EF-B7EDF74090C3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8510953" y="4997138"/>
            <a:ext cx="433666" cy="9604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E4A3BD9-0CAB-4A04-B14A-CF07768968EA}"/>
              </a:ext>
            </a:extLst>
          </p:cNvPr>
          <p:cNvSpPr/>
          <p:nvPr/>
        </p:nvSpPr>
        <p:spPr>
          <a:xfrm>
            <a:off x="4314872" y="5538372"/>
            <a:ext cx="4442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Порядок регистрации в Фонде определяется </a:t>
            </a:r>
            <a:r>
              <a:rPr lang="ru-RU" sz="1400" dirty="0" err="1">
                <a:latin typeface="Arial Narrow" panose="020B0606020202030204" pitchFamily="34" charset="0"/>
              </a:rPr>
              <a:t>Росстандартом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C74A4A0-C95A-4614-9486-B5794C4A9719}"/>
              </a:ext>
            </a:extLst>
          </p:cNvPr>
          <p:cNvSpPr/>
          <p:nvPr/>
        </p:nvSpPr>
        <p:spPr>
          <a:xfrm>
            <a:off x="4395256" y="6067452"/>
            <a:ext cx="4285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Важны принципы и критерии регистрации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BF98BE2-ACC6-4174-BEB3-66C1FAB9CDF0}"/>
              </a:ext>
            </a:extLst>
          </p:cNvPr>
          <p:cNvCxnSpPr/>
          <p:nvPr/>
        </p:nvCxnSpPr>
        <p:spPr>
          <a:xfrm>
            <a:off x="4411226" y="5902783"/>
            <a:ext cx="4188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035DC16-4E99-42D6-A946-746332246926}"/>
              </a:ext>
            </a:extLst>
          </p:cNvPr>
          <p:cNvCxnSpPr>
            <a:cxnSpLocks/>
          </p:cNvCxnSpPr>
          <p:nvPr/>
        </p:nvCxnSpPr>
        <p:spPr>
          <a:xfrm>
            <a:off x="5010856" y="6067452"/>
            <a:ext cx="306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B4E86E0-0F02-43A2-AE67-AA7DAED57A8B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537861" y="5902783"/>
            <a:ext cx="0" cy="164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22">
            <a:extLst>
              <a:ext uri="{FF2B5EF4-FFF2-40B4-BE49-F238E27FC236}">
                <a16:creationId xmlns:a16="http://schemas.microsoft.com/office/drawing/2014/main" xmlns="" id="{85372AC7-9C07-4637-8CED-CB41AAAEFD51}"/>
              </a:ext>
            </a:extLst>
          </p:cNvPr>
          <p:cNvSpPr/>
          <p:nvPr/>
        </p:nvSpPr>
        <p:spPr>
          <a:xfrm>
            <a:off x="8944620" y="1669886"/>
            <a:ext cx="2888932" cy="830997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Использование при описании </a:t>
            </a:r>
            <a:b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предмета закупки</a:t>
            </a:r>
          </a:p>
          <a:p>
            <a:pPr algn="ctr"/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предопределяет </a:t>
            </a:r>
            <a:r>
              <a:rPr lang="ru-RU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t>поставщика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52769D93-365C-4CB0-9CDD-16AE9BC1AE3E}"/>
              </a:ext>
            </a:extLst>
          </p:cNvPr>
          <p:cNvCxnSpPr>
            <a:stCxn id="14" idx="3"/>
          </p:cNvCxnSpPr>
          <p:nvPr/>
        </p:nvCxnSpPr>
        <p:spPr>
          <a:xfrm>
            <a:off x="8510953" y="4997138"/>
            <a:ext cx="424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9818900E-111E-48C2-B1A4-6082106B944E}"/>
              </a:ext>
            </a:extLst>
          </p:cNvPr>
          <p:cNvCxnSpPr/>
          <p:nvPr/>
        </p:nvCxnSpPr>
        <p:spPr>
          <a:xfrm>
            <a:off x="4674158" y="4391465"/>
            <a:ext cx="39891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0328BFCC-080C-4FFF-AB39-EC5CFA7549BD}"/>
              </a:ext>
            </a:extLst>
          </p:cNvPr>
          <p:cNvCxnSpPr/>
          <p:nvPr/>
        </p:nvCxnSpPr>
        <p:spPr>
          <a:xfrm>
            <a:off x="317311" y="1551407"/>
            <a:ext cx="348195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84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Ki3.SFTeKt7BX50jq5dQ"/>
</p:tagLst>
</file>

<file path=ppt/theme/theme1.xml><?xml version="1.0" encoding="utf-8"?>
<a:theme xmlns:a="http://schemas.openxmlformats.org/drawingml/2006/main" name="Тема Office">
  <a:themeElements>
    <a:clrScheme name="Gazprom_monochromatic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Базовая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5F4C5F9-5DDB-4A2C-B237-74910AD0D972}" vid="{4F73B4AC-4A7D-4335-A36C-1D32E81395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4970</TotalTime>
  <Words>439</Words>
  <Application>Microsoft Office PowerPoint</Application>
  <PresentationFormat>Произвольный</PresentationFormat>
  <Paragraphs>148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think-cell Slide</vt:lpstr>
      <vt:lpstr>Презентация PowerPoint</vt:lpstr>
      <vt:lpstr>СИСТЕМА СТАНДАРТИЗАЦИИ ПАО «ГАЗПРОМ»  Общие сведения</vt:lpstr>
      <vt:lpstr>ИНФОРМАЦИОННЫЕ ПОТОКИ Системы стандартизации ПАО «Газпром»</vt:lpstr>
      <vt:lpstr>РОЛЬ СТАНДАРТИЗАЦИИ  для системы оценки и допуска к применению продукции</vt:lpstr>
      <vt:lpstr>ОТКРЫТЫЙ ДОСТУП  к требованиям ПАО «Газпром»</vt:lpstr>
      <vt:lpstr>СТАНДАРТ ВИДА ОБЩИЕ ТЕХНИЧЕСКИЕ УСЛОВИЯ –  это формат предоставления всесторонних требований ПАО «Газпром» к потребляемой продукции</vt:lpstr>
      <vt:lpstr>СТАНДАРТ ВИДА ОБЩИЕ ТЕХНИЧЕСКИЕ УСЛОВИЯ –  особенности формирования ключевых разделов</vt:lpstr>
      <vt:lpstr>УСКОРЕННЫЙ ПЕРЕВОД СТАНДАРТОВ ОРГАНИЗАЦИИ  на национальный уровень стандартизации</vt:lpstr>
      <vt:lpstr>ВКЛЮЧЕНИЕ СТАНДАРТОВ ОРГАНИЗАЦИИ  в Федеральный информационный фонд стандартов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Кузнецов</dc:creator>
  <cp:lastModifiedBy>Почечуев Алексей Михайлович</cp:lastModifiedBy>
  <cp:revision>394</cp:revision>
  <cp:lastPrinted>2019-09-30T12:30:21Z</cp:lastPrinted>
  <dcterms:created xsi:type="dcterms:W3CDTF">2018-09-25T12:21:48Z</dcterms:created>
  <dcterms:modified xsi:type="dcterms:W3CDTF">2019-10-09T18:01:23Z</dcterms:modified>
</cp:coreProperties>
</file>