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89" r:id="rId2"/>
    <p:sldId id="575" r:id="rId3"/>
    <p:sldId id="578" r:id="rId4"/>
    <p:sldId id="579" r:id="rId5"/>
    <p:sldId id="573" r:id="rId6"/>
    <p:sldId id="576" r:id="rId7"/>
    <p:sldId id="580" r:id="rId8"/>
    <p:sldId id="581" r:id="rId9"/>
    <p:sldId id="582" r:id="rId10"/>
    <p:sldId id="583" r:id="rId11"/>
    <p:sldId id="584" r:id="rId12"/>
    <p:sldId id="585" r:id="rId13"/>
    <p:sldId id="281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B9"/>
    <a:srgbClr val="FDDF13"/>
    <a:srgbClr val="F0D402"/>
    <a:srgbClr val="F8DB02"/>
    <a:srgbClr val="5E889E"/>
    <a:srgbClr val="1B75BB"/>
    <a:srgbClr val="F4F7F8"/>
    <a:srgbClr val="9CC7E0"/>
    <a:srgbClr val="8DB57F"/>
    <a:srgbClr val="739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776986876640419E-2"/>
          <c:y val="0.12519194093544062"/>
          <c:w val="0.88375634645669288"/>
          <c:h val="0.70892275156252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величина ННЭ высокого передела за 2016-2018 гг.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9019607843137141E-3"/>
                  <c:y val="-4.2060988433228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4B-465F-BE15-B56CBCA6559E}"/>
                </c:ext>
              </c:extLst>
            </c:dLbl>
            <c:dLbl>
              <c:idx val="1"/>
              <c:layout>
                <c:manualLayout>
                  <c:x val="2.4509803921568627E-3"/>
                  <c:y val="1.26182965299684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4B-465F-BE15-B56CBCA655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Лист1!$A$2:$A$16</c:f>
              <c:strCache>
                <c:ptCount val="15"/>
                <c:pt idx="0">
                  <c:v>Алжир</c:v>
                </c:pt>
                <c:pt idx="1">
                  <c:v>Китай</c:v>
                </c:pt>
                <c:pt idx="2">
                  <c:v>Индия</c:v>
                </c:pt>
                <c:pt idx="3">
                  <c:v>Египет</c:v>
                </c:pt>
                <c:pt idx="4">
                  <c:v>США</c:v>
                </c:pt>
                <c:pt idx="5">
                  <c:v>Германия</c:v>
                </c:pt>
                <c:pt idx="6">
                  <c:v>Вьетнам</c:v>
                </c:pt>
                <c:pt idx="7">
                  <c:v>Узбекистан</c:v>
                </c:pt>
                <c:pt idx="8">
                  <c:v>Азербайджан</c:v>
                </c:pt>
                <c:pt idx="9">
                  <c:v>Чехия</c:v>
                </c:pt>
                <c:pt idx="10">
                  <c:v>Франция</c:v>
                </c:pt>
                <c:pt idx="11">
                  <c:v>Великобритания</c:v>
                </c:pt>
                <c:pt idx="12">
                  <c:v>Иран</c:v>
                </c:pt>
                <c:pt idx="13">
                  <c:v>Республика Корея</c:v>
                </c:pt>
                <c:pt idx="14">
                  <c:v>Нидерланды</c:v>
                </c:pt>
              </c:strCache>
            </c:strRef>
          </c:cat>
          <c:val>
            <c:numRef>
              <c:f>Лист1!$B$2:$B$16</c:f>
              <c:numCache>
                <c:formatCode>#,##0.00</c:formatCode>
                <c:ptCount val="15"/>
                <c:pt idx="0">
                  <c:v>3779.6</c:v>
                </c:pt>
                <c:pt idx="1">
                  <c:v>3718.4</c:v>
                </c:pt>
                <c:pt idx="2">
                  <c:v>2861.6</c:v>
                </c:pt>
                <c:pt idx="3">
                  <c:v>2289.6</c:v>
                </c:pt>
                <c:pt idx="4">
                  <c:v>2021.8</c:v>
                </c:pt>
                <c:pt idx="5">
                  <c:v>1716.9</c:v>
                </c:pt>
                <c:pt idx="6" formatCode="General">
                  <c:v>940.9</c:v>
                </c:pt>
                <c:pt idx="7" formatCode="General">
                  <c:v>924</c:v>
                </c:pt>
                <c:pt idx="8" formatCode="General">
                  <c:v>810</c:v>
                </c:pt>
                <c:pt idx="9" formatCode="General">
                  <c:v>543.70000000000005</c:v>
                </c:pt>
                <c:pt idx="10" formatCode="General">
                  <c:v>536.1</c:v>
                </c:pt>
                <c:pt idx="11" formatCode="General">
                  <c:v>495.2</c:v>
                </c:pt>
                <c:pt idx="12" formatCode="General">
                  <c:v>484.2</c:v>
                </c:pt>
                <c:pt idx="13" formatCode="General">
                  <c:v>476.9</c:v>
                </c:pt>
                <c:pt idx="14" formatCode="General">
                  <c:v>438.7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4B-465F-BE15-B56CBCA65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5860896"/>
        <c:axId val="235862208"/>
      </c:barChart>
      <c:catAx>
        <c:axId val="23586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5862208"/>
        <c:crosses val="autoZero"/>
        <c:auto val="1"/>
        <c:lblAlgn val="ctr"/>
        <c:lblOffset val="100"/>
        <c:noMultiLvlLbl val="0"/>
      </c:catAx>
      <c:valAx>
        <c:axId val="23586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586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/>
              <a:t>Уведомления</a:t>
            </a:r>
            <a:r>
              <a:rPr lang="ru-RU" sz="1600" b="1" baseline="0" dirty="0"/>
              <a:t> о технических мерах </a:t>
            </a:r>
            <a:endParaRPr lang="ru-RU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C2-47EF-BABE-5070C8ABFA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C2-47EF-BABE-5070C8ABFA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C2-47EF-BABE-5070C8ABFAC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304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C2-47EF-BABE-5070C8ABF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Лист2!$A$1:$C$1</c:f>
              <c:strCache>
                <c:ptCount val="3"/>
                <c:pt idx="0">
                  <c:v>Количество уведомлений о технических мерах, не связанных со стандартами </c:v>
                </c:pt>
                <c:pt idx="1">
                  <c:v>Уведомления о принятии новых стандартов для применения в регулировании рынка</c:v>
                </c:pt>
                <c:pt idx="2">
                  <c:v>Уведомления, связанные со стандартами</c:v>
                </c:pt>
              </c:strCache>
            </c:strRef>
          </c:cat>
          <c:val>
            <c:numRef>
              <c:f>Лист2!$A$2:$C$2</c:f>
              <c:numCache>
                <c:formatCode>General</c:formatCode>
                <c:ptCount val="3"/>
                <c:pt idx="0">
                  <c:v>427</c:v>
                </c:pt>
                <c:pt idx="1">
                  <c:v>76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C2-47EF-BABE-5070C8ABF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стандартов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AF-4E5A-BA34-CAE92E77EA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AF-4E5A-BA34-CAE92E77EA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AF-4E5A-BA34-CAE92E77EA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AF-4E5A-BA34-CAE92E77EA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1AF-4E5A-BA34-CAE92E77EA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1AF-4E5A-BA34-CAE92E77EA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1AF-4E5A-BA34-CAE92E77EA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Автотранспортные средства</c:v>
                </c:pt>
                <c:pt idx="1">
                  <c:v>Медицинские изделия</c:v>
                </c:pt>
                <c:pt idx="2">
                  <c:v>Средства охранной и пожарной сигнализации</c:v>
                </c:pt>
                <c:pt idx="3">
                  <c:v>Сосуды под давлением</c:v>
                </c:pt>
                <c:pt idx="4">
                  <c:v>Топливо</c:v>
                </c:pt>
                <c:pt idx="5">
                  <c:v>Бытовые товары</c:v>
                </c:pt>
                <c:pt idx="6">
                  <c:v>Текстильная продукция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1AF-4E5A-BA34-CAE92E77E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04-4FE5-A199-3EFA8D8DE7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04-4FE5-A199-3EFA8D8DE7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04-4FE5-A199-3EFA8D8DE7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E04-4FE5-A199-3EFA8D8DE75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E04-4FE5-A199-3EFA8D8DE75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E04-4FE5-A199-3EFA8D8DE75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E04-4FE5-A199-3EFA8D8DE75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E04-4FE5-A199-3EFA8D8DE7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Лист3!$A$1:$H$1</c:f>
              <c:strCache>
                <c:ptCount val="8"/>
                <c:pt idx="0">
                  <c:v>стекло и изделия из стекла </c:v>
                </c:pt>
                <c:pt idx="1">
                  <c:v>медицинские изделия и товары для здоровья </c:v>
                </c:pt>
                <c:pt idx="2">
                  <c:v>изделия для детей </c:v>
                </c:pt>
                <c:pt idx="3">
                  <c:v>пищевые продукты </c:v>
                </c:pt>
                <c:pt idx="4">
                  <c:v>бытовая химия </c:v>
                </c:pt>
                <c:pt idx="5">
                  <c:v>изделия из пластмасс </c:v>
                </c:pt>
                <c:pt idx="6">
                  <c:v>сосуды под давлением </c:v>
                </c:pt>
                <c:pt idx="7">
                  <c:v>бытовое электрооборудование </c:v>
                </c:pt>
              </c:strCache>
            </c:strRef>
          </c:cat>
          <c:val>
            <c:numRef>
              <c:f>Лист3!$A$2:$H$2</c:f>
              <c:numCache>
                <c:formatCode>General</c:formatCode>
                <c:ptCount val="8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9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E04-4FE5-A199-3EFA8D8DE7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309823199883478E-3"/>
          <c:y val="8.5373314422405214E-2"/>
          <c:w val="0.35822100389638234"/>
          <c:h val="0.559662566946802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0.83005</cdr:x>
      <cdr:y>0.25798</cdr:y>
    </cdr:from>
    <cdr:to>
      <cdr:x>0.98944</cdr:x>
      <cdr:y>0.62357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6A428B0-6CCD-412B-95F9-4301755E99C7}"/>
            </a:ext>
          </a:extLst>
        </cdr:cNvPr>
        <cdr:cNvSpPr txBox="1"/>
      </cdr:nvSpPr>
      <cdr:spPr>
        <a:xfrm xmlns:a="http://schemas.openxmlformats.org/drawingml/2006/main">
          <a:off x="4761971" y="6452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КИТАЙ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5CBEF41-B5AE-4E09-8786-8DF41DFB44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4D1ACD-7DEE-4401-BC95-67CF3A917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47472-89A9-4D21-BCE5-F32F3550A66A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89572F-2ED6-4809-A56B-ED62AB0CBD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99767A-D5BE-4D43-BF16-9C44DC5912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CB3E6-21F1-4DE1-ADA8-BD80F63F8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7581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5A79D-759C-48CC-B7E9-762AF822A503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515E-BC18-40DD-B4FB-85FC026122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58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33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989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520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155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146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124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631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743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191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568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1F15E-C94E-4180-9F38-2F86CE0719FF}" type="datetime1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6ED8-A401-4775-9513-B17D993BC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62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9568-E4BB-4F2D-90E1-8C691A33379A}" type="datetime1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6ED8-A401-4775-9513-B17D993BC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669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E2CC-6B02-431E-9292-19973FFC62C8}" type="datetime1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6ED8-A401-4775-9513-B17D993BC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61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03B5-5F69-4BBE-81AA-C13FA8034B95}" type="datetime1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6ED8-A401-4775-9513-B17D993BC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08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51CB-5424-4F9E-8993-90507327450F}" type="datetime1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6ED8-A401-4775-9513-B17D993BC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609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BC7B-6EF0-4D46-AFB3-9031F21B371C}" type="datetime1">
              <a:rPr lang="ru-RU" smtClean="0"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6ED8-A401-4775-9513-B17D993BC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2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D3941-4E53-4645-BFAF-0EB3E551D43A}" type="datetime1">
              <a:rPr lang="ru-RU" smtClean="0"/>
              <a:t>07.10.2019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6ED8-A401-4775-9513-B17D993BC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3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3240-783A-4594-BD87-E3ED4C085270}" type="datetime1">
              <a:rPr lang="ru-RU" smtClean="0"/>
              <a:t>07.10.2019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6ED8-A401-4775-9513-B17D993BC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7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36F29-CACB-4E93-B3EE-D4502F16674B}" type="datetime1">
              <a:rPr lang="ru-RU" smtClean="0"/>
              <a:t>07.10.2019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6ED8-A401-4775-9513-B17D993BC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6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6C16-6F34-4E3F-8E07-423547F65950}" type="datetime1">
              <a:rPr lang="ru-RU" smtClean="0"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6ED8-A401-4775-9513-B17D993BC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69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9D26-EACA-4375-BF77-6192A92B1FAC}" type="datetime1">
              <a:rPr lang="ru-RU" smtClean="0"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6ED8-A401-4775-9513-B17D993BC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3A61B-5EF0-485C-8E49-6B7E81F3476F}" type="datetime1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F6ED8-A401-4775-9513-B17D993BC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56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wto.org/imrd/directdoc.asp?DDFDocuments/v/G/TBTN19/IND95.DOCX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s://docs.wto.org/imrd/directdoc.asp?DDFDocuments/u/G/TBTN19/IND95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wto.org/imrd/directdoc.asp?DDFDocuments/t/G/TBTN19/IND95.DOCX" TargetMode="External"/><Relationship Id="rId5" Type="http://schemas.openxmlformats.org/officeDocument/2006/relationships/hyperlink" Target="http://tbtims.wto.org/en/RegularNotifications/View/149686?FromAllNotifications=True" TargetMode="External"/><Relationship Id="rId4" Type="http://schemas.openxmlformats.org/officeDocument/2006/relationships/hyperlink" Target="http://tbtims.wto.org/en/Notifications/Search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6048" y="2590107"/>
            <a:ext cx="678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Glober SemiBold"/>
            </a:endParaRPr>
          </a:p>
          <a:p>
            <a:pPr algn="ctr"/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Glober SemiBold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5253"/>
            <a:ext cx="9144000" cy="0"/>
          </a:xfrm>
          <a:prstGeom prst="line">
            <a:avLst/>
          </a:prstGeom>
          <a:ln>
            <a:solidFill>
              <a:srgbClr val="FDDB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88DD854-4CF4-42D6-8367-89E336338D05}"/>
              </a:ext>
            </a:extLst>
          </p:cNvPr>
          <p:cNvSpPr txBox="1"/>
          <p:nvPr/>
        </p:nvSpPr>
        <p:spPr>
          <a:xfrm>
            <a:off x="1096378" y="1559010"/>
            <a:ext cx="757126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lober SemiBold"/>
              </a:rPr>
              <a:t>БАРЬЕРЫ В ТОРГОВО-ЭКОНОМИЧЕСКИХ ОТНОШЕНИЯХ </a:t>
            </a:r>
          </a:p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lober SemiBold"/>
              </a:rPr>
              <a:t>С АРАБСКОЙ РЕСПУБЛИКОЙ ЕГИПЕТ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5941BC-9273-42AB-99F7-E7ED3125C738}"/>
              </a:ext>
            </a:extLst>
          </p:cNvPr>
          <p:cNvSpPr txBox="1"/>
          <p:nvPr/>
        </p:nvSpPr>
        <p:spPr>
          <a:xfrm>
            <a:off x="1096378" y="4177189"/>
            <a:ext cx="7232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Исследовательский центр «Международная торговля и интеграция»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441FA33C-A767-4FB1-A746-4EC683BEDE5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4"/>
          <a:stretch/>
        </p:blipFill>
        <p:spPr>
          <a:xfrm>
            <a:off x="3778785" y="3436538"/>
            <a:ext cx="793215" cy="540551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450C3AD3-43D6-48F5-9A3E-C980B960089F}"/>
              </a:ext>
            </a:extLst>
          </p:cNvPr>
          <p:cNvSpPr/>
          <p:nvPr/>
        </p:nvSpPr>
        <p:spPr>
          <a:xfrm>
            <a:off x="0" y="0"/>
            <a:ext cx="9114422" cy="60007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9178CF1-2D5A-44FA-BAC0-73266BCAD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2" y="23727"/>
            <a:ext cx="1755381" cy="10101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BACA69-7D5B-4C73-A4D9-9DBC1E7EE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822" y="121850"/>
            <a:ext cx="2133600" cy="8139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2F4A7B-D0C2-45C2-A4F5-E3045AA4FD3B}"/>
              </a:ext>
            </a:extLst>
          </p:cNvPr>
          <p:cNvSpPr txBox="1"/>
          <p:nvPr/>
        </p:nvSpPr>
        <p:spPr>
          <a:xfrm>
            <a:off x="140565" y="1639154"/>
            <a:ext cx="8973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СТАНДАРТИЗАЦИЯ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КАК  ИНСТРУМЕНТ  ЭКОНОМИЧЕСКИХ  ПРОГНОЗОВ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2BF8D05-22B2-4ED8-B1BE-6B3B1E3DB137}"/>
              </a:ext>
            </a:extLst>
          </p:cNvPr>
          <p:cNvSpPr txBox="1">
            <a:spLocks/>
          </p:cNvSpPr>
          <p:nvPr/>
        </p:nvSpPr>
        <p:spPr>
          <a:xfrm>
            <a:off x="2282013" y="3198514"/>
            <a:ext cx="4352963" cy="190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70000"/>
              </a:spcBef>
              <a:buSzPct val="100000"/>
              <a:buFont typeface="Wingdings" panose="05000000000000000000" pitchFamily="2" charset="2"/>
              <a:buNone/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РЫБАКОВА АННА МИХАЙЛОВНА</a:t>
            </a:r>
          </a:p>
          <a:p>
            <a:pPr>
              <a:spcBef>
                <a:spcPts val="0"/>
              </a:spcBef>
              <a:buSzPct val="100000"/>
              <a:defRPr/>
            </a:pPr>
            <a:endParaRPr lang="ru-RU" sz="1500" b="1" dirty="0"/>
          </a:p>
          <a:p>
            <a:pPr>
              <a:spcBef>
                <a:spcPts val="0"/>
              </a:spcBef>
              <a:buSzPct val="100000"/>
              <a:defRPr/>
            </a:pPr>
            <a:r>
              <a:rPr lang="ru-RU" sz="1500" b="1" dirty="0"/>
              <a:t>К.Б.Н., ДОЦЕНТ МГИМО (У),</a:t>
            </a:r>
          </a:p>
          <a:p>
            <a:pPr>
              <a:spcBef>
                <a:spcPts val="0"/>
              </a:spcBef>
              <a:buSzPct val="100000"/>
              <a:defRPr/>
            </a:pPr>
            <a:r>
              <a:rPr lang="ru-RU" sz="1500" b="1" dirty="0"/>
              <a:t>ЗАМЕСТИТЕЛЬ РУКОВОДИТЕЛЯ ДЕПАРТАМЕНТА АНАЛИЗА ТОРГОВЫХ БАРЬЕРОВ ИССЛЕДОВАТЕЛЬСКОГО ЦЕНТРА «МЕЖДУНАРОДНАЯ ТОРГОВЛЯ И ИНТЕГРАЦИЯ»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1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376" y="610755"/>
            <a:ext cx="908251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kern="150" dirty="0">
                <a:ea typeface="Calibri" panose="020F0502020204030204" pitchFamily="34" charset="0"/>
              </a:rPr>
              <a:t>АНАЛИЗ ДАННЫХ БАЗЫ УВЕДОМЛЕНИЙ ТБТ ВТО ЗА 2019г. </a:t>
            </a:r>
            <a:endParaRPr lang="ru-RU" sz="25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81EBC-BC26-403A-AB41-D8D19CBC38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id="{E58061F5-44C2-4070-9CF4-FD9C16CD4F26}"/>
              </a:ext>
            </a:extLst>
          </p:cNvPr>
          <p:cNvGrpSpPr/>
          <p:nvPr/>
        </p:nvGrpSpPr>
        <p:grpSpPr>
          <a:xfrm>
            <a:off x="0" y="471419"/>
            <a:ext cx="9144003" cy="5253"/>
            <a:chOff x="0" y="920823"/>
            <a:chExt cx="9144002" cy="3940"/>
          </a:xfrm>
        </p:grpSpPr>
        <p:cxnSp>
          <p:nvCxnSpPr>
            <p:cNvPr id="18" name="Straight Connector 12">
              <a:extLst>
                <a:ext uri="{FF2B5EF4-FFF2-40B4-BE49-F238E27FC236}">
                  <a16:creationId xmlns:a16="http://schemas.microsoft.com/office/drawing/2014/main" id="{1F16AF35-573F-48FE-B93C-332A9781C29F}"/>
                </a:ext>
              </a:extLst>
            </p:cNvPr>
            <p:cNvCxnSpPr/>
            <p:nvPr/>
          </p:nvCxnSpPr>
          <p:spPr>
            <a:xfrm>
              <a:off x="1682751" y="920823"/>
              <a:ext cx="7461251" cy="394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3">
              <a:extLst>
                <a:ext uri="{FF2B5EF4-FFF2-40B4-BE49-F238E27FC236}">
                  <a16:creationId xmlns:a16="http://schemas.microsoft.com/office/drawing/2014/main" id="{6F4EFCB7-D4C4-4E6F-A860-23FD643DC939}"/>
                </a:ext>
              </a:extLst>
            </p:cNvPr>
            <p:cNvCxnSpPr/>
            <p:nvPr/>
          </p:nvCxnSpPr>
          <p:spPr>
            <a:xfrm>
              <a:off x="0" y="924763"/>
              <a:ext cx="652463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5">
            <a:extLst>
              <a:ext uri="{FF2B5EF4-FFF2-40B4-BE49-F238E27FC236}">
                <a16:creationId xmlns:a16="http://schemas.microsoft.com/office/drawing/2014/main" id="{F2CB9BAB-C173-4983-A5A3-3714EAFFF41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4"/>
          <a:stretch/>
        </p:blipFill>
        <p:spPr>
          <a:xfrm>
            <a:off x="759198" y="186280"/>
            <a:ext cx="853703" cy="506416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3BF4AB5-856D-4463-A15B-0C0D9E2D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795" y="2139050"/>
            <a:ext cx="10095840" cy="45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BF61A8B-31BB-4AD6-A7FC-116CFC15D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80163"/>
              </p:ext>
            </p:extLst>
          </p:nvPr>
        </p:nvGraphicFramePr>
        <p:xfrm>
          <a:off x="726659" y="1106604"/>
          <a:ext cx="7671126" cy="861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727">
                  <a:extLst>
                    <a:ext uri="{9D8B030D-6E8A-4147-A177-3AD203B41FA5}">
                      <a16:colId xmlns:a16="http://schemas.microsoft.com/office/drawing/2014/main" val="1227732707"/>
                    </a:ext>
                  </a:extLst>
                </a:gridCol>
                <a:gridCol w="1478902">
                  <a:extLst>
                    <a:ext uri="{9D8B030D-6E8A-4147-A177-3AD203B41FA5}">
                      <a16:colId xmlns:a16="http://schemas.microsoft.com/office/drawing/2014/main" val="3471758900"/>
                    </a:ext>
                  </a:extLst>
                </a:gridCol>
                <a:gridCol w="1182029">
                  <a:extLst>
                    <a:ext uri="{9D8B030D-6E8A-4147-A177-3AD203B41FA5}">
                      <a16:colId xmlns:a16="http://schemas.microsoft.com/office/drawing/2014/main" val="657923915"/>
                    </a:ext>
                  </a:extLst>
                </a:gridCol>
                <a:gridCol w="3212468">
                  <a:extLst>
                    <a:ext uri="{9D8B030D-6E8A-4147-A177-3AD203B41FA5}">
                      <a16:colId xmlns:a16="http://schemas.microsoft.com/office/drawing/2014/main" val="421160276"/>
                    </a:ext>
                  </a:extLst>
                </a:gridCol>
              </a:tblGrid>
              <a:tr h="861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Страна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Общее количество уведомлений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Из них по стандартам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Комментарии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1873266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F66DA2B-3D64-4BFA-B47C-2F380B444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244372"/>
              </p:ext>
            </p:extLst>
          </p:nvPr>
        </p:nvGraphicFramePr>
        <p:xfrm>
          <a:off x="746216" y="1937167"/>
          <a:ext cx="7638585" cy="2712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3280">
                  <a:extLst>
                    <a:ext uri="{9D8B030D-6E8A-4147-A177-3AD203B41FA5}">
                      <a16:colId xmlns:a16="http://schemas.microsoft.com/office/drawing/2014/main" val="2364457547"/>
                    </a:ext>
                  </a:extLst>
                </a:gridCol>
                <a:gridCol w="1472163">
                  <a:extLst>
                    <a:ext uri="{9D8B030D-6E8A-4147-A177-3AD203B41FA5}">
                      <a16:colId xmlns:a16="http://schemas.microsoft.com/office/drawing/2014/main" val="2943336614"/>
                    </a:ext>
                  </a:extLst>
                </a:gridCol>
                <a:gridCol w="1192978">
                  <a:extLst>
                    <a:ext uri="{9D8B030D-6E8A-4147-A177-3AD203B41FA5}">
                      <a16:colId xmlns:a16="http://schemas.microsoft.com/office/drawing/2014/main" val="2845605636"/>
                    </a:ext>
                  </a:extLst>
                </a:gridCol>
                <a:gridCol w="3190164">
                  <a:extLst>
                    <a:ext uri="{9D8B030D-6E8A-4147-A177-3AD203B41FA5}">
                      <a16:colId xmlns:a16="http://schemas.microsoft.com/office/drawing/2014/main" val="863712169"/>
                    </a:ext>
                  </a:extLst>
                </a:gridCol>
              </a:tblGrid>
              <a:tr h="8326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Европейский союз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50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5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50" dirty="0">
                          <a:solidFill>
                            <a:schemeClr val="tx1"/>
                          </a:solidFill>
                          <a:effectLst/>
                        </a:rPr>
                        <a:t>11 уведомлений связаны с Регламентом о </a:t>
                      </a:r>
                      <a:r>
                        <a:rPr lang="ru-RU" sz="1300" kern="150" dirty="0" err="1">
                          <a:solidFill>
                            <a:schemeClr val="tx1"/>
                          </a:solidFill>
                          <a:effectLst/>
                        </a:rPr>
                        <a:t>биоцидах</a:t>
                      </a:r>
                      <a:r>
                        <a:rPr lang="ru-RU" sz="1300" kern="150" dirty="0">
                          <a:solidFill>
                            <a:schemeClr val="tx1"/>
                          </a:solidFill>
                          <a:effectLst/>
                        </a:rPr>
                        <a:t>, 7  с Директивой </a:t>
                      </a:r>
                      <a:r>
                        <a:rPr lang="en-US" sz="1300" kern="150" dirty="0">
                          <a:solidFill>
                            <a:schemeClr val="tx1"/>
                          </a:solidFill>
                          <a:effectLst/>
                        </a:rPr>
                        <a:t>RoHS</a:t>
                      </a:r>
                      <a:r>
                        <a:rPr lang="ru-RU" sz="1300" kern="150" dirty="0">
                          <a:solidFill>
                            <a:schemeClr val="tx1"/>
                          </a:solidFill>
                          <a:effectLst/>
                        </a:rPr>
                        <a:t>, 5  с </a:t>
                      </a:r>
                      <a:r>
                        <a:rPr lang="en-US" sz="1300" kern="150" dirty="0">
                          <a:solidFill>
                            <a:schemeClr val="tx1"/>
                          </a:solidFill>
                          <a:effectLst/>
                        </a:rPr>
                        <a:t>REACH</a:t>
                      </a:r>
                      <a:r>
                        <a:rPr lang="ru-RU" sz="1300" kern="150" dirty="0">
                          <a:solidFill>
                            <a:schemeClr val="tx1"/>
                          </a:solidFill>
                          <a:effectLst/>
                        </a:rPr>
                        <a:t> и 5  с Регламентом по пестицидам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97661"/>
                  </a:ext>
                </a:extLst>
              </a:tr>
              <a:tr h="628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Чехия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50" dirty="0">
                          <a:effectLst/>
                        </a:rPr>
                        <a:t>метрологические и технические требования к измерительному оборудованию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2182056"/>
                  </a:ext>
                </a:extLst>
              </a:tr>
              <a:tr h="4584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Франция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50" dirty="0">
                          <a:effectLst/>
                        </a:rPr>
                        <a:t>Регулирование радиоаппаратуры 5</a:t>
                      </a:r>
                      <a:r>
                        <a:rPr lang="en-US" sz="1300" b="1" kern="150" dirty="0">
                          <a:effectLst/>
                        </a:rPr>
                        <a:t>G</a:t>
                      </a:r>
                      <a:r>
                        <a:rPr lang="ru-RU" sz="1300" b="1" kern="150" dirty="0">
                          <a:effectLst/>
                        </a:rPr>
                        <a:t> связи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3325493"/>
                  </a:ext>
                </a:extLst>
              </a:tr>
              <a:tr h="7932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Великобритания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50" dirty="0">
                          <a:effectLst/>
                        </a:rPr>
                        <a:t>запрет использования ватных палочек на пластиковой основе на территории Шотландии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2479345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EAC28EA-E58C-4052-BB3A-0C4D6FDBF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717612"/>
              </p:ext>
            </p:extLst>
          </p:nvPr>
        </p:nvGraphicFramePr>
        <p:xfrm>
          <a:off x="787075" y="4650042"/>
          <a:ext cx="7597726" cy="1676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0526">
                  <a:extLst>
                    <a:ext uri="{9D8B030D-6E8A-4147-A177-3AD203B41FA5}">
                      <a16:colId xmlns:a16="http://schemas.microsoft.com/office/drawing/2014/main" val="739427255"/>
                    </a:ext>
                  </a:extLst>
                </a:gridCol>
                <a:gridCol w="1443934">
                  <a:extLst>
                    <a:ext uri="{9D8B030D-6E8A-4147-A177-3AD203B41FA5}">
                      <a16:colId xmlns:a16="http://schemas.microsoft.com/office/drawing/2014/main" val="1510616212"/>
                    </a:ext>
                  </a:extLst>
                </a:gridCol>
                <a:gridCol w="1218387">
                  <a:extLst>
                    <a:ext uri="{9D8B030D-6E8A-4147-A177-3AD203B41FA5}">
                      <a16:colId xmlns:a16="http://schemas.microsoft.com/office/drawing/2014/main" val="4265681571"/>
                    </a:ext>
                  </a:extLst>
                </a:gridCol>
                <a:gridCol w="3154879">
                  <a:extLst>
                    <a:ext uri="{9D8B030D-6E8A-4147-A177-3AD203B41FA5}">
                      <a16:colId xmlns:a16="http://schemas.microsoft.com/office/drawing/2014/main" val="1607898849"/>
                    </a:ext>
                  </a:extLst>
                </a:gridCol>
              </a:tblGrid>
              <a:tr h="6913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Германия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5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5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50" dirty="0">
                          <a:solidFill>
                            <a:schemeClr val="tx1"/>
                          </a:solidFill>
                          <a:effectLst/>
                        </a:rPr>
                        <a:t>транспонирование директивы по альтернативному топливу и проект закона о «знаке благосостояния животных»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752502"/>
                  </a:ext>
                </a:extLst>
              </a:tr>
              <a:tr h="8107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Республика Корея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49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effectLst/>
                        </a:rPr>
                        <a:t>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50" dirty="0">
                          <a:effectLst/>
                        </a:rPr>
                        <a:t>стандарты по требованиям к уровню шума, энергоэффективности, безопасности лестниц, уличных тренажеров, детских зонтиков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587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27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489" y="1146014"/>
            <a:ext cx="908251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b="1" dirty="0"/>
              <a:t> исследования  показали,  что уведомления ТБТ ВТО являются  источником информации не только о возможных барьерах для экспорта товаров из Российской Федерации, но и о необходимости разработки (пересмотра) национальных стандартов для преодоления этих барьеров. </a:t>
            </a:r>
          </a:p>
          <a:p>
            <a:endParaRPr lang="ru-RU" dirty="0"/>
          </a:p>
          <a:p>
            <a:r>
              <a:rPr lang="ru-RU" dirty="0"/>
              <a:t>       </a:t>
            </a:r>
            <a:r>
              <a:rPr lang="ru-RU" b="1" i="1" dirty="0"/>
              <a:t>целесообразно провести анализ актуальности национальных стандартов Российской Федерации: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/>
              <a:t>  в области изделий металлургической промышленности (с учетом уведомлений Индии о введении обязательной сертификации  изделий из различных сталей и чугуна)</a:t>
            </a:r>
          </a:p>
          <a:p>
            <a:endParaRPr lang="ru-RU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/>
              <a:t> стандартов, распространяющихся на краски и иные материалы, используемые в строительстве, на  бытовую химию,  на пестициды и на косметическую продукцию (в связи с введением ЕС и США ограничений и запретов на применение ряда веществ в этой продукции)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/>
              <a:t> следует провести сравнение положений  действующего ГОСТ 8486-86 «Пиломатериалы хвойных пород» и нового стандарта США,  принимая во внимание возможности российского экспорта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81EBC-BC26-403A-AB41-D8D19CBC38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id="{E58061F5-44C2-4070-9CF4-FD9C16CD4F26}"/>
              </a:ext>
            </a:extLst>
          </p:cNvPr>
          <p:cNvGrpSpPr/>
          <p:nvPr/>
        </p:nvGrpSpPr>
        <p:grpSpPr>
          <a:xfrm>
            <a:off x="0" y="471419"/>
            <a:ext cx="9144003" cy="5253"/>
            <a:chOff x="0" y="920823"/>
            <a:chExt cx="9144002" cy="3940"/>
          </a:xfrm>
        </p:grpSpPr>
        <p:cxnSp>
          <p:nvCxnSpPr>
            <p:cNvPr id="18" name="Straight Connector 12">
              <a:extLst>
                <a:ext uri="{FF2B5EF4-FFF2-40B4-BE49-F238E27FC236}">
                  <a16:creationId xmlns:a16="http://schemas.microsoft.com/office/drawing/2014/main" id="{1F16AF35-573F-48FE-B93C-332A9781C29F}"/>
                </a:ext>
              </a:extLst>
            </p:cNvPr>
            <p:cNvCxnSpPr/>
            <p:nvPr/>
          </p:nvCxnSpPr>
          <p:spPr>
            <a:xfrm>
              <a:off x="1682751" y="920823"/>
              <a:ext cx="7461251" cy="394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3">
              <a:extLst>
                <a:ext uri="{FF2B5EF4-FFF2-40B4-BE49-F238E27FC236}">
                  <a16:creationId xmlns:a16="http://schemas.microsoft.com/office/drawing/2014/main" id="{6F4EFCB7-D4C4-4E6F-A860-23FD643DC939}"/>
                </a:ext>
              </a:extLst>
            </p:cNvPr>
            <p:cNvCxnSpPr/>
            <p:nvPr/>
          </p:nvCxnSpPr>
          <p:spPr>
            <a:xfrm>
              <a:off x="0" y="924763"/>
              <a:ext cx="652463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5">
            <a:extLst>
              <a:ext uri="{FF2B5EF4-FFF2-40B4-BE49-F238E27FC236}">
                <a16:creationId xmlns:a16="http://schemas.microsoft.com/office/drawing/2014/main" id="{F2CB9BAB-C173-4983-A5A3-3714EAFFF41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4"/>
          <a:stretch/>
        </p:blipFill>
        <p:spPr>
          <a:xfrm>
            <a:off x="759198" y="186280"/>
            <a:ext cx="853703" cy="506416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3BF4AB5-856D-4463-A15B-0C0D9E2D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795" y="2139050"/>
            <a:ext cx="10095840" cy="45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218505-733C-46AC-9A71-5B367E0CC824}"/>
              </a:ext>
            </a:extLst>
          </p:cNvPr>
          <p:cNvSpPr txBox="1"/>
          <p:nvPr/>
        </p:nvSpPr>
        <p:spPr>
          <a:xfrm>
            <a:off x="1918010" y="692696"/>
            <a:ext cx="6099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ВЫВОДЫ И ПРЕДЛОЖЕНИЯ</a:t>
            </a:r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114CA962-027E-42EE-8732-BBA60905ADFA}"/>
              </a:ext>
            </a:extLst>
          </p:cNvPr>
          <p:cNvSpPr/>
          <p:nvPr/>
        </p:nvSpPr>
        <p:spPr>
          <a:xfrm>
            <a:off x="221521" y="1187671"/>
            <a:ext cx="175782" cy="175782"/>
          </a:xfrm>
          <a:prstGeom prst="ellipse">
            <a:avLst/>
          </a:prstGeom>
          <a:solidFill>
            <a:srgbClr val="FDD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589B804A-43F6-45B5-93BC-2A4E884A34D8}"/>
              </a:ext>
            </a:extLst>
          </p:cNvPr>
          <p:cNvSpPr/>
          <p:nvPr/>
        </p:nvSpPr>
        <p:spPr>
          <a:xfrm>
            <a:off x="221521" y="2589926"/>
            <a:ext cx="175782" cy="175782"/>
          </a:xfrm>
          <a:prstGeom prst="ellipse">
            <a:avLst/>
          </a:prstGeom>
          <a:solidFill>
            <a:srgbClr val="FDD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50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2463" y="2118989"/>
            <a:ext cx="81653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организовать систематическое проведение аналитических исследований уведомлений ТБТ ВТО для определения областей разработки (пересмотра) национальных стандартов в целях быстрого реагирования на изменения в регулировании рынка зарубежных стран</a:t>
            </a:r>
            <a:endParaRPr lang="en-US" b="1" dirty="0"/>
          </a:p>
          <a:p>
            <a:pPr lvl="0"/>
            <a:endParaRPr lang="ru-RU" b="1" dirty="0"/>
          </a:p>
          <a:p>
            <a:pPr lvl="0"/>
            <a:endParaRPr lang="ru-RU" b="1" dirty="0"/>
          </a:p>
          <a:p>
            <a:pPr lvl="0"/>
            <a:r>
              <a:rPr lang="ru-RU" b="1" dirty="0"/>
              <a:t>включить мониторинг уведомлений  в обязанности ТК по стандартизации, что  потребует внесения изменений в ГОСТ Р 1.1-2013 и в критерии оценки деятельности технических комитетов по стандартизации.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81EBC-BC26-403A-AB41-D8D19CBC38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id="{E58061F5-44C2-4070-9CF4-FD9C16CD4F26}"/>
              </a:ext>
            </a:extLst>
          </p:cNvPr>
          <p:cNvGrpSpPr/>
          <p:nvPr/>
        </p:nvGrpSpPr>
        <p:grpSpPr>
          <a:xfrm>
            <a:off x="0" y="471419"/>
            <a:ext cx="9144003" cy="5253"/>
            <a:chOff x="0" y="920823"/>
            <a:chExt cx="9144002" cy="3940"/>
          </a:xfrm>
        </p:grpSpPr>
        <p:cxnSp>
          <p:nvCxnSpPr>
            <p:cNvPr id="18" name="Straight Connector 12">
              <a:extLst>
                <a:ext uri="{FF2B5EF4-FFF2-40B4-BE49-F238E27FC236}">
                  <a16:creationId xmlns:a16="http://schemas.microsoft.com/office/drawing/2014/main" id="{1F16AF35-573F-48FE-B93C-332A9781C29F}"/>
                </a:ext>
              </a:extLst>
            </p:cNvPr>
            <p:cNvCxnSpPr/>
            <p:nvPr/>
          </p:nvCxnSpPr>
          <p:spPr>
            <a:xfrm>
              <a:off x="1682751" y="920823"/>
              <a:ext cx="7461251" cy="394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3">
              <a:extLst>
                <a:ext uri="{FF2B5EF4-FFF2-40B4-BE49-F238E27FC236}">
                  <a16:creationId xmlns:a16="http://schemas.microsoft.com/office/drawing/2014/main" id="{6F4EFCB7-D4C4-4E6F-A860-23FD643DC939}"/>
                </a:ext>
              </a:extLst>
            </p:cNvPr>
            <p:cNvCxnSpPr/>
            <p:nvPr/>
          </p:nvCxnSpPr>
          <p:spPr>
            <a:xfrm>
              <a:off x="0" y="924763"/>
              <a:ext cx="652463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5">
            <a:extLst>
              <a:ext uri="{FF2B5EF4-FFF2-40B4-BE49-F238E27FC236}">
                <a16:creationId xmlns:a16="http://schemas.microsoft.com/office/drawing/2014/main" id="{F2CB9BAB-C173-4983-A5A3-3714EAFFF41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4"/>
          <a:stretch/>
        </p:blipFill>
        <p:spPr>
          <a:xfrm>
            <a:off x="759198" y="186280"/>
            <a:ext cx="853703" cy="506416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3BF4AB5-856D-4463-A15B-0C0D9E2D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795" y="2139050"/>
            <a:ext cx="10095840" cy="45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5EDCF-0889-4B34-8B77-6D4949D33416}"/>
              </a:ext>
            </a:extLst>
          </p:cNvPr>
          <p:cNvSpPr txBox="1"/>
          <p:nvPr/>
        </p:nvSpPr>
        <p:spPr>
          <a:xfrm>
            <a:off x="1918010" y="692696"/>
            <a:ext cx="6099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ВЫВОДЫ И ПРЕДЛОЖЕНИЯ</a:t>
            </a: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C1EFFFE1-3899-459A-B434-C65366A2BC4C}"/>
              </a:ext>
            </a:extLst>
          </p:cNvPr>
          <p:cNvSpPr/>
          <p:nvPr/>
        </p:nvSpPr>
        <p:spPr>
          <a:xfrm>
            <a:off x="336511" y="2188706"/>
            <a:ext cx="175782" cy="175782"/>
          </a:xfrm>
          <a:prstGeom prst="ellipse">
            <a:avLst/>
          </a:prstGeom>
          <a:solidFill>
            <a:srgbClr val="FDD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0EFD9EA1-CA9E-41DE-9D50-DBBE78D1BC0E}"/>
              </a:ext>
            </a:extLst>
          </p:cNvPr>
          <p:cNvSpPr/>
          <p:nvPr/>
        </p:nvSpPr>
        <p:spPr>
          <a:xfrm>
            <a:off x="349637" y="3840995"/>
            <a:ext cx="175782" cy="175782"/>
          </a:xfrm>
          <a:prstGeom prst="ellipse">
            <a:avLst/>
          </a:prstGeom>
          <a:solidFill>
            <a:srgbClr val="FDD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88EFF-9043-4BEA-9E04-F6930AB8282C}"/>
              </a:ext>
            </a:extLst>
          </p:cNvPr>
          <p:cNvSpPr txBox="1"/>
          <p:nvPr/>
        </p:nvSpPr>
        <p:spPr>
          <a:xfrm>
            <a:off x="3653447" y="1287411"/>
            <a:ext cx="216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/>
              <a:t>Предлагается:</a:t>
            </a:r>
          </a:p>
        </p:txBody>
      </p:sp>
    </p:spTree>
    <p:extLst>
      <p:ext uri="{BB962C8B-B14F-4D97-AF65-F5344CB8AC3E}">
        <p14:creationId xmlns:p14="http://schemas.microsoft.com/office/powerpoint/2010/main" val="3354413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" y="429248"/>
            <a:ext cx="9144003" cy="5253"/>
            <a:chOff x="0" y="920823"/>
            <a:chExt cx="9144002" cy="394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682751" y="920823"/>
              <a:ext cx="7461251" cy="394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924763"/>
              <a:ext cx="652463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4"/>
          <a:stretch/>
        </p:blipFill>
        <p:spPr>
          <a:xfrm>
            <a:off x="759199" y="129577"/>
            <a:ext cx="853703" cy="50641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043608" y="1180094"/>
            <a:ext cx="6985270" cy="5176257"/>
            <a:chOff x="1186050" y="1253951"/>
            <a:chExt cx="6869056" cy="551963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492" y="2125824"/>
              <a:ext cx="6726614" cy="4647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186050" y="1253951"/>
              <a:ext cx="1513742" cy="4468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8A34F5E-47A4-4AAD-B3D4-3A8AFE0C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F6ED8-A401-4775-9513-B17D993BCC3E}" type="slidenum">
              <a:rPr lang="ru-RU" smtClean="0"/>
              <a:t>13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9C3AC6-033C-42CD-BEA6-3D7075A13DE3}"/>
              </a:ext>
            </a:extLst>
          </p:cNvPr>
          <p:cNvSpPr txBox="1"/>
          <p:nvPr/>
        </p:nvSpPr>
        <p:spPr>
          <a:xfrm>
            <a:off x="1806497" y="501648"/>
            <a:ext cx="53355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>
                <a:solidFill>
                  <a:srgbClr val="C00000"/>
                </a:solidFill>
              </a:rPr>
              <a:t>СПАСИБО ЗА ВНИМАНИЕ!</a:t>
            </a:r>
          </a:p>
          <a:p>
            <a:pPr algn="ctr"/>
            <a:r>
              <a:rPr lang="ru-RU" sz="2200" b="1" i="1" dirty="0">
                <a:solidFill>
                  <a:srgbClr val="C00000"/>
                </a:solidFill>
              </a:rPr>
              <a:t>Рыбакова А.М., +7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ru-RU" sz="2200" b="1" i="1" dirty="0">
                <a:solidFill>
                  <a:srgbClr val="C00000"/>
                </a:solidFill>
              </a:rPr>
              <a:t>916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ru-RU" sz="2200" b="1" i="1" dirty="0">
                <a:solidFill>
                  <a:srgbClr val="C00000"/>
                </a:solidFill>
              </a:rPr>
              <a:t>920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ru-RU" sz="2200" b="1" i="1" dirty="0">
                <a:solidFill>
                  <a:srgbClr val="C00000"/>
                </a:solidFill>
              </a:rPr>
              <a:t>00</a:t>
            </a:r>
            <a:r>
              <a:rPr lang="en-US" sz="2200" b="1" i="1" dirty="0">
                <a:solidFill>
                  <a:srgbClr val="C00000"/>
                </a:solidFill>
              </a:rPr>
              <a:t> </a:t>
            </a:r>
            <a:r>
              <a:rPr lang="ru-RU" sz="2200" b="1" i="1" dirty="0">
                <a:solidFill>
                  <a:srgbClr val="C00000"/>
                </a:solidFill>
              </a:rPr>
              <a:t>68</a:t>
            </a:r>
          </a:p>
          <a:p>
            <a:pPr algn="ctr"/>
            <a:r>
              <a:rPr lang="en-US" sz="2200" b="1" i="1" dirty="0">
                <a:solidFill>
                  <a:srgbClr val="C00000"/>
                </a:solidFill>
              </a:rPr>
              <a:t>amrybakova@itandi.ru</a:t>
            </a:r>
            <a:endParaRPr lang="ru-RU" sz="2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4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6048" y="2590107"/>
            <a:ext cx="678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Glober SemiBold"/>
            </a:endParaRPr>
          </a:p>
          <a:p>
            <a:pPr algn="ctr"/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Glober SemiBold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5253"/>
            <a:ext cx="9144000" cy="0"/>
          </a:xfrm>
          <a:prstGeom prst="line">
            <a:avLst/>
          </a:prstGeom>
          <a:ln>
            <a:solidFill>
              <a:srgbClr val="FDDB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4"/>
          <a:stretch/>
        </p:blipFill>
        <p:spPr>
          <a:xfrm>
            <a:off x="389889" y="121098"/>
            <a:ext cx="706489" cy="4211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8DD854-4CF4-42D6-8367-89E336338D05}"/>
              </a:ext>
            </a:extLst>
          </p:cNvPr>
          <p:cNvSpPr txBox="1"/>
          <p:nvPr/>
        </p:nvSpPr>
        <p:spPr>
          <a:xfrm>
            <a:off x="713678" y="1393913"/>
            <a:ext cx="7861610" cy="35640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b="1" i="1" dirty="0"/>
              <a:t>Стандартизация - это  деятельность на перспективу, поскольку она требует способности понимать будущее, определять направления, как сделать будущее возможным на практике, и делает его возможным</a:t>
            </a:r>
          </a:p>
          <a:p>
            <a:pPr>
              <a:lnSpc>
                <a:spcPct val="120000"/>
              </a:lnSpc>
            </a:pPr>
            <a:endParaRPr lang="ru-RU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Elena SANTIAGO CID</a:t>
            </a:r>
            <a:r>
              <a:rPr lang="ru-RU" sz="2400" dirty="0"/>
              <a:t>, </a:t>
            </a:r>
            <a:r>
              <a:rPr lang="en-US" sz="2400" dirty="0"/>
              <a:t> Director General of CEN and CENELEC</a:t>
            </a:r>
            <a:endParaRPr lang="ru-RU" sz="2400" dirty="0"/>
          </a:p>
          <a:p>
            <a:pPr algn="ctr"/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Glober Semi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5941BC-9273-42AB-99F7-E7ED3125C738}"/>
              </a:ext>
            </a:extLst>
          </p:cNvPr>
          <p:cNvSpPr txBox="1"/>
          <p:nvPr/>
        </p:nvSpPr>
        <p:spPr>
          <a:xfrm>
            <a:off x="1096378" y="4177189"/>
            <a:ext cx="7232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4320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81EBC-BC26-403A-AB41-D8D19CBC38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id="{E58061F5-44C2-4070-9CF4-FD9C16CD4F26}"/>
              </a:ext>
            </a:extLst>
          </p:cNvPr>
          <p:cNvGrpSpPr/>
          <p:nvPr/>
        </p:nvGrpSpPr>
        <p:grpSpPr>
          <a:xfrm>
            <a:off x="0" y="471419"/>
            <a:ext cx="9144003" cy="5253"/>
            <a:chOff x="0" y="920823"/>
            <a:chExt cx="9144002" cy="3940"/>
          </a:xfrm>
        </p:grpSpPr>
        <p:cxnSp>
          <p:nvCxnSpPr>
            <p:cNvPr id="18" name="Straight Connector 12">
              <a:extLst>
                <a:ext uri="{FF2B5EF4-FFF2-40B4-BE49-F238E27FC236}">
                  <a16:creationId xmlns:a16="http://schemas.microsoft.com/office/drawing/2014/main" id="{1F16AF35-573F-48FE-B93C-332A9781C29F}"/>
                </a:ext>
              </a:extLst>
            </p:cNvPr>
            <p:cNvCxnSpPr/>
            <p:nvPr/>
          </p:nvCxnSpPr>
          <p:spPr>
            <a:xfrm>
              <a:off x="1682751" y="920823"/>
              <a:ext cx="7461251" cy="394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3">
              <a:extLst>
                <a:ext uri="{FF2B5EF4-FFF2-40B4-BE49-F238E27FC236}">
                  <a16:creationId xmlns:a16="http://schemas.microsoft.com/office/drawing/2014/main" id="{6F4EFCB7-D4C4-4E6F-A860-23FD643DC939}"/>
                </a:ext>
              </a:extLst>
            </p:cNvPr>
            <p:cNvCxnSpPr/>
            <p:nvPr/>
          </p:nvCxnSpPr>
          <p:spPr>
            <a:xfrm>
              <a:off x="0" y="924763"/>
              <a:ext cx="652463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5">
            <a:extLst>
              <a:ext uri="{FF2B5EF4-FFF2-40B4-BE49-F238E27FC236}">
                <a16:creationId xmlns:a16="http://schemas.microsoft.com/office/drawing/2014/main" id="{F2CB9BAB-C173-4983-A5A3-3714EAFFF41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4"/>
          <a:stretch/>
        </p:blipFill>
        <p:spPr>
          <a:xfrm>
            <a:off x="759198" y="186280"/>
            <a:ext cx="853703" cy="5064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BB1981-CDA4-4762-98EC-1F41FA1C2D71}"/>
              </a:ext>
            </a:extLst>
          </p:cNvPr>
          <p:cNvSpPr txBox="1"/>
          <p:nvPr/>
        </p:nvSpPr>
        <p:spPr>
          <a:xfrm>
            <a:off x="630179" y="6538916"/>
            <a:ext cx="3744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/>
              <a:t>Источник: ЕЭК; </a:t>
            </a:r>
            <a:r>
              <a:rPr lang="en-US" sz="1000" i="1" dirty="0"/>
              <a:t>International Trade Center</a:t>
            </a:r>
            <a:endParaRPr lang="ru-RU" sz="1000" i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3BF4AB5-856D-4463-A15B-0C0D9E2D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795" y="2139050"/>
            <a:ext cx="10095840" cy="45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E39764-0011-434D-AC25-F87542FA14BD}"/>
              </a:ext>
            </a:extLst>
          </p:cNvPr>
          <p:cNvSpPr/>
          <p:nvPr/>
        </p:nvSpPr>
        <p:spPr>
          <a:xfrm>
            <a:off x="630179" y="1137429"/>
            <a:ext cx="7885171" cy="3115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</a:pPr>
            <a:r>
              <a:rPr lang="ru-RU" b="1" kern="150" dirty="0">
                <a:latin typeface="Arial Narrow" panose="020B0606020202030204" pitchFamily="34" charset="0"/>
                <a:ea typeface="Calibri" panose="020F0502020204030204" pitchFamily="34" charset="0"/>
              </a:rPr>
              <a:t>ТЕМА ИССЛЕДОВАНИЯ</a:t>
            </a:r>
          </a:p>
          <a:p>
            <a:pPr indent="450215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</a:pPr>
            <a:r>
              <a:rPr lang="ru-RU" b="1" kern="150" dirty="0">
                <a:ea typeface="Calibri" panose="020F0502020204030204" pitchFamily="34" charset="0"/>
              </a:rPr>
              <a:t>ВЫЯВЛЕНИЕ ТЕНДЕНЦИЙ РАЗВИТИЯ СТАНДАРТИЗАЦИИ В СТРАНАХ – ОСНОВНЫХ ТОРГОВЫХ ПАРТНЕРАХ РОССИЙСКОЙ ФЕДЕРАЦИИ И РАЗРАБОТКА ПРЕДЛОЖЕНИЙ НА ОСНОВЕ АНАЛИЗА ДАННЫХ БАЗЫ УВЕДОМЛЕНИЙ ТБТ ВТО ЗА 2019г. ПРИМЕНИТЕЛЬНО К СТАНДАРТАМ НА ПРОДУКЦИЮ ВЫСОКОГО ПЕРЕДЕЛА</a:t>
            </a:r>
          </a:p>
          <a:p>
            <a:pPr indent="450215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287F9167-6ED0-4066-A5E7-D6A2EA258A34}"/>
              </a:ext>
            </a:extLst>
          </p:cNvPr>
          <p:cNvSpPr/>
          <p:nvPr/>
        </p:nvSpPr>
        <p:spPr>
          <a:xfrm>
            <a:off x="892780" y="1353452"/>
            <a:ext cx="175782" cy="175782"/>
          </a:xfrm>
          <a:prstGeom prst="ellipse">
            <a:avLst/>
          </a:prstGeom>
          <a:solidFill>
            <a:srgbClr val="FDD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4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210" y="526315"/>
            <a:ext cx="9082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Определение направлений  экспорта российских товаров высокого передела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81EBC-BC26-403A-AB41-D8D19CBC38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id="{E58061F5-44C2-4070-9CF4-FD9C16CD4F26}"/>
              </a:ext>
            </a:extLst>
          </p:cNvPr>
          <p:cNvGrpSpPr/>
          <p:nvPr/>
        </p:nvGrpSpPr>
        <p:grpSpPr>
          <a:xfrm>
            <a:off x="0" y="471419"/>
            <a:ext cx="9144003" cy="5253"/>
            <a:chOff x="0" y="920823"/>
            <a:chExt cx="9144002" cy="3940"/>
          </a:xfrm>
        </p:grpSpPr>
        <p:cxnSp>
          <p:nvCxnSpPr>
            <p:cNvPr id="18" name="Straight Connector 12">
              <a:extLst>
                <a:ext uri="{FF2B5EF4-FFF2-40B4-BE49-F238E27FC236}">
                  <a16:creationId xmlns:a16="http://schemas.microsoft.com/office/drawing/2014/main" id="{1F16AF35-573F-48FE-B93C-332A9781C29F}"/>
                </a:ext>
              </a:extLst>
            </p:cNvPr>
            <p:cNvCxnSpPr/>
            <p:nvPr/>
          </p:nvCxnSpPr>
          <p:spPr>
            <a:xfrm>
              <a:off x="1682751" y="920823"/>
              <a:ext cx="7461251" cy="394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3">
              <a:extLst>
                <a:ext uri="{FF2B5EF4-FFF2-40B4-BE49-F238E27FC236}">
                  <a16:creationId xmlns:a16="http://schemas.microsoft.com/office/drawing/2014/main" id="{6F4EFCB7-D4C4-4E6F-A860-23FD643DC939}"/>
                </a:ext>
              </a:extLst>
            </p:cNvPr>
            <p:cNvCxnSpPr/>
            <p:nvPr/>
          </p:nvCxnSpPr>
          <p:spPr>
            <a:xfrm>
              <a:off x="0" y="924763"/>
              <a:ext cx="652463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5">
            <a:extLst>
              <a:ext uri="{FF2B5EF4-FFF2-40B4-BE49-F238E27FC236}">
                <a16:creationId xmlns:a16="http://schemas.microsoft.com/office/drawing/2014/main" id="{F2CB9BAB-C173-4983-A5A3-3714EAFFF41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4"/>
          <a:stretch/>
        </p:blipFill>
        <p:spPr>
          <a:xfrm>
            <a:off x="759198" y="186280"/>
            <a:ext cx="853703" cy="5064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BB1981-CDA4-4762-98EC-1F41FA1C2D71}"/>
              </a:ext>
            </a:extLst>
          </p:cNvPr>
          <p:cNvSpPr txBox="1"/>
          <p:nvPr/>
        </p:nvSpPr>
        <p:spPr>
          <a:xfrm>
            <a:off x="630179" y="6538916"/>
            <a:ext cx="3744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/>
              <a:t>Источник: ЕЭК; </a:t>
            </a:r>
            <a:r>
              <a:rPr lang="en-US" sz="1000" i="1" dirty="0"/>
              <a:t>International Trade Center</a:t>
            </a:r>
            <a:endParaRPr lang="ru-RU" sz="1000" i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3BF4AB5-856D-4463-A15B-0C0D9E2D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795" y="2139050"/>
            <a:ext cx="10095840" cy="45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35464C-DBBB-409E-92E3-5EF0B7CC13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1" t="27000" r="30632" b="27000"/>
          <a:stretch>
            <a:fillRect/>
          </a:stretch>
        </p:blipFill>
        <p:spPr bwMode="auto">
          <a:xfrm>
            <a:off x="1382751" y="1505415"/>
            <a:ext cx="5519854" cy="349311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BB29A96-A3B0-4B50-8C82-E66A48D5F4D8}"/>
              </a:ext>
            </a:extLst>
          </p:cNvPr>
          <p:cNvSpPr/>
          <p:nvPr/>
        </p:nvSpPr>
        <p:spPr>
          <a:xfrm>
            <a:off x="102377" y="5192795"/>
            <a:ext cx="9082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Топ-15 стран, на которые приходится 49% российского экспорта  </a:t>
            </a:r>
          </a:p>
        </p:txBody>
      </p:sp>
    </p:spTree>
    <p:extLst>
      <p:ext uri="{BB962C8B-B14F-4D97-AF65-F5344CB8AC3E}">
        <p14:creationId xmlns:p14="http://schemas.microsoft.com/office/powerpoint/2010/main" val="4050640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208" y="569777"/>
            <a:ext cx="9082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Arial" pitchFamily="34" charset="0"/>
              </a:rPr>
              <a:t>Определение направлений  экспорта российских товаров высокого передела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81EBC-BC26-403A-AB41-D8D19CBC38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id="{E58061F5-44C2-4070-9CF4-FD9C16CD4F26}"/>
              </a:ext>
            </a:extLst>
          </p:cNvPr>
          <p:cNvGrpSpPr/>
          <p:nvPr/>
        </p:nvGrpSpPr>
        <p:grpSpPr>
          <a:xfrm>
            <a:off x="0" y="471419"/>
            <a:ext cx="9144003" cy="5253"/>
            <a:chOff x="0" y="920823"/>
            <a:chExt cx="9144002" cy="3940"/>
          </a:xfrm>
        </p:grpSpPr>
        <p:cxnSp>
          <p:nvCxnSpPr>
            <p:cNvPr id="18" name="Straight Connector 12">
              <a:extLst>
                <a:ext uri="{FF2B5EF4-FFF2-40B4-BE49-F238E27FC236}">
                  <a16:creationId xmlns:a16="http://schemas.microsoft.com/office/drawing/2014/main" id="{1F16AF35-573F-48FE-B93C-332A9781C29F}"/>
                </a:ext>
              </a:extLst>
            </p:cNvPr>
            <p:cNvCxnSpPr/>
            <p:nvPr/>
          </p:nvCxnSpPr>
          <p:spPr>
            <a:xfrm>
              <a:off x="1682751" y="920823"/>
              <a:ext cx="7461251" cy="394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3">
              <a:extLst>
                <a:ext uri="{FF2B5EF4-FFF2-40B4-BE49-F238E27FC236}">
                  <a16:creationId xmlns:a16="http://schemas.microsoft.com/office/drawing/2014/main" id="{6F4EFCB7-D4C4-4E6F-A860-23FD643DC939}"/>
                </a:ext>
              </a:extLst>
            </p:cNvPr>
            <p:cNvCxnSpPr/>
            <p:nvPr/>
          </p:nvCxnSpPr>
          <p:spPr>
            <a:xfrm>
              <a:off x="0" y="924763"/>
              <a:ext cx="652463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5">
            <a:extLst>
              <a:ext uri="{FF2B5EF4-FFF2-40B4-BE49-F238E27FC236}">
                <a16:creationId xmlns:a16="http://schemas.microsoft.com/office/drawing/2014/main" id="{F2CB9BAB-C173-4983-A5A3-3714EAFFF41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4"/>
          <a:stretch/>
        </p:blipFill>
        <p:spPr>
          <a:xfrm>
            <a:off x="759198" y="186280"/>
            <a:ext cx="853703" cy="5064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BB1981-CDA4-4762-98EC-1F41FA1C2D71}"/>
              </a:ext>
            </a:extLst>
          </p:cNvPr>
          <p:cNvSpPr txBox="1"/>
          <p:nvPr/>
        </p:nvSpPr>
        <p:spPr>
          <a:xfrm>
            <a:off x="630179" y="6538916"/>
            <a:ext cx="3744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/>
              <a:t>Источник: ЕЭК; </a:t>
            </a:r>
            <a:r>
              <a:rPr lang="en-US" sz="1000" i="1" dirty="0"/>
              <a:t>International Trade Center</a:t>
            </a:r>
            <a:endParaRPr lang="ru-RU" sz="1000" i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3BF4AB5-856D-4463-A15B-0C0D9E2D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795" y="2139050"/>
            <a:ext cx="10095840" cy="45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80E39423-8068-4C5E-A5EE-1D762372CE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3663482"/>
              </p:ext>
            </p:extLst>
          </p:nvPr>
        </p:nvGraphicFramePr>
        <p:xfrm>
          <a:off x="1257221" y="1226580"/>
          <a:ext cx="6746487" cy="5105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856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376" y="610755"/>
            <a:ext cx="9082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50" dirty="0">
                <a:ea typeface="Calibri" panose="020F0502020204030204" pitchFamily="34" charset="0"/>
              </a:rPr>
              <a:t>АНАЛИЗ ДАННЫХ БАЗЫ УВЕДОМЛЕНИЙ ТБТ ВТО ЗА 2019г. 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81EBC-BC26-403A-AB41-D8D19CBC38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id="{E58061F5-44C2-4070-9CF4-FD9C16CD4F26}"/>
              </a:ext>
            </a:extLst>
          </p:cNvPr>
          <p:cNvGrpSpPr/>
          <p:nvPr/>
        </p:nvGrpSpPr>
        <p:grpSpPr>
          <a:xfrm>
            <a:off x="0" y="471419"/>
            <a:ext cx="9144003" cy="5253"/>
            <a:chOff x="0" y="920823"/>
            <a:chExt cx="9144002" cy="3940"/>
          </a:xfrm>
        </p:grpSpPr>
        <p:cxnSp>
          <p:nvCxnSpPr>
            <p:cNvPr id="18" name="Straight Connector 12">
              <a:extLst>
                <a:ext uri="{FF2B5EF4-FFF2-40B4-BE49-F238E27FC236}">
                  <a16:creationId xmlns:a16="http://schemas.microsoft.com/office/drawing/2014/main" id="{1F16AF35-573F-48FE-B93C-332A9781C29F}"/>
                </a:ext>
              </a:extLst>
            </p:cNvPr>
            <p:cNvCxnSpPr/>
            <p:nvPr/>
          </p:nvCxnSpPr>
          <p:spPr>
            <a:xfrm>
              <a:off x="1682751" y="920823"/>
              <a:ext cx="7461251" cy="394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3">
              <a:extLst>
                <a:ext uri="{FF2B5EF4-FFF2-40B4-BE49-F238E27FC236}">
                  <a16:creationId xmlns:a16="http://schemas.microsoft.com/office/drawing/2014/main" id="{6F4EFCB7-D4C4-4E6F-A860-23FD643DC939}"/>
                </a:ext>
              </a:extLst>
            </p:cNvPr>
            <p:cNvCxnSpPr/>
            <p:nvPr/>
          </p:nvCxnSpPr>
          <p:spPr>
            <a:xfrm>
              <a:off x="0" y="924763"/>
              <a:ext cx="652463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5">
            <a:extLst>
              <a:ext uri="{FF2B5EF4-FFF2-40B4-BE49-F238E27FC236}">
                <a16:creationId xmlns:a16="http://schemas.microsoft.com/office/drawing/2014/main" id="{F2CB9BAB-C173-4983-A5A3-3714EAFFF41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4"/>
          <a:stretch/>
        </p:blipFill>
        <p:spPr>
          <a:xfrm>
            <a:off x="759198" y="186280"/>
            <a:ext cx="853703" cy="506416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3BF4AB5-856D-4463-A15B-0C0D9E2D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795" y="2139050"/>
            <a:ext cx="10095840" cy="45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6C7C0F7-4EA8-4F11-92E3-B27F450F750A}"/>
              </a:ext>
            </a:extLst>
          </p:cNvPr>
          <p:cNvSpPr/>
          <p:nvPr/>
        </p:nvSpPr>
        <p:spPr>
          <a:xfrm>
            <a:off x="869795" y="1784194"/>
            <a:ext cx="7203688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b="1" kern="150" dirty="0">
                <a:ea typeface="Calibri" panose="020F0502020204030204" pitchFamily="34" charset="0"/>
              </a:rPr>
              <a:t>Источник -  тексты уведомлений, внесенных в Комитет по ТБТ ВТО указанными странами в течение девяти месяцев (с 1 января по 30 сентября 2019 года), размещенные в базе </a:t>
            </a:r>
            <a:r>
              <a:rPr lang="en-US" b="1" kern="150" dirty="0">
                <a:ea typeface="Calibri" panose="020F0502020204030204" pitchFamily="34" charset="0"/>
              </a:rPr>
              <a:t>EPING ALERT</a:t>
            </a:r>
            <a:r>
              <a:rPr lang="ru-RU" b="1" kern="150" dirty="0">
                <a:ea typeface="Calibri" panose="020F0502020204030204" pitchFamily="34" charset="0"/>
              </a:rPr>
              <a:t> по адресу: </a:t>
            </a:r>
            <a:r>
              <a:rPr lang="ru-RU" b="1" u="sng" dirty="0">
                <a:solidFill>
                  <a:srgbClr val="0000FF"/>
                </a:solidFill>
                <a:ea typeface="Times New Roman" panose="02020603050405020304" pitchFamily="18" charset="0"/>
                <a:hlinkClick r:id="rId4"/>
              </a:rPr>
              <a:t>http://tbtims.wto.org/en/Notifications/Search</a:t>
            </a:r>
            <a:r>
              <a:rPr lang="ru-RU" b="1" dirty="0">
                <a:ea typeface="Times New Roman" panose="02020603050405020304" pitchFamily="18" charset="0"/>
              </a:rPr>
              <a:t>.</a:t>
            </a:r>
            <a:endParaRPr lang="ru-RU" sz="16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D7A8BACF-AB0A-4E0A-9B57-8E5A94B5561B}"/>
              </a:ext>
            </a:extLst>
          </p:cNvPr>
          <p:cNvSpPr/>
          <p:nvPr/>
        </p:nvSpPr>
        <p:spPr>
          <a:xfrm>
            <a:off x="836341" y="1959717"/>
            <a:ext cx="286354" cy="304774"/>
          </a:xfrm>
          <a:prstGeom prst="ellipse">
            <a:avLst/>
          </a:prstGeom>
          <a:solidFill>
            <a:srgbClr val="FDD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74865122-10CA-4256-BE73-AC9C39F15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890584"/>
              </p:ext>
            </p:extLst>
          </p:nvPr>
        </p:nvGraphicFramePr>
        <p:xfrm>
          <a:off x="212725" y="3883618"/>
          <a:ext cx="8718550" cy="1570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8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7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73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0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21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85939">
                <a:tc>
                  <a:txBody>
                    <a:bodyPr/>
                    <a:lstStyle/>
                    <a:p>
                      <a:r>
                        <a:rPr lang="ru-RU" sz="1300" dirty="0" err="1">
                          <a:solidFill>
                            <a:schemeClr val="tx1"/>
                          </a:solidFill>
                          <a:latin typeface="+mj-lt"/>
                        </a:rPr>
                        <a:t>Ообозна-чение</a:t>
                      </a:r>
                      <a:endParaRPr lang="ru-RU" sz="13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300" dirty="0">
                          <a:solidFill>
                            <a:schemeClr val="tx1"/>
                          </a:solidFill>
                          <a:latin typeface="+mj-lt"/>
                        </a:rPr>
                        <a:t>Государство</a:t>
                      </a:r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+mj-lt"/>
                        </a:rPr>
                        <a:t>Дата введения</a:t>
                      </a:r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Тип</a:t>
                      </a:r>
                    </a:p>
                    <a:p>
                      <a:endParaRPr lang="ru-RU" sz="13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+mj-lt"/>
                        </a:rPr>
                        <a:t>Продукция (описание)</a:t>
                      </a:r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+mj-lt"/>
                        </a:rPr>
                        <a:t>Продукция (коды 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+mj-lt"/>
                        </a:rPr>
                        <a:t>HS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+mj-lt"/>
                        </a:rPr>
                        <a:t>Цель введения</a:t>
                      </a:r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+mj-lt"/>
                        </a:rPr>
                        <a:t>Скачать текст</a:t>
                      </a:r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098">
                <a:tc>
                  <a:txBody>
                    <a:bodyPr/>
                    <a:lstStyle/>
                    <a:p>
                      <a:r>
                        <a:rPr lang="ru-RU" sz="1300" u="sng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5"/>
                        </a:rPr>
                        <a:t>G/TBT/N/IND/95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India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15/04/2019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Regular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+mj-lt"/>
                        </a:rPr>
                        <a:t>-</a:t>
                      </a:r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77140 - </a:t>
                      </a:r>
                      <a:r>
                        <a:rPr lang="ru-RU" sz="13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Iron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and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steel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products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Protection of human health or safety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u="sng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6"/>
                        </a:rPr>
                        <a:t>En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300" u="sng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7"/>
                        </a:rPr>
                        <a:t>Fr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300" u="sng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8"/>
                        </a:rPr>
                        <a:t>Es</a:t>
                      </a:r>
                      <a:endParaRPr lang="ru-RU" sz="1300" dirty="0">
                        <a:latin typeface="+mj-lt"/>
                      </a:endParaRPr>
                    </a:p>
                  </a:txBody>
                  <a:tcPr marL="91445" marR="91445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199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376" y="610755"/>
            <a:ext cx="908251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kern="150" dirty="0">
                <a:ea typeface="Calibri" panose="020F0502020204030204" pitchFamily="34" charset="0"/>
              </a:rPr>
              <a:t>АНАЛИЗ ДАННЫХ БАЗЫ УВЕДОМЛЕНИЙ ТБТ ВТО ЗА 2019г. </a:t>
            </a:r>
            <a:endParaRPr lang="ru-RU" sz="25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81EBC-BC26-403A-AB41-D8D19CBC38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id="{E58061F5-44C2-4070-9CF4-FD9C16CD4F26}"/>
              </a:ext>
            </a:extLst>
          </p:cNvPr>
          <p:cNvGrpSpPr/>
          <p:nvPr/>
        </p:nvGrpSpPr>
        <p:grpSpPr>
          <a:xfrm>
            <a:off x="0" y="471419"/>
            <a:ext cx="9144003" cy="5253"/>
            <a:chOff x="0" y="920823"/>
            <a:chExt cx="9144002" cy="3940"/>
          </a:xfrm>
        </p:grpSpPr>
        <p:cxnSp>
          <p:nvCxnSpPr>
            <p:cNvPr id="18" name="Straight Connector 12">
              <a:extLst>
                <a:ext uri="{FF2B5EF4-FFF2-40B4-BE49-F238E27FC236}">
                  <a16:creationId xmlns:a16="http://schemas.microsoft.com/office/drawing/2014/main" id="{1F16AF35-573F-48FE-B93C-332A9781C29F}"/>
                </a:ext>
              </a:extLst>
            </p:cNvPr>
            <p:cNvCxnSpPr/>
            <p:nvPr/>
          </p:nvCxnSpPr>
          <p:spPr>
            <a:xfrm>
              <a:off x="1682751" y="920823"/>
              <a:ext cx="7461251" cy="394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3">
              <a:extLst>
                <a:ext uri="{FF2B5EF4-FFF2-40B4-BE49-F238E27FC236}">
                  <a16:creationId xmlns:a16="http://schemas.microsoft.com/office/drawing/2014/main" id="{6F4EFCB7-D4C4-4E6F-A860-23FD643DC939}"/>
                </a:ext>
              </a:extLst>
            </p:cNvPr>
            <p:cNvCxnSpPr/>
            <p:nvPr/>
          </p:nvCxnSpPr>
          <p:spPr>
            <a:xfrm>
              <a:off x="0" y="924763"/>
              <a:ext cx="652463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5">
            <a:extLst>
              <a:ext uri="{FF2B5EF4-FFF2-40B4-BE49-F238E27FC236}">
                <a16:creationId xmlns:a16="http://schemas.microsoft.com/office/drawing/2014/main" id="{F2CB9BAB-C173-4983-A5A3-3714EAFFF41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4"/>
          <a:stretch/>
        </p:blipFill>
        <p:spPr>
          <a:xfrm>
            <a:off x="759198" y="186280"/>
            <a:ext cx="853703" cy="506416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3BF4AB5-856D-4463-A15B-0C0D9E2D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795" y="2139050"/>
            <a:ext cx="10095840" cy="45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D5E80D8A-C8CF-4CE2-BE23-8ADA09469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685872"/>
              </p:ext>
            </p:extLst>
          </p:nvPr>
        </p:nvGraphicFramePr>
        <p:xfrm>
          <a:off x="1541889" y="1347585"/>
          <a:ext cx="6060221" cy="489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751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376" y="610755"/>
            <a:ext cx="908251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kern="150" dirty="0">
                <a:ea typeface="Calibri" panose="020F0502020204030204" pitchFamily="34" charset="0"/>
              </a:rPr>
              <a:t>АНАЛИЗ ДАННЫХ БАЗЫ УВЕДОМЛЕНИЙ ТБТ ВТО ЗА 2019г. </a:t>
            </a:r>
            <a:endParaRPr lang="ru-RU" sz="25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81EBC-BC26-403A-AB41-D8D19CBC38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id="{E58061F5-44C2-4070-9CF4-FD9C16CD4F26}"/>
              </a:ext>
            </a:extLst>
          </p:cNvPr>
          <p:cNvGrpSpPr/>
          <p:nvPr/>
        </p:nvGrpSpPr>
        <p:grpSpPr>
          <a:xfrm>
            <a:off x="0" y="471419"/>
            <a:ext cx="9144003" cy="5253"/>
            <a:chOff x="0" y="920823"/>
            <a:chExt cx="9144002" cy="3940"/>
          </a:xfrm>
        </p:grpSpPr>
        <p:cxnSp>
          <p:nvCxnSpPr>
            <p:cNvPr id="18" name="Straight Connector 12">
              <a:extLst>
                <a:ext uri="{FF2B5EF4-FFF2-40B4-BE49-F238E27FC236}">
                  <a16:creationId xmlns:a16="http://schemas.microsoft.com/office/drawing/2014/main" id="{1F16AF35-573F-48FE-B93C-332A9781C29F}"/>
                </a:ext>
              </a:extLst>
            </p:cNvPr>
            <p:cNvCxnSpPr/>
            <p:nvPr/>
          </p:nvCxnSpPr>
          <p:spPr>
            <a:xfrm>
              <a:off x="1682751" y="920823"/>
              <a:ext cx="7461251" cy="394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3">
              <a:extLst>
                <a:ext uri="{FF2B5EF4-FFF2-40B4-BE49-F238E27FC236}">
                  <a16:creationId xmlns:a16="http://schemas.microsoft.com/office/drawing/2014/main" id="{6F4EFCB7-D4C4-4E6F-A860-23FD643DC939}"/>
                </a:ext>
              </a:extLst>
            </p:cNvPr>
            <p:cNvCxnSpPr/>
            <p:nvPr/>
          </p:nvCxnSpPr>
          <p:spPr>
            <a:xfrm>
              <a:off x="0" y="924763"/>
              <a:ext cx="652463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5">
            <a:extLst>
              <a:ext uri="{FF2B5EF4-FFF2-40B4-BE49-F238E27FC236}">
                <a16:creationId xmlns:a16="http://schemas.microsoft.com/office/drawing/2014/main" id="{F2CB9BAB-C173-4983-A5A3-3714EAFFF41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4"/>
          <a:stretch/>
        </p:blipFill>
        <p:spPr>
          <a:xfrm>
            <a:off x="759198" y="186280"/>
            <a:ext cx="853703" cy="506416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3BF4AB5-856D-4463-A15B-0C0D9E2D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795" y="2139050"/>
            <a:ext cx="10095840" cy="45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3026877-66BA-44E8-8023-6AB4744B8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516796"/>
              </p:ext>
            </p:extLst>
          </p:nvPr>
        </p:nvGraphicFramePr>
        <p:xfrm>
          <a:off x="1002796" y="1368432"/>
          <a:ext cx="7512554" cy="2790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0566">
                  <a:extLst>
                    <a:ext uri="{9D8B030D-6E8A-4147-A177-3AD203B41FA5}">
                      <a16:colId xmlns:a16="http://schemas.microsoft.com/office/drawing/2014/main" val="1831613471"/>
                    </a:ext>
                  </a:extLst>
                </a:gridCol>
                <a:gridCol w="1427747">
                  <a:extLst>
                    <a:ext uri="{9D8B030D-6E8A-4147-A177-3AD203B41FA5}">
                      <a16:colId xmlns:a16="http://schemas.microsoft.com/office/drawing/2014/main" val="865731628"/>
                    </a:ext>
                  </a:extLst>
                </a:gridCol>
                <a:gridCol w="1365846">
                  <a:extLst>
                    <a:ext uri="{9D8B030D-6E8A-4147-A177-3AD203B41FA5}">
                      <a16:colId xmlns:a16="http://schemas.microsoft.com/office/drawing/2014/main" val="2246849877"/>
                    </a:ext>
                  </a:extLst>
                </a:gridCol>
                <a:gridCol w="2958395">
                  <a:extLst>
                    <a:ext uri="{9D8B030D-6E8A-4147-A177-3AD203B41FA5}">
                      <a16:colId xmlns:a16="http://schemas.microsoft.com/office/drawing/2014/main" val="2947480030"/>
                    </a:ext>
                  </a:extLst>
                </a:gridCol>
              </a:tblGrid>
              <a:tr h="902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Страна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Общее количество уведомлений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Из них по стандартам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Комментарии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2338361"/>
                  </a:ext>
                </a:extLst>
              </a:tr>
              <a:tr h="8376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Китай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38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50" dirty="0">
                          <a:effectLst/>
                        </a:rPr>
                        <a:t>17 стандартов на автотранспортные средства, 3 – на медицинские изделия, и т.д.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8675124"/>
                  </a:ext>
                </a:extLst>
              </a:tr>
              <a:tr h="9369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Индия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50" dirty="0">
                          <a:effectLst/>
                        </a:rPr>
                        <a:t>12 уведомлений посвящены введению обязательной сертификации изделий из стали, медицинских изделий, метанола, полиамида, уксусной кислоты</a:t>
                      </a:r>
                      <a:endParaRPr lang="ru-RU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1012439"/>
                  </a:ext>
                </a:extLst>
              </a:tr>
            </a:tbl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1ACA6D04-ACE6-4E91-8DCD-B448422780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2959925"/>
              </p:ext>
            </p:extLst>
          </p:nvPr>
        </p:nvGraphicFramePr>
        <p:xfrm>
          <a:off x="1783795" y="4238990"/>
          <a:ext cx="5736979" cy="2501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9332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376" y="610755"/>
            <a:ext cx="908251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kern="150" dirty="0">
                <a:ea typeface="Calibri" panose="020F0502020204030204" pitchFamily="34" charset="0"/>
              </a:rPr>
              <a:t>АНАЛИЗ ДАННЫХ БАЗЫ УВЕДОМЛЕНИЙ ТБТ ВТО ЗА 2019г. </a:t>
            </a:r>
            <a:endParaRPr lang="ru-RU" sz="25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81EBC-BC26-403A-AB41-D8D19CBC384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id="{E58061F5-44C2-4070-9CF4-FD9C16CD4F26}"/>
              </a:ext>
            </a:extLst>
          </p:cNvPr>
          <p:cNvGrpSpPr/>
          <p:nvPr/>
        </p:nvGrpSpPr>
        <p:grpSpPr>
          <a:xfrm>
            <a:off x="0" y="471419"/>
            <a:ext cx="9144003" cy="5253"/>
            <a:chOff x="0" y="920823"/>
            <a:chExt cx="9144002" cy="3940"/>
          </a:xfrm>
        </p:grpSpPr>
        <p:cxnSp>
          <p:nvCxnSpPr>
            <p:cNvPr id="18" name="Straight Connector 12">
              <a:extLst>
                <a:ext uri="{FF2B5EF4-FFF2-40B4-BE49-F238E27FC236}">
                  <a16:creationId xmlns:a16="http://schemas.microsoft.com/office/drawing/2014/main" id="{1F16AF35-573F-48FE-B93C-332A9781C29F}"/>
                </a:ext>
              </a:extLst>
            </p:cNvPr>
            <p:cNvCxnSpPr/>
            <p:nvPr/>
          </p:nvCxnSpPr>
          <p:spPr>
            <a:xfrm>
              <a:off x="1682751" y="920823"/>
              <a:ext cx="7461251" cy="394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3">
              <a:extLst>
                <a:ext uri="{FF2B5EF4-FFF2-40B4-BE49-F238E27FC236}">
                  <a16:creationId xmlns:a16="http://schemas.microsoft.com/office/drawing/2014/main" id="{6F4EFCB7-D4C4-4E6F-A860-23FD643DC939}"/>
                </a:ext>
              </a:extLst>
            </p:cNvPr>
            <p:cNvCxnSpPr/>
            <p:nvPr/>
          </p:nvCxnSpPr>
          <p:spPr>
            <a:xfrm>
              <a:off x="0" y="924763"/>
              <a:ext cx="652463" cy="0"/>
            </a:xfrm>
            <a:prstGeom prst="line">
              <a:avLst/>
            </a:prstGeom>
            <a:ln>
              <a:solidFill>
                <a:srgbClr val="FDDB3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5">
            <a:extLst>
              <a:ext uri="{FF2B5EF4-FFF2-40B4-BE49-F238E27FC236}">
                <a16:creationId xmlns:a16="http://schemas.microsoft.com/office/drawing/2014/main" id="{F2CB9BAB-C173-4983-A5A3-3714EAFFF41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4"/>
          <a:stretch/>
        </p:blipFill>
        <p:spPr>
          <a:xfrm>
            <a:off x="759198" y="186280"/>
            <a:ext cx="853703" cy="506416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3BF4AB5-856D-4463-A15B-0C0D9E2D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795" y="2139050"/>
            <a:ext cx="10095840" cy="45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C1A9634-0E6A-4A97-924D-361750ED0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382029"/>
              </p:ext>
            </p:extLst>
          </p:nvPr>
        </p:nvGraphicFramePr>
        <p:xfrm>
          <a:off x="726659" y="1968016"/>
          <a:ext cx="7592151" cy="2930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9220">
                  <a:extLst>
                    <a:ext uri="{9D8B030D-6E8A-4147-A177-3AD203B41FA5}">
                      <a16:colId xmlns:a16="http://schemas.microsoft.com/office/drawing/2014/main" val="330266322"/>
                    </a:ext>
                  </a:extLst>
                </a:gridCol>
                <a:gridCol w="1442874">
                  <a:extLst>
                    <a:ext uri="{9D8B030D-6E8A-4147-A177-3AD203B41FA5}">
                      <a16:colId xmlns:a16="http://schemas.microsoft.com/office/drawing/2014/main" val="3409372304"/>
                    </a:ext>
                  </a:extLst>
                </a:gridCol>
                <a:gridCol w="1445405">
                  <a:extLst>
                    <a:ext uri="{9D8B030D-6E8A-4147-A177-3AD203B41FA5}">
                      <a16:colId xmlns:a16="http://schemas.microsoft.com/office/drawing/2014/main" val="2765422165"/>
                    </a:ext>
                  </a:extLst>
                </a:gridCol>
                <a:gridCol w="2924652">
                  <a:extLst>
                    <a:ext uri="{9D8B030D-6E8A-4147-A177-3AD203B41FA5}">
                      <a16:colId xmlns:a16="http://schemas.microsoft.com/office/drawing/2014/main" val="3666980343"/>
                    </a:ext>
                  </a:extLst>
                </a:gridCol>
              </a:tblGrid>
              <a:tr h="9763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Египет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50" dirty="0">
                          <a:solidFill>
                            <a:schemeClr val="tx1"/>
                          </a:solidFill>
                          <a:effectLst/>
                        </a:rPr>
                        <a:t>Уведомляется о разработке и отдельно о применении 35 новых обязательных стандартов, </a:t>
                      </a:r>
                      <a:r>
                        <a:rPr lang="ru-RU" sz="1300" u="sng" kern="150" dirty="0">
                          <a:solidFill>
                            <a:schemeClr val="tx1"/>
                          </a:solidFill>
                          <a:effectLst/>
                        </a:rPr>
                        <a:t>29 из которых основаны на международных или зарубежных стандартах</a:t>
                      </a:r>
                      <a:endParaRPr lang="ru-RU" sz="1100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870150"/>
                  </a:ext>
                </a:extLst>
              </a:tr>
              <a:tr h="9763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США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effectLst/>
                        </a:rPr>
                        <a:t>168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effectLst/>
                        </a:rPr>
                        <a:t>35 (1)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50" dirty="0">
                          <a:effectLst/>
                        </a:rPr>
                        <a:t>Сведения о применении (уточнении) ссылочных стандартов включены в 35 нормативных актов</a:t>
                      </a:r>
                      <a:endParaRPr lang="ru-RU" sz="1100" b="1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50" dirty="0">
                          <a:effectLst/>
                        </a:rPr>
                        <a:t>Только 1 уведомление о разработке стандарта на пиломатериалы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0253916"/>
                  </a:ext>
                </a:extLst>
              </a:tr>
              <a:tr h="6178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Вьетнам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>
                          <a:effectLst/>
                        </a:rPr>
                        <a:t>14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effectLst/>
                        </a:rPr>
                        <a:t>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50" dirty="0">
                          <a:effectLst/>
                        </a:rPr>
                        <a:t>9 уведомлений посвящены техническим регламентам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5609139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BF61A8B-31BB-4AD6-A7FC-116CFC15D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164353"/>
              </p:ext>
            </p:extLst>
          </p:nvPr>
        </p:nvGraphicFramePr>
        <p:xfrm>
          <a:off x="726659" y="1106604"/>
          <a:ext cx="7671126" cy="861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727">
                  <a:extLst>
                    <a:ext uri="{9D8B030D-6E8A-4147-A177-3AD203B41FA5}">
                      <a16:colId xmlns:a16="http://schemas.microsoft.com/office/drawing/2014/main" val="1227732707"/>
                    </a:ext>
                  </a:extLst>
                </a:gridCol>
                <a:gridCol w="1457884">
                  <a:extLst>
                    <a:ext uri="{9D8B030D-6E8A-4147-A177-3AD203B41FA5}">
                      <a16:colId xmlns:a16="http://schemas.microsoft.com/office/drawing/2014/main" val="3471758900"/>
                    </a:ext>
                  </a:extLst>
                </a:gridCol>
                <a:gridCol w="1394675">
                  <a:extLst>
                    <a:ext uri="{9D8B030D-6E8A-4147-A177-3AD203B41FA5}">
                      <a16:colId xmlns:a16="http://schemas.microsoft.com/office/drawing/2014/main" val="657923915"/>
                    </a:ext>
                  </a:extLst>
                </a:gridCol>
                <a:gridCol w="3020840">
                  <a:extLst>
                    <a:ext uri="{9D8B030D-6E8A-4147-A177-3AD203B41FA5}">
                      <a16:colId xmlns:a16="http://schemas.microsoft.com/office/drawing/2014/main" val="421160276"/>
                    </a:ext>
                  </a:extLst>
                </a:gridCol>
              </a:tblGrid>
              <a:tr h="861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Страна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Общее количество уведомлений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>
                          <a:effectLst/>
                        </a:rPr>
                        <a:t>Из них по стандартам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50" dirty="0">
                          <a:effectLst/>
                        </a:rPr>
                        <a:t>Комментарии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1873266"/>
                  </a:ext>
                </a:extLst>
              </a:tr>
            </a:tbl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0AA14F56-A542-4462-99D9-B9F1CEC2E1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4997446"/>
              </p:ext>
            </p:extLst>
          </p:nvPr>
        </p:nvGraphicFramePr>
        <p:xfrm>
          <a:off x="2307366" y="4830075"/>
          <a:ext cx="5731727" cy="283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A4689C7-41F0-44E7-9246-82146F9EC590}"/>
              </a:ext>
            </a:extLst>
          </p:cNvPr>
          <p:cNvSpPr txBox="1"/>
          <p:nvPr/>
        </p:nvSpPr>
        <p:spPr>
          <a:xfrm>
            <a:off x="6934207" y="5312419"/>
            <a:ext cx="110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ЕГИПЕТ</a:t>
            </a:r>
          </a:p>
        </p:txBody>
      </p:sp>
    </p:spTree>
    <p:extLst>
      <p:ext uri="{BB962C8B-B14F-4D97-AF65-F5344CB8AC3E}">
        <p14:creationId xmlns:p14="http://schemas.microsoft.com/office/powerpoint/2010/main" val="31787137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4990</TotalTime>
  <Words>631</Words>
  <Application>Microsoft Office PowerPoint</Application>
  <PresentationFormat>Экран (4:3)</PresentationFormat>
  <Paragraphs>136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Glober SemiBold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Anna Rybakova / ITI</cp:lastModifiedBy>
  <cp:revision>248</cp:revision>
  <cp:lastPrinted>2017-11-22T11:18:06Z</cp:lastPrinted>
  <dcterms:created xsi:type="dcterms:W3CDTF">2017-10-13T15:35:35Z</dcterms:created>
  <dcterms:modified xsi:type="dcterms:W3CDTF">2019-10-08T10:40:05Z</dcterms:modified>
</cp:coreProperties>
</file>