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0" r:id="rId4"/>
    <p:sldId id="267" r:id="rId5"/>
    <p:sldId id="268" r:id="rId6"/>
    <p:sldId id="269" r:id="rId7"/>
    <p:sldId id="271" r:id="rId8"/>
    <p:sldId id="270" r:id="rId9"/>
    <p:sldId id="263" r:id="rId10"/>
    <p:sldId id="265" r:id="rId11"/>
    <p:sldId id="262" r:id="rId12"/>
    <p:sldId id="264" r:id="rId13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36EA0C"/>
    <a:srgbClr val="21FF85"/>
    <a:srgbClr val="B3FFD5"/>
    <a:srgbClr val="8BFFBF"/>
    <a:srgbClr val="00E668"/>
    <a:srgbClr val="42F418"/>
    <a:srgbClr val="2EC80A"/>
    <a:srgbClr val="05FF76"/>
    <a:srgbClr val="00D2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936" autoAdjust="0"/>
  </p:normalViewPr>
  <p:slideViewPr>
    <p:cSldViewPr>
      <p:cViewPr varScale="1">
        <p:scale>
          <a:sx n="111" d="100"/>
          <a:sy n="111" d="100"/>
        </p:scale>
        <p:origin x="1048" y="18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91-4211-ADAC-F0D93F0D9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91-4211-ADAC-F0D93F0D9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91-4211-ADAC-F0D93F0D91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91-4211-ADAC-F0D93F0D91DC}"/>
              </c:ext>
            </c:extLst>
          </c:dPt>
          <c:dLbls>
            <c:dLbl>
              <c:idx val="0"/>
              <c:layout>
                <c:manualLayout>
                  <c:x val="-0.13085008292034642"/>
                  <c:y val="0.149190599192682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ru-RU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215</a:t>
                    </a:r>
                    <a:r>
                      <a:rPr lang="ru-RU" sz="110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ГОСТ</a:t>
                    </a:r>
                    <a:endParaRPr lang="ru-RU" sz="1100" dirty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70930564908"/>
                      <c:h val="0.22761822760434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91-4211-ADAC-F0D93F0D91DC}"/>
                </c:ext>
              </c:extLst>
            </c:dLbl>
            <c:dLbl>
              <c:idx val="1"/>
              <c:layout>
                <c:manualLayout>
                  <c:x val="6.2628841424324483E-2"/>
                  <c:y val="-0.133773909380439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ru-RU" sz="1100" dirty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84 ГОСТ Р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58475395991076"/>
                      <c:h val="0.125010994148798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91-4211-ADAC-F0D93F0D91DC}"/>
                </c:ext>
              </c:extLst>
            </c:dLbl>
            <c:dLbl>
              <c:idx val="2"/>
              <c:layout>
                <c:manualLayout>
                  <c:x val="7.6158341528479473E-2"/>
                  <c:y val="-5.14407542680442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ru-RU" sz="11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6 ПНСТ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11246485775969"/>
                      <c:h val="0.115668860867311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791-4211-ADAC-F0D93F0D91DC}"/>
                </c:ext>
              </c:extLst>
            </c:dLbl>
            <c:dLbl>
              <c:idx val="3"/>
              <c:layout>
                <c:manualLayout>
                  <c:x val="8.946632713843132E-2"/>
                  <c:y val="-2.964828620574725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ru-RU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19</a:t>
                    </a:r>
                    <a:r>
                      <a:rPr lang="ru-RU" sz="1100" baseline="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 </a:t>
                    </a:r>
                    <a:r>
                      <a:rPr lang="ru-RU" sz="1100" dirty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проектов ГОСТ приняты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91-4211-ADAC-F0D93F0D91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ГОСТ</c:v>
                </c:pt>
                <c:pt idx="1">
                  <c:v>ГОСТ Р</c:v>
                </c:pt>
                <c:pt idx="2">
                  <c:v>ПНСТ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215</c:v>
                </c:pt>
                <c:pt idx="1">
                  <c:v>84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91-4211-ADAC-F0D93F0D9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Средний возраст стандартов</a:t>
            </a:r>
          </a:p>
          <a:p>
            <a:pPr>
              <a:defRPr sz="1200" b="1" i="0" u="none" strike="noStrike" kern="1200" spc="0" baseline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ru-RU" sz="1200" b="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2018 г., в годах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Стандарты ТК 045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C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defRPr>
                    </a:pPr>
                    <a:r>
                      <a:rPr lang="en-US" b="1" dirty="0">
                        <a:solidFill>
                          <a:srgbClr val="C00000"/>
                        </a:solidFill>
                      </a:rPr>
                      <a:t>5,5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23-47FA-A5D5-2302A003DC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23-47FA-A5D5-2302A003DC3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Стандарты других ТК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2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463-4FE9-B8DA-27C2B09812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23-47FA-A5D5-2302A003D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478272"/>
        <c:axId val="92086848"/>
      </c:barChart>
      <c:catAx>
        <c:axId val="11147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2086848"/>
        <c:crosses val="autoZero"/>
        <c:auto val="1"/>
        <c:lblAlgn val="ctr"/>
        <c:lblOffset val="100"/>
        <c:noMultiLvlLbl val="0"/>
      </c:catAx>
      <c:valAx>
        <c:axId val="9208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4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52809219160232"/>
          <c:y val="8.0647250949002727E-2"/>
          <c:w val="0.91543350609956498"/>
          <c:h val="0.875287776046687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Лист1!$A$2:$A$16</c:f>
              <c:strCache>
                <c:ptCount val="15"/>
                <c:pt idx="0">
                  <c:v>Китай</c:v>
                </c:pt>
                <c:pt idx="1">
                  <c:v>Германия</c:v>
                </c:pt>
                <c:pt idx="2">
                  <c:v>Италия</c:v>
                </c:pt>
                <c:pt idx="3">
                  <c:v>Россия</c:v>
                </c:pt>
                <c:pt idx="4">
                  <c:v>Франция</c:v>
                </c:pt>
                <c:pt idx="5">
                  <c:v>Польша</c:v>
                </c:pt>
                <c:pt idx="6">
                  <c:v>Испания</c:v>
                </c:pt>
                <c:pt idx="7">
                  <c:v>Индия</c:v>
                </c:pt>
                <c:pt idx="8">
                  <c:v>Турция</c:v>
                </c:pt>
                <c:pt idx="9">
                  <c:v>Швейцария</c:v>
                </c:pt>
                <c:pt idx="10">
                  <c:v>Чехия</c:v>
                </c:pt>
                <c:pt idx="11">
                  <c:v>Великобритания</c:v>
                </c:pt>
                <c:pt idx="12">
                  <c:v>Австрия</c:v>
                </c:pt>
                <c:pt idx="13">
                  <c:v>США</c:v>
                </c:pt>
                <c:pt idx="14">
                  <c:v>Швеция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932</c:v>
                </c:pt>
                <c:pt idx="1">
                  <c:v>128</c:v>
                </c:pt>
                <c:pt idx="2">
                  <c:v>117</c:v>
                </c:pt>
                <c:pt idx="3">
                  <c:v>115</c:v>
                </c:pt>
                <c:pt idx="4">
                  <c:v>66</c:v>
                </c:pt>
                <c:pt idx="5">
                  <c:v>58</c:v>
                </c:pt>
                <c:pt idx="6">
                  <c:v>43</c:v>
                </c:pt>
                <c:pt idx="7">
                  <c:v>39</c:v>
                </c:pt>
                <c:pt idx="8">
                  <c:v>38</c:v>
                </c:pt>
                <c:pt idx="9">
                  <c:v>26</c:v>
                </c:pt>
                <c:pt idx="10">
                  <c:v>21</c:v>
                </c:pt>
                <c:pt idx="11">
                  <c:v>20</c:v>
                </c:pt>
                <c:pt idx="12">
                  <c:v>17</c:v>
                </c:pt>
                <c:pt idx="13">
                  <c:v>16</c:v>
                </c:pt>
                <c:pt idx="1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9-48A2-8857-8CE585B951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31008"/>
        <c:axId val="114043712"/>
      </c:barChart>
      <c:catAx>
        <c:axId val="1131310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22225">
            <a:solidFill>
              <a:schemeClr val="bg1">
                <a:lumMod val="65000"/>
              </a:schemeClr>
            </a:solidFill>
          </a:ln>
        </c:spPr>
        <c:crossAx val="114043712"/>
        <c:crosses val="autoZero"/>
        <c:auto val="1"/>
        <c:lblAlgn val="ctr"/>
        <c:lblOffset val="100"/>
        <c:noMultiLvlLbl val="0"/>
      </c:catAx>
      <c:valAx>
        <c:axId val="114043712"/>
        <c:scaling>
          <c:orientation val="minMax"/>
        </c:scaling>
        <c:delete val="0"/>
        <c:axPos val="t"/>
        <c:majorGridlines>
          <c:spPr>
            <a:ln w="6350"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113131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Verdana" panose="020B0604030504040204" pitchFamily="34" charset="0"/>
          <a:ea typeface="Verdana" panose="020B060403050404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A4B39F-8558-47C6-BFCF-3E3DA58EE39A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315BF-E121-4968-A790-1CB856A6002D}">
      <dgm:prSet phldrT="[Текст]" custT="1"/>
      <dgm:spPr>
        <a:solidFill>
          <a:schemeClr val="tx2">
            <a:lumMod val="40000"/>
            <a:lumOff val="60000"/>
            <a:alpha val="2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 «Железнодорожный транспорт» </a:t>
          </a:r>
          <a:endParaRPr lang="en-US" sz="1400" b="1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r>
            <a:rPr lang="en-US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ISO/TC 269 </a:t>
          </a:r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«</a:t>
          </a:r>
          <a:r>
            <a:rPr lang="en-US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Railway applications</a:t>
          </a:r>
          <a:r>
            <a:rPr lang="ru-RU" sz="14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gm:t>
    </dgm:pt>
    <dgm:pt modelId="{68C8FB92-951E-46FA-8FE3-ADE9EFA10111}" type="parTrans" cxnId="{16393877-3138-4152-9BF3-6AF38B81779D}">
      <dgm:prSet/>
      <dgm:spPr/>
      <dgm:t>
        <a:bodyPr/>
        <a:lstStyle/>
        <a:p>
          <a:endParaRPr lang="ru-RU"/>
        </a:p>
      </dgm:t>
    </dgm:pt>
    <dgm:pt modelId="{D70FE683-AB9B-4486-8892-DA29C9F6344B}" type="sibTrans" cxnId="{16393877-3138-4152-9BF3-6AF38B81779D}">
      <dgm:prSet/>
      <dgm:spPr/>
      <dgm:t>
        <a:bodyPr/>
        <a:lstStyle/>
        <a:p>
          <a:endParaRPr lang="ru-RU"/>
        </a:p>
      </dgm:t>
    </dgm:pt>
    <dgm:pt modelId="{092A2D9F-56DD-4CE5-B398-A3BC10102D32}">
      <dgm:prSet phldrT="[Текст]" custT="1"/>
      <dgm:spPr>
        <a:solidFill>
          <a:schemeClr val="tx2">
            <a:lumMod val="40000"/>
            <a:lumOff val="60000"/>
            <a:alpha val="2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Председатель:</a:t>
          </a:r>
          <a:br>
            <a: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200" b="0" i="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Mr</a:t>
          </a:r>
          <a:r>
            <a:rPr lang="en-US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Yuji </a:t>
          </a:r>
          <a:r>
            <a:rPr lang="en-US" sz="1200" b="0" i="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Nishie</a:t>
          </a:r>
          <a:r>
            <a:rPr lang="ru-RU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ru-RU" sz="1200" b="1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Япония</a:t>
          </a:r>
          <a:r>
            <a:rPr lang="ru-RU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r>
            <a:rPr lang="ru-RU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Секретарь: </a:t>
          </a:r>
          <a:r>
            <a:rPr lang="en-US" sz="1200" b="0" i="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Mrs</a:t>
          </a:r>
          <a:r>
            <a:rPr lang="en-US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Dipl.-Ing Heike </a:t>
          </a:r>
          <a:r>
            <a:rPr lang="en-US" sz="1200" b="0" i="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Kühn</a:t>
          </a:r>
          <a:r>
            <a:rPr lang="ru-RU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ru-RU" sz="1200" b="1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Германия</a:t>
          </a:r>
          <a:r>
            <a:rPr lang="ru-RU" sz="1200" b="0" i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ru-RU" sz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95EE7BB-59C0-49F0-A3EE-F524ADC602FD}" type="parTrans" cxnId="{D9A00983-F3BC-4DB1-A5A1-43C0778372B1}">
      <dgm:prSet/>
      <dgm:spPr/>
      <dgm:t>
        <a:bodyPr/>
        <a:lstStyle/>
        <a:p>
          <a:endParaRPr lang="ru-RU"/>
        </a:p>
      </dgm:t>
    </dgm:pt>
    <dgm:pt modelId="{A65192EA-3A45-4A59-8F06-091B5CCDCA6E}" type="sibTrans" cxnId="{D9A00983-F3BC-4DB1-A5A1-43C0778372B1}">
      <dgm:prSet/>
      <dgm:spPr/>
      <dgm:t>
        <a:bodyPr/>
        <a:lstStyle/>
        <a:p>
          <a:endParaRPr lang="ru-RU"/>
        </a:p>
      </dgm:t>
    </dgm:pt>
    <dgm:pt modelId="{D9B6939F-76FB-4E19-8536-284B4158ED1F}">
      <dgm:prSet phldrT="[Текст]" custT="1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1 «</a:t>
          </a:r>
          <a:r>
            <a:rPr lang="ru-RU" sz="1200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Инфрас</a:t>
          </a:r>
          <a:r>
            <a:rPr lang="en-US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ru-RU" sz="1200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труктура</a:t>
          </a:r>
          <a:r>
            <a: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gm:t>
    </dgm:pt>
    <dgm:pt modelId="{5D76B092-87D9-4049-B718-487D5614A45E}" type="parTrans" cxnId="{1E7DA26F-36C1-4AFE-8083-6BA6ED62DDB1}">
      <dgm:prSet/>
      <dgm:spPr/>
      <dgm:t>
        <a:bodyPr/>
        <a:lstStyle/>
        <a:p>
          <a:endParaRPr lang="ru-RU"/>
        </a:p>
      </dgm:t>
    </dgm:pt>
    <dgm:pt modelId="{33A59B86-686F-4238-8EEB-41367CBDEBB3}" type="sibTrans" cxnId="{1E7DA26F-36C1-4AFE-8083-6BA6ED62DDB1}">
      <dgm:prSet/>
      <dgm:spPr/>
      <dgm:t>
        <a:bodyPr/>
        <a:lstStyle/>
        <a:p>
          <a:endParaRPr lang="ru-RU"/>
        </a:p>
      </dgm:t>
    </dgm:pt>
    <dgm:pt modelId="{AF318CFE-60E5-4BDE-8CBD-E5F68F5C4837}">
      <dgm:prSet phldrT="[Текст]" custT="1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2 «Подвижной состав»</a:t>
          </a:r>
        </a:p>
      </dgm:t>
    </dgm:pt>
    <dgm:pt modelId="{5FE33FC7-4CAB-4793-B6F9-5DF0DABA09EA}" type="parTrans" cxnId="{1AFAD135-FCE8-4089-8A04-E7AB6A797FBD}">
      <dgm:prSet/>
      <dgm:spPr/>
      <dgm:t>
        <a:bodyPr/>
        <a:lstStyle/>
        <a:p>
          <a:endParaRPr lang="ru-RU"/>
        </a:p>
      </dgm:t>
    </dgm:pt>
    <dgm:pt modelId="{BA2B5EE5-FF1F-47DE-8B1F-F5821A186498}" type="sibTrans" cxnId="{1AFAD135-FCE8-4089-8A04-E7AB6A797FBD}">
      <dgm:prSet/>
      <dgm:spPr/>
      <dgm:t>
        <a:bodyPr/>
        <a:lstStyle/>
        <a:p>
          <a:endParaRPr lang="ru-RU"/>
        </a:p>
      </dgm:t>
    </dgm:pt>
    <dgm:pt modelId="{E8192791-8156-43AC-9CF6-C70D99C2D127}">
      <dgm:prSet phldrT="[Текст]" custT="1"/>
      <dgm:spPr>
        <a:solidFill>
          <a:schemeClr val="tx2">
            <a:lumMod val="40000"/>
            <a:lumOff val="60000"/>
            <a:alpha val="25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Секретариат ведет Немецкий институт стандартизации (</a:t>
          </a:r>
          <a:r>
            <a:rPr lang="en-US" sz="12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DIN</a:t>
          </a:r>
          <a:r>
            <a:rPr lang="en-US" sz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ru-RU" sz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BB52608-1444-4078-83D9-BF30B41B0447}" type="parTrans" cxnId="{73273FD6-E1B3-4488-BE97-26F312CDADAF}">
      <dgm:prSet/>
      <dgm:spPr/>
      <dgm:t>
        <a:bodyPr/>
        <a:lstStyle/>
        <a:p>
          <a:endParaRPr lang="ru-RU"/>
        </a:p>
      </dgm:t>
    </dgm:pt>
    <dgm:pt modelId="{639C9E02-8A98-4C35-94C2-0DBC30784E81}" type="sibTrans" cxnId="{73273FD6-E1B3-4488-BE97-26F312CDADAF}">
      <dgm:prSet/>
      <dgm:spPr/>
      <dgm:t>
        <a:bodyPr/>
        <a:lstStyle/>
        <a:p>
          <a:endParaRPr lang="ru-RU"/>
        </a:p>
      </dgm:t>
    </dgm:pt>
    <dgm:pt modelId="{76A2ACF4-71C5-438F-B785-43DD0ACC5CC6}">
      <dgm:prSet phldrT="[Текст]" custT="1"/>
      <dgm:spPr>
        <a:solidFill>
          <a:schemeClr val="accent6">
            <a:lumMod val="40000"/>
            <a:lumOff val="60000"/>
            <a:alpha val="5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3 «Работы и услуги»</a:t>
          </a:r>
        </a:p>
      </dgm:t>
    </dgm:pt>
    <dgm:pt modelId="{D7CB8CCD-2324-41BA-B42E-2624BDC03101}" type="parTrans" cxnId="{98D8E5CC-F63A-4A6E-8EEB-6D625EAB5A27}">
      <dgm:prSet/>
      <dgm:spPr/>
      <dgm:t>
        <a:bodyPr/>
        <a:lstStyle/>
        <a:p>
          <a:endParaRPr lang="ru-RU"/>
        </a:p>
      </dgm:t>
    </dgm:pt>
    <dgm:pt modelId="{FD756925-2FCD-45C5-834A-DC7340C20C2D}" type="sibTrans" cxnId="{98D8E5CC-F63A-4A6E-8EEB-6D625EAB5A27}">
      <dgm:prSet/>
      <dgm:spPr/>
      <dgm:t>
        <a:bodyPr/>
        <a:lstStyle/>
        <a:p>
          <a:endParaRPr lang="ru-RU"/>
        </a:p>
      </dgm:t>
    </dgm:pt>
    <dgm:pt modelId="{B3D83FAE-874C-4454-A257-726DFD0B4ECD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7 «Миграционная стратегия»</a:t>
          </a:r>
        </a:p>
      </dgm:t>
    </dgm:pt>
    <dgm:pt modelId="{CA3D48A4-793B-478E-8BD1-CCDC3C74E63A}" type="parTrans" cxnId="{49BD1E04-40BE-488D-856E-8778E295E45D}">
      <dgm:prSet/>
      <dgm:spPr/>
      <dgm:t>
        <a:bodyPr/>
        <a:lstStyle/>
        <a:p>
          <a:endParaRPr lang="ru-RU"/>
        </a:p>
      </dgm:t>
    </dgm:pt>
    <dgm:pt modelId="{DED3E428-1110-4F1F-9761-868E9B5677E9}" type="sibTrans" cxnId="{49BD1E04-40BE-488D-856E-8778E295E45D}">
      <dgm:prSet/>
      <dgm:spPr/>
      <dgm:t>
        <a:bodyPr/>
        <a:lstStyle/>
        <a:p>
          <a:endParaRPr lang="ru-RU"/>
        </a:p>
      </dgm:t>
    </dgm:pt>
    <dgm:pt modelId="{E93CB4B5-8778-46E1-BC0E-0C72A610C020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17 «Группа </a:t>
          </a:r>
          <a:r>
            <a:rPr lang="ru-RU" sz="1000" spc="-20" baseline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стратегического </a:t>
          </a:r>
          <a:r>
            <a:rPr lang="ru-RU" sz="1000" spc="-60" baseline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взаимодействия</a:t>
          </a:r>
          <a:r>
            <a:rPr lang="ru-RU" sz="1000" spc="-6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gm:t>
    </dgm:pt>
    <dgm:pt modelId="{F672B53D-9B7F-41EB-919D-A4BF37D79467}" type="parTrans" cxnId="{8E9BF41F-A5A5-4742-AF7F-4F8D4FF630ED}">
      <dgm:prSet/>
      <dgm:spPr/>
      <dgm:t>
        <a:bodyPr/>
        <a:lstStyle/>
        <a:p>
          <a:endParaRPr lang="ru-RU"/>
        </a:p>
      </dgm:t>
    </dgm:pt>
    <dgm:pt modelId="{CE78B2D5-0C9A-4E8C-85D8-2BCA06A896E6}" type="sibTrans" cxnId="{8E9BF41F-A5A5-4742-AF7F-4F8D4FF630ED}">
      <dgm:prSet/>
      <dgm:spPr/>
      <dgm:t>
        <a:bodyPr/>
        <a:lstStyle/>
        <a:p>
          <a:endParaRPr lang="ru-RU"/>
        </a:p>
      </dgm:t>
    </dgm:pt>
    <dgm:pt modelId="{8EE1CAAB-ADEE-45B3-B9B4-B5543835E6C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18 «Оценка соответствия»</a:t>
          </a:r>
        </a:p>
      </dgm:t>
    </dgm:pt>
    <dgm:pt modelId="{897F963A-7F24-4E35-BD02-789C3F60C964}" type="parTrans" cxnId="{6425496D-8705-4494-AD30-B65E46AD69E2}">
      <dgm:prSet/>
      <dgm:spPr/>
      <dgm:t>
        <a:bodyPr/>
        <a:lstStyle/>
        <a:p>
          <a:endParaRPr lang="ru-RU"/>
        </a:p>
      </dgm:t>
    </dgm:pt>
    <dgm:pt modelId="{7B011866-95A2-4D76-94D1-8B68020563A6}" type="sibTrans" cxnId="{6425496D-8705-4494-AD30-B65E46AD69E2}">
      <dgm:prSet/>
      <dgm:spPr/>
      <dgm:t>
        <a:bodyPr/>
        <a:lstStyle/>
        <a:p>
          <a:endParaRPr lang="ru-RU"/>
        </a:p>
      </dgm:t>
    </dgm:pt>
    <dgm:pt modelId="{ACCB8DF0-9506-4442-BB4D-C88748CAB683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269/CAG 1 «</a:t>
          </a:r>
          <a:r>
            <a:rPr lang="ru-RU" sz="10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</a:t>
          </a:r>
          <a:r>
            <a:rPr lang="en-US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ru-RU" sz="10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тивная</a:t>
          </a:r>
          <a:r>
            <a:rPr lang="ru-RU" sz="1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группа председателя»</a:t>
          </a:r>
        </a:p>
      </dgm:t>
    </dgm:pt>
    <dgm:pt modelId="{984B00A2-542A-4029-8C4E-C45FA823316B}" type="parTrans" cxnId="{B0B79420-584F-490D-A1F2-F397665B8142}">
      <dgm:prSet/>
      <dgm:spPr/>
      <dgm:t>
        <a:bodyPr/>
        <a:lstStyle/>
        <a:p>
          <a:endParaRPr lang="ru-RU"/>
        </a:p>
      </dgm:t>
    </dgm:pt>
    <dgm:pt modelId="{4C47002E-2336-4079-A867-831F5420807B}" type="sibTrans" cxnId="{B0B79420-584F-490D-A1F2-F397665B8142}">
      <dgm:prSet/>
      <dgm:spPr/>
      <dgm:t>
        <a:bodyPr/>
        <a:lstStyle/>
        <a:p>
          <a:endParaRPr lang="ru-RU"/>
        </a:p>
      </dgm:t>
    </dgm:pt>
    <dgm:pt modelId="{9A031FCA-4011-4FCD-BBCB-A00FC8E97B4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000" b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269/WG 5 «Система управления качеством железной дороги»</a:t>
          </a:r>
        </a:p>
      </dgm:t>
    </dgm:pt>
    <dgm:pt modelId="{6ABF1AC5-5BDF-47C0-A419-9EB5574DA740}" type="parTrans" cxnId="{1D9A4E1E-F68C-4CF5-8FF0-9C2C76DC3158}">
      <dgm:prSet/>
      <dgm:spPr/>
      <dgm:t>
        <a:bodyPr/>
        <a:lstStyle/>
        <a:p>
          <a:endParaRPr lang="ru-RU"/>
        </a:p>
      </dgm:t>
    </dgm:pt>
    <dgm:pt modelId="{94A34360-03CD-4857-81CB-D8304F246981}" type="sibTrans" cxnId="{1D9A4E1E-F68C-4CF5-8FF0-9C2C76DC3158}">
      <dgm:prSet/>
      <dgm:spPr/>
      <dgm:t>
        <a:bodyPr/>
        <a:lstStyle/>
        <a:p>
          <a:endParaRPr lang="ru-RU"/>
        </a:p>
      </dgm:t>
    </dgm:pt>
    <dgm:pt modelId="{EBD2229F-613B-4A4C-80A8-19ADDBFD1CDD}" type="pres">
      <dgm:prSet presAssocID="{9FA4B39F-8558-47C6-BFCF-3E3DA58EE39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60212E6-298A-43E1-873C-F52755746D22}" type="pres">
      <dgm:prSet presAssocID="{8B2315BF-E121-4968-A790-1CB856A6002D}" presName="vertOne" presStyleCnt="0"/>
      <dgm:spPr/>
    </dgm:pt>
    <dgm:pt modelId="{91582715-67BA-40E9-B6F3-146123B0323E}" type="pres">
      <dgm:prSet presAssocID="{8B2315BF-E121-4968-A790-1CB856A6002D}" presName="txOne" presStyleLbl="node0" presStyleIdx="0" presStyleCnt="1" custScaleY="66928">
        <dgm:presLayoutVars>
          <dgm:chPref val="3"/>
        </dgm:presLayoutVars>
      </dgm:prSet>
      <dgm:spPr/>
    </dgm:pt>
    <dgm:pt modelId="{5924AC77-6784-4CBF-9BD6-6CDDF7F55520}" type="pres">
      <dgm:prSet presAssocID="{8B2315BF-E121-4968-A790-1CB856A6002D}" presName="parTransOne" presStyleCnt="0"/>
      <dgm:spPr/>
    </dgm:pt>
    <dgm:pt modelId="{BF153ACE-D483-44FC-AB57-0FE025145604}" type="pres">
      <dgm:prSet presAssocID="{8B2315BF-E121-4968-A790-1CB856A6002D}" presName="horzOne" presStyleCnt="0"/>
      <dgm:spPr/>
    </dgm:pt>
    <dgm:pt modelId="{609F314A-70C0-4F12-B883-C32A316FED44}" type="pres">
      <dgm:prSet presAssocID="{092A2D9F-56DD-4CE5-B398-A3BC10102D32}" presName="vertTwo" presStyleCnt="0"/>
      <dgm:spPr/>
    </dgm:pt>
    <dgm:pt modelId="{36FA8A78-CCFD-4501-BDE3-0E019D6B279C}" type="pres">
      <dgm:prSet presAssocID="{092A2D9F-56DD-4CE5-B398-A3BC10102D32}" presName="txTwo" presStyleLbl="node2" presStyleIdx="0" presStyleCnt="2" custScaleX="78581" custScaleY="54642" custLinFactNeighborX="1402" custLinFactNeighborY="27177">
        <dgm:presLayoutVars>
          <dgm:chPref val="3"/>
        </dgm:presLayoutVars>
      </dgm:prSet>
      <dgm:spPr/>
    </dgm:pt>
    <dgm:pt modelId="{3BDC3C17-EF3A-495A-9578-6778ADA4CBFC}" type="pres">
      <dgm:prSet presAssocID="{092A2D9F-56DD-4CE5-B398-A3BC10102D32}" presName="parTransTwo" presStyleCnt="0"/>
      <dgm:spPr/>
    </dgm:pt>
    <dgm:pt modelId="{C7469159-1935-4F0C-A181-55F73516C437}" type="pres">
      <dgm:prSet presAssocID="{092A2D9F-56DD-4CE5-B398-A3BC10102D32}" presName="horzTwo" presStyleCnt="0"/>
      <dgm:spPr/>
    </dgm:pt>
    <dgm:pt modelId="{D4F14D7E-052A-4CD0-AFC8-99A7EB6E40AB}" type="pres">
      <dgm:prSet presAssocID="{D9B6939F-76FB-4E19-8536-284B4158ED1F}" presName="vertThree" presStyleCnt="0"/>
      <dgm:spPr/>
    </dgm:pt>
    <dgm:pt modelId="{A7D68C19-0B81-4083-AAA4-306F3054EDFD}" type="pres">
      <dgm:prSet presAssocID="{D9B6939F-76FB-4E19-8536-284B4158ED1F}" presName="txThree" presStyleLbl="node3" presStyleIdx="0" presStyleCnt="3" custScaleX="194512" custScaleY="89534" custLinFactNeighborX="24906" custLinFactNeighborY="15198">
        <dgm:presLayoutVars>
          <dgm:chPref val="3"/>
        </dgm:presLayoutVars>
      </dgm:prSet>
      <dgm:spPr/>
    </dgm:pt>
    <dgm:pt modelId="{A5DB9B50-2E22-4999-B94C-6F8FD6C7D625}" type="pres">
      <dgm:prSet presAssocID="{D9B6939F-76FB-4E19-8536-284B4158ED1F}" presName="parTransThree" presStyleCnt="0"/>
      <dgm:spPr/>
    </dgm:pt>
    <dgm:pt modelId="{B36C6614-761A-4EAB-88D9-E70A8B9C2CA2}" type="pres">
      <dgm:prSet presAssocID="{D9B6939F-76FB-4E19-8536-284B4158ED1F}" presName="horzThree" presStyleCnt="0"/>
      <dgm:spPr/>
    </dgm:pt>
    <dgm:pt modelId="{99001E6A-2D4F-4D8F-B0E2-41A2D66DC679}" type="pres">
      <dgm:prSet presAssocID="{B3D83FAE-874C-4454-A257-726DFD0B4ECD}" presName="vertFour" presStyleCnt="0">
        <dgm:presLayoutVars>
          <dgm:chPref val="3"/>
        </dgm:presLayoutVars>
      </dgm:prSet>
      <dgm:spPr/>
    </dgm:pt>
    <dgm:pt modelId="{E4D4D7D7-86A1-4311-918F-458CFCA76605}" type="pres">
      <dgm:prSet presAssocID="{B3D83FAE-874C-4454-A257-726DFD0B4ECD}" presName="txFour" presStyleLbl="node4" presStyleIdx="0" presStyleCnt="5" custScaleX="113860" custLinFactNeighborX="-23154" custLinFactNeighborY="1870">
        <dgm:presLayoutVars>
          <dgm:chPref val="3"/>
        </dgm:presLayoutVars>
      </dgm:prSet>
      <dgm:spPr/>
    </dgm:pt>
    <dgm:pt modelId="{27803851-2D59-4486-A81E-B7521D16B8E7}" type="pres">
      <dgm:prSet presAssocID="{B3D83FAE-874C-4454-A257-726DFD0B4ECD}" presName="horzFour" presStyleCnt="0"/>
      <dgm:spPr/>
    </dgm:pt>
    <dgm:pt modelId="{602B9011-890A-4BE9-8107-F66DE65A4496}" type="pres">
      <dgm:prSet presAssocID="{33A59B86-686F-4238-8EEB-41367CBDEBB3}" presName="sibSpaceThree" presStyleCnt="0"/>
      <dgm:spPr/>
    </dgm:pt>
    <dgm:pt modelId="{4D1EF064-0C6C-4715-86EB-AF94F59C5F5E}" type="pres">
      <dgm:prSet presAssocID="{AF318CFE-60E5-4BDE-8CBD-E5F68F5C4837}" presName="vertThree" presStyleCnt="0"/>
      <dgm:spPr/>
    </dgm:pt>
    <dgm:pt modelId="{56BD5EDC-D4B2-4374-AC6D-2C16A4A5647C}" type="pres">
      <dgm:prSet presAssocID="{AF318CFE-60E5-4BDE-8CBD-E5F68F5C4837}" presName="txThree" presStyleLbl="node3" presStyleIdx="1" presStyleCnt="3" custScaleX="200110" custScaleY="91364" custLinFactNeighborX="57721" custLinFactNeighborY="-21842">
        <dgm:presLayoutVars>
          <dgm:chPref val="3"/>
        </dgm:presLayoutVars>
      </dgm:prSet>
      <dgm:spPr/>
    </dgm:pt>
    <dgm:pt modelId="{8432C254-CF0F-4633-B56B-08EE8E0077DB}" type="pres">
      <dgm:prSet presAssocID="{AF318CFE-60E5-4BDE-8CBD-E5F68F5C4837}" presName="parTransThree" presStyleCnt="0"/>
      <dgm:spPr/>
    </dgm:pt>
    <dgm:pt modelId="{109D2701-0A04-4E50-9CA9-C8B34DA6083A}" type="pres">
      <dgm:prSet presAssocID="{AF318CFE-60E5-4BDE-8CBD-E5F68F5C4837}" presName="horzThree" presStyleCnt="0"/>
      <dgm:spPr/>
    </dgm:pt>
    <dgm:pt modelId="{D414E50E-D869-4E1B-BE3E-2B39D348B020}" type="pres">
      <dgm:prSet presAssocID="{E93CB4B5-8778-46E1-BC0E-0C72A610C020}" presName="vertFour" presStyleCnt="0">
        <dgm:presLayoutVars>
          <dgm:chPref val="3"/>
        </dgm:presLayoutVars>
      </dgm:prSet>
      <dgm:spPr/>
    </dgm:pt>
    <dgm:pt modelId="{48206D0D-1C29-48E2-8074-38CCD7013795}" type="pres">
      <dgm:prSet presAssocID="{E93CB4B5-8778-46E1-BC0E-0C72A610C020}" presName="txFour" presStyleLbl="node4" presStyleIdx="1" presStyleCnt="5" custLinFactNeighborX="-71292" custLinFactNeighborY="449">
        <dgm:presLayoutVars>
          <dgm:chPref val="3"/>
        </dgm:presLayoutVars>
      </dgm:prSet>
      <dgm:spPr/>
    </dgm:pt>
    <dgm:pt modelId="{AEE256AF-9583-4D92-85F2-14BFCC1918F1}" type="pres">
      <dgm:prSet presAssocID="{E93CB4B5-8778-46E1-BC0E-0C72A610C020}" presName="horzFour" presStyleCnt="0"/>
      <dgm:spPr/>
    </dgm:pt>
    <dgm:pt modelId="{4D34B209-E39F-4AB8-9994-ED46220E4272}" type="pres">
      <dgm:prSet presAssocID="{A65192EA-3A45-4A59-8F06-091B5CCDCA6E}" presName="sibSpaceTwo" presStyleCnt="0"/>
      <dgm:spPr/>
    </dgm:pt>
    <dgm:pt modelId="{4622CFEE-EA0A-405B-98F4-E78DA5975E20}" type="pres">
      <dgm:prSet presAssocID="{E8192791-8156-43AC-9CF6-C70D99C2D127}" presName="vertTwo" presStyleCnt="0"/>
      <dgm:spPr/>
    </dgm:pt>
    <dgm:pt modelId="{A2E8A71C-CB5A-4492-88F2-313905CB67B9}" type="pres">
      <dgm:prSet presAssocID="{E8192791-8156-43AC-9CF6-C70D99C2D127}" presName="txTwo" presStyleLbl="node2" presStyleIdx="1" presStyleCnt="2" custScaleX="84112" custScaleY="52995" custLinFactNeighborX="-12206" custLinFactNeighborY="49877">
        <dgm:presLayoutVars>
          <dgm:chPref val="3"/>
        </dgm:presLayoutVars>
      </dgm:prSet>
      <dgm:spPr/>
    </dgm:pt>
    <dgm:pt modelId="{52BD8DCB-FE8C-4956-B12E-175B68F4F9A9}" type="pres">
      <dgm:prSet presAssocID="{E8192791-8156-43AC-9CF6-C70D99C2D127}" presName="parTransTwo" presStyleCnt="0"/>
      <dgm:spPr/>
    </dgm:pt>
    <dgm:pt modelId="{0CF05681-8235-4349-800C-CA27797BCB98}" type="pres">
      <dgm:prSet presAssocID="{E8192791-8156-43AC-9CF6-C70D99C2D127}" presName="horzTwo" presStyleCnt="0"/>
      <dgm:spPr/>
    </dgm:pt>
    <dgm:pt modelId="{B97DFA6F-4F45-4EA2-A980-CB0D8B63B656}" type="pres">
      <dgm:prSet presAssocID="{76A2ACF4-71C5-438F-B785-43DD0ACC5CC6}" presName="vertThree" presStyleCnt="0"/>
      <dgm:spPr/>
    </dgm:pt>
    <dgm:pt modelId="{EBF3922C-B939-412D-B91E-FD91C2141E0D}" type="pres">
      <dgm:prSet presAssocID="{76A2ACF4-71C5-438F-B785-43DD0ACC5CC6}" presName="txThree" presStyleLbl="node3" presStyleIdx="2" presStyleCnt="3" custScaleX="63596" custScaleY="91227" custLinFactNeighborX="6257" custLinFactNeighborY="21578">
        <dgm:presLayoutVars>
          <dgm:chPref val="3"/>
        </dgm:presLayoutVars>
      </dgm:prSet>
      <dgm:spPr/>
    </dgm:pt>
    <dgm:pt modelId="{59BDED2D-C49D-4E61-B213-3588A6DECE8E}" type="pres">
      <dgm:prSet presAssocID="{76A2ACF4-71C5-438F-B785-43DD0ACC5CC6}" presName="parTransThree" presStyleCnt="0"/>
      <dgm:spPr/>
    </dgm:pt>
    <dgm:pt modelId="{2581F07E-B8CE-45BD-9142-75B06ABE0385}" type="pres">
      <dgm:prSet presAssocID="{76A2ACF4-71C5-438F-B785-43DD0ACC5CC6}" presName="horzThree" presStyleCnt="0"/>
      <dgm:spPr/>
    </dgm:pt>
    <dgm:pt modelId="{EFCE820B-8B20-4015-BC7F-3F8830613707}" type="pres">
      <dgm:prSet presAssocID="{8EE1CAAB-ADEE-45B3-B9B4-B5543835E6CB}" presName="vertFour" presStyleCnt="0">
        <dgm:presLayoutVars>
          <dgm:chPref val="3"/>
        </dgm:presLayoutVars>
      </dgm:prSet>
      <dgm:spPr/>
    </dgm:pt>
    <dgm:pt modelId="{D09B66F9-0FF5-4AE7-BC3E-AABD21594F3A}" type="pres">
      <dgm:prSet presAssocID="{8EE1CAAB-ADEE-45B3-B9B4-B5543835E6CB}" presName="txFour" presStyleLbl="node4" presStyleIdx="2" presStyleCnt="5" custScaleX="101777" custLinFactNeighborX="-97683" custLinFactNeighborY="10530">
        <dgm:presLayoutVars>
          <dgm:chPref val="3"/>
        </dgm:presLayoutVars>
      </dgm:prSet>
      <dgm:spPr/>
    </dgm:pt>
    <dgm:pt modelId="{B3A2303C-BD73-4544-9C17-2B34D43DA9AE}" type="pres">
      <dgm:prSet presAssocID="{8EE1CAAB-ADEE-45B3-B9B4-B5543835E6CB}" presName="horzFour" presStyleCnt="0"/>
      <dgm:spPr/>
    </dgm:pt>
    <dgm:pt modelId="{32A4342B-D1A3-4AE4-AC6A-92AFEA9E5D6F}" type="pres">
      <dgm:prSet presAssocID="{7B011866-95A2-4D76-94D1-8B68020563A6}" presName="sibSpaceFour" presStyleCnt="0"/>
      <dgm:spPr/>
    </dgm:pt>
    <dgm:pt modelId="{A0856309-597D-40F6-BAC1-56FDE5363402}" type="pres">
      <dgm:prSet presAssocID="{ACCB8DF0-9506-4442-BB4D-C88748CAB683}" presName="vertFour" presStyleCnt="0">
        <dgm:presLayoutVars>
          <dgm:chPref val="3"/>
        </dgm:presLayoutVars>
      </dgm:prSet>
      <dgm:spPr/>
    </dgm:pt>
    <dgm:pt modelId="{E429CD41-4934-41C9-87D2-EC0CAFBCAD3D}" type="pres">
      <dgm:prSet presAssocID="{ACCB8DF0-9506-4442-BB4D-C88748CAB683}" presName="txFour" presStyleLbl="node4" presStyleIdx="3" presStyleCnt="5" custScaleX="115206" custLinFactNeighborX="-63765" custLinFactNeighborY="9991">
        <dgm:presLayoutVars>
          <dgm:chPref val="3"/>
        </dgm:presLayoutVars>
      </dgm:prSet>
      <dgm:spPr/>
    </dgm:pt>
    <dgm:pt modelId="{022DD97D-58E0-4E60-A08F-0D94234BA158}" type="pres">
      <dgm:prSet presAssocID="{ACCB8DF0-9506-4442-BB4D-C88748CAB683}" presName="horzFour" presStyleCnt="0"/>
      <dgm:spPr/>
    </dgm:pt>
    <dgm:pt modelId="{BAB39B1B-2C5A-41D8-990A-1C20997172C6}" type="pres">
      <dgm:prSet presAssocID="{4C47002E-2336-4079-A867-831F5420807B}" presName="sibSpaceFour" presStyleCnt="0"/>
      <dgm:spPr/>
    </dgm:pt>
    <dgm:pt modelId="{E364D56D-E183-4347-A690-F759666E9A2F}" type="pres">
      <dgm:prSet presAssocID="{9A031FCA-4011-4FCD-BBCB-A00FC8E97B4F}" presName="vertFour" presStyleCnt="0">
        <dgm:presLayoutVars>
          <dgm:chPref val="3"/>
        </dgm:presLayoutVars>
      </dgm:prSet>
      <dgm:spPr/>
    </dgm:pt>
    <dgm:pt modelId="{C6B06ACA-6E84-4B80-A00F-3B08B1E304F4}" type="pres">
      <dgm:prSet presAssocID="{9A031FCA-4011-4FCD-BBCB-A00FC8E97B4F}" presName="txFour" presStyleLbl="node4" presStyleIdx="4" presStyleCnt="5" custScaleX="119057" custLinFactNeighborX="-37660" custLinFactNeighborY="7680">
        <dgm:presLayoutVars>
          <dgm:chPref val="3"/>
        </dgm:presLayoutVars>
      </dgm:prSet>
      <dgm:spPr/>
    </dgm:pt>
    <dgm:pt modelId="{03B98BB7-32A0-427D-A766-0CE599A6EC42}" type="pres">
      <dgm:prSet presAssocID="{9A031FCA-4011-4FCD-BBCB-A00FC8E97B4F}" presName="horzFour" presStyleCnt="0"/>
      <dgm:spPr/>
    </dgm:pt>
  </dgm:ptLst>
  <dgm:cxnLst>
    <dgm:cxn modelId="{49BD1E04-40BE-488D-856E-8778E295E45D}" srcId="{D9B6939F-76FB-4E19-8536-284B4158ED1F}" destId="{B3D83FAE-874C-4454-A257-726DFD0B4ECD}" srcOrd="0" destOrd="0" parTransId="{CA3D48A4-793B-478E-8BD1-CCDC3C74E63A}" sibTransId="{DED3E428-1110-4F1F-9761-868E9B5677E9}"/>
    <dgm:cxn modelId="{1D9A4E1E-F68C-4CF5-8FF0-9C2C76DC3158}" srcId="{76A2ACF4-71C5-438F-B785-43DD0ACC5CC6}" destId="{9A031FCA-4011-4FCD-BBCB-A00FC8E97B4F}" srcOrd="2" destOrd="0" parTransId="{6ABF1AC5-5BDF-47C0-A419-9EB5574DA740}" sibTransId="{94A34360-03CD-4857-81CB-D8304F246981}"/>
    <dgm:cxn modelId="{8E9BF41F-A5A5-4742-AF7F-4F8D4FF630ED}" srcId="{AF318CFE-60E5-4BDE-8CBD-E5F68F5C4837}" destId="{E93CB4B5-8778-46E1-BC0E-0C72A610C020}" srcOrd="0" destOrd="0" parTransId="{F672B53D-9B7F-41EB-919D-A4BF37D79467}" sibTransId="{CE78B2D5-0C9A-4E8C-85D8-2BCA06A896E6}"/>
    <dgm:cxn modelId="{B0B79420-584F-490D-A1F2-F397665B8142}" srcId="{76A2ACF4-71C5-438F-B785-43DD0ACC5CC6}" destId="{ACCB8DF0-9506-4442-BB4D-C88748CAB683}" srcOrd="1" destOrd="0" parTransId="{984B00A2-542A-4029-8C4E-C45FA823316B}" sibTransId="{4C47002E-2336-4079-A867-831F5420807B}"/>
    <dgm:cxn modelId="{8E207121-D5B0-4CB5-9F3D-0FF171E51F8A}" type="presOf" srcId="{E93CB4B5-8778-46E1-BC0E-0C72A610C020}" destId="{48206D0D-1C29-48E2-8074-38CCD7013795}" srcOrd="0" destOrd="0" presId="urn:microsoft.com/office/officeart/2005/8/layout/hierarchy4"/>
    <dgm:cxn modelId="{10B54B23-D9A0-42AA-A9FE-8F001F0652FD}" type="presOf" srcId="{8EE1CAAB-ADEE-45B3-B9B4-B5543835E6CB}" destId="{D09B66F9-0FF5-4AE7-BC3E-AABD21594F3A}" srcOrd="0" destOrd="0" presId="urn:microsoft.com/office/officeart/2005/8/layout/hierarchy4"/>
    <dgm:cxn modelId="{1AFAD135-FCE8-4089-8A04-E7AB6A797FBD}" srcId="{092A2D9F-56DD-4CE5-B398-A3BC10102D32}" destId="{AF318CFE-60E5-4BDE-8CBD-E5F68F5C4837}" srcOrd="1" destOrd="0" parTransId="{5FE33FC7-4CAB-4793-B6F9-5DF0DABA09EA}" sibTransId="{BA2B5EE5-FF1F-47DE-8B1F-F5821A186498}"/>
    <dgm:cxn modelId="{ABF37745-7D66-49E6-A4C0-14C1CB0FA838}" type="presOf" srcId="{76A2ACF4-71C5-438F-B785-43DD0ACC5CC6}" destId="{EBF3922C-B939-412D-B91E-FD91C2141E0D}" srcOrd="0" destOrd="0" presId="urn:microsoft.com/office/officeart/2005/8/layout/hierarchy4"/>
    <dgm:cxn modelId="{6425496D-8705-4494-AD30-B65E46AD69E2}" srcId="{76A2ACF4-71C5-438F-B785-43DD0ACC5CC6}" destId="{8EE1CAAB-ADEE-45B3-B9B4-B5543835E6CB}" srcOrd="0" destOrd="0" parTransId="{897F963A-7F24-4E35-BD02-789C3F60C964}" sibTransId="{7B011866-95A2-4D76-94D1-8B68020563A6}"/>
    <dgm:cxn modelId="{1E7DA26F-36C1-4AFE-8083-6BA6ED62DDB1}" srcId="{092A2D9F-56DD-4CE5-B398-A3BC10102D32}" destId="{D9B6939F-76FB-4E19-8536-284B4158ED1F}" srcOrd="0" destOrd="0" parTransId="{5D76B092-87D9-4049-B718-487D5614A45E}" sibTransId="{33A59B86-686F-4238-8EEB-41367CBDEBB3}"/>
    <dgm:cxn modelId="{16393877-3138-4152-9BF3-6AF38B81779D}" srcId="{9FA4B39F-8558-47C6-BFCF-3E3DA58EE39A}" destId="{8B2315BF-E121-4968-A790-1CB856A6002D}" srcOrd="0" destOrd="0" parTransId="{68C8FB92-951E-46FA-8FE3-ADE9EFA10111}" sibTransId="{D70FE683-AB9B-4486-8892-DA29C9F6344B}"/>
    <dgm:cxn modelId="{D9A00983-F3BC-4DB1-A5A1-43C0778372B1}" srcId="{8B2315BF-E121-4968-A790-1CB856A6002D}" destId="{092A2D9F-56DD-4CE5-B398-A3BC10102D32}" srcOrd="0" destOrd="0" parTransId="{095EE7BB-59C0-49F0-A3EE-F524ADC602FD}" sibTransId="{A65192EA-3A45-4A59-8F06-091B5CCDCA6E}"/>
    <dgm:cxn modelId="{DA448E85-BF3D-446D-8F2F-07CC3450D876}" type="presOf" srcId="{B3D83FAE-874C-4454-A257-726DFD0B4ECD}" destId="{E4D4D7D7-86A1-4311-918F-458CFCA76605}" srcOrd="0" destOrd="0" presId="urn:microsoft.com/office/officeart/2005/8/layout/hierarchy4"/>
    <dgm:cxn modelId="{49568986-0DE0-4C2A-9646-E6A3FFB380EC}" type="presOf" srcId="{E8192791-8156-43AC-9CF6-C70D99C2D127}" destId="{A2E8A71C-CB5A-4492-88F2-313905CB67B9}" srcOrd="0" destOrd="0" presId="urn:microsoft.com/office/officeart/2005/8/layout/hierarchy4"/>
    <dgm:cxn modelId="{6CA88D91-84D0-4153-8B2F-A54DCFB98611}" type="presOf" srcId="{9FA4B39F-8558-47C6-BFCF-3E3DA58EE39A}" destId="{EBD2229F-613B-4A4C-80A8-19ADDBFD1CDD}" srcOrd="0" destOrd="0" presId="urn:microsoft.com/office/officeart/2005/8/layout/hierarchy4"/>
    <dgm:cxn modelId="{155DB3A8-6831-486B-8FAE-2EB15362DA33}" type="presOf" srcId="{ACCB8DF0-9506-4442-BB4D-C88748CAB683}" destId="{E429CD41-4934-41C9-87D2-EC0CAFBCAD3D}" srcOrd="0" destOrd="0" presId="urn:microsoft.com/office/officeart/2005/8/layout/hierarchy4"/>
    <dgm:cxn modelId="{CD2EACC6-D01E-4748-9060-98A4CFB8BFF1}" type="presOf" srcId="{8B2315BF-E121-4968-A790-1CB856A6002D}" destId="{91582715-67BA-40E9-B6F3-146123B0323E}" srcOrd="0" destOrd="0" presId="urn:microsoft.com/office/officeart/2005/8/layout/hierarchy4"/>
    <dgm:cxn modelId="{98D8E5CC-F63A-4A6E-8EEB-6D625EAB5A27}" srcId="{E8192791-8156-43AC-9CF6-C70D99C2D127}" destId="{76A2ACF4-71C5-438F-B785-43DD0ACC5CC6}" srcOrd="0" destOrd="0" parTransId="{D7CB8CCD-2324-41BA-B42E-2624BDC03101}" sibTransId="{FD756925-2FCD-45C5-834A-DC7340C20C2D}"/>
    <dgm:cxn modelId="{73273FD6-E1B3-4488-BE97-26F312CDADAF}" srcId="{8B2315BF-E121-4968-A790-1CB856A6002D}" destId="{E8192791-8156-43AC-9CF6-C70D99C2D127}" srcOrd="1" destOrd="0" parTransId="{6BB52608-1444-4078-83D9-BF30B41B0447}" sibTransId="{639C9E02-8A98-4C35-94C2-0DBC30784E81}"/>
    <dgm:cxn modelId="{6FB97CF0-B4A9-4B43-8053-6F2BF0BC392F}" type="presOf" srcId="{9A031FCA-4011-4FCD-BBCB-A00FC8E97B4F}" destId="{C6B06ACA-6E84-4B80-A00F-3B08B1E304F4}" srcOrd="0" destOrd="0" presId="urn:microsoft.com/office/officeart/2005/8/layout/hierarchy4"/>
    <dgm:cxn modelId="{231B55F5-5680-42BF-91BE-0A49342B586F}" type="presOf" srcId="{AF318CFE-60E5-4BDE-8CBD-E5F68F5C4837}" destId="{56BD5EDC-D4B2-4374-AC6D-2C16A4A5647C}" srcOrd="0" destOrd="0" presId="urn:microsoft.com/office/officeart/2005/8/layout/hierarchy4"/>
    <dgm:cxn modelId="{D44E5BFE-5220-40B1-B481-4BC2D589D9C8}" type="presOf" srcId="{D9B6939F-76FB-4E19-8536-284B4158ED1F}" destId="{A7D68C19-0B81-4083-AAA4-306F3054EDFD}" srcOrd="0" destOrd="0" presId="urn:microsoft.com/office/officeart/2005/8/layout/hierarchy4"/>
    <dgm:cxn modelId="{BAE6B2FF-A1A4-4D4D-94E3-F6434B313F77}" type="presOf" srcId="{092A2D9F-56DD-4CE5-B398-A3BC10102D32}" destId="{36FA8A78-CCFD-4501-BDE3-0E019D6B279C}" srcOrd="0" destOrd="0" presId="urn:microsoft.com/office/officeart/2005/8/layout/hierarchy4"/>
    <dgm:cxn modelId="{6D58DD06-0398-4385-8CCD-756D9E7BFCE4}" type="presParOf" srcId="{EBD2229F-613B-4A4C-80A8-19ADDBFD1CDD}" destId="{E60212E6-298A-43E1-873C-F52755746D22}" srcOrd="0" destOrd="0" presId="urn:microsoft.com/office/officeart/2005/8/layout/hierarchy4"/>
    <dgm:cxn modelId="{6CA8AFBE-B6A9-4298-98A1-27C15FE95689}" type="presParOf" srcId="{E60212E6-298A-43E1-873C-F52755746D22}" destId="{91582715-67BA-40E9-B6F3-146123B0323E}" srcOrd="0" destOrd="0" presId="urn:microsoft.com/office/officeart/2005/8/layout/hierarchy4"/>
    <dgm:cxn modelId="{A0D06103-3FE3-4EF0-B55F-365C4A73A36A}" type="presParOf" srcId="{E60212E6-298A-43E1-873C-F52755746D22}" destId="{5924AC77-6784-4CBF-9BD6-6CDDF7F55520}" srcOrd="1" destOrd="0" presId="urn:microsoft.com/office/officeart/2005/8/layout/hierarchy4"/>
    <dgm:cxn modelId="{FF69111E-E06D-4400-A7D2-754B80C4DEB1}" type="presParOf" srcId="{E60212E6-298A-43E1-873C-F52755746D22}" destId="{BF153ACE-D483-44FC-AB57-0FE025145604}" srcOrd="2" destOrd="0" presId="urn:microsoft.com/office/officeart/2005/8/layout/hierarchy4"/>
    <dgm:cxn modelId="{E1D9AC52-EFCE-4225-ADC6-989D17D91C3A}" type="presParOf" srcId="{BF153ACE-D483-44FC-AB57-0FE025145604}" destId="{609F314A-70C0-4F12-B883-C32A316FED44}" srcOrd="0" destOrd="0" presId="urn:microsoft.com/office/officeart/2005/8/layout/hierarchy4"/>
    <dgm:cxn modelId="{5361E78E-D415-4326-AFE6-41A4EF261AB2}" type="presParOf" srcId="{609F314A-70C0-4F12-B883-C32A316FED44}" destId="{36FA8A78-CCFD-4501-BDE3-0E019D6B279C}" srcOrd="0" destOrd="0" presId="urn:microsoft.com/office/officeart/2005/8/layout/hierarchy4"/>
    <dgm:cxn modelId="{E5659381-0D93-4103-B4CD-50E9AE3A39D8}" type="presParOf" srcId="{609F314A-70C0-4F12-B883-C32A316FED44}" destId="{3BDC3C17-EF3A-495A-9578-6778ADA4CBFC}" srcOrd="1" destOrd="0" presId="urn:microsoft.com/office/officeart/2005/8/layout/hierarchy4"/>
    <dgm:cxn modelId="{1332C10E-9FB5-4887-B56B-FBD1A63885FF}" type="presParOf" srcId="{609F314A-70C0-4F12-B883-C32A316FED44}" destId="{C7469159-1935-4F0C-A181-55F73516C437}" srcOrd="2" destOrd="0" presId="urn:microsoft.com/office/officeart/2005/8/layout/hierarchy4"/>
    <dgm:cxn modelId="{BAC1D4E8-30BD-44B1-BB89-05725A4EA16B}" type="presParOf" srcId="{C7469159-1935-4F0C-A181-55F73516C437}" destId="{D4F14D7E-052A-4CD0-AFC8-99A7EB6E40AB}" srcOrd="0" destOrd="0" presId="urn:microsoft.com/office/officeart/2005/8/layout/hierarchy4"/>
    <dgm:cxn modelId="{501A1420-B802-411B-B84D-981B3C130479}" type="presParOf" srcId="{D4F14D7E-052A-4CD0-AFC8-99A7EB6E40AB}" destId="{A7D68C19-0B81-4083-AAA4-306F3054EDFD}" srcOrd="0" destOrd="0" presId="urn:microsoft.com/office/officeart/2005/8/layout/hierarchy4"/>
    <dgm:cxn modelId="{EC5FD054-CFD2-4453-AF68-B4364A944785}" type="presParOf" srcId="{D4F14D7E-052A-4CD0-AFC8-99A7EB6E40AB}" destId="{A5DB9B50-2E22-4999-B94C-6F8FD6C7D625}" srcOrd="1" destOrd="0" presId="urn:microsoft.com/office/officeart/2005/8/layout/hierarchy4"/>
    <dgm:cxn modelId="{146C3656-83C0-428C-9BAD-47A9D8FF971A}" type="presParOf" srcId="{D4F14D7E-052A-4CD0-AFC8-99A7EB6E40AB}" destId="{B36C6614-761A-4EAB-88D9-E70A8B9C2CA2}" srcOrd="2" destOrd="0" presId="urn:microsoft.com/office/officeart/2005/8/layout/hierarchy4"/>
    <dgm:cxn modelId="{D23F7FE0-1317-40E4-886A-5494A9F69324}" type="presParOf" srcId="{B36C6614-761A-4EAB-88D9-E70A8B9C2CA2}" destId="{99001E6A-2D4F-4D8F-B0E2-41A2D66DC679}" srcOrd="0" destOrd="0" presId="urn:microsoft.com/office/officeart/2005/8/layout/hierarchy4"/>
    <dgm:cxn modelId="{39A66AE5-2E3B-401A-B19A-8001CC7C0F8B}" type="presParOf" srcId="{99001E6A-2D4F-4D8F-B0E2-41A2D66DC679}" destId="{E4D4D7D7-86A1-4311-918F-458CFCA76605}" srcOrd="0" destOrd="0" presId="urn:microsoft.com/office/officeart/2005/8/layout/hierarchy4"/>
    <dgm:cxn modelId="{215CF428-98A8-4F15-89DF-5DAE8BC13664}" type="presParOf" srcId="{99001E6A-2D4F-4D8F-B0E2-41A2D66DC679}" destId="{27803851-2D59-4486-A81E-B7521D16B8E7}" srcOrd="1" destOrd="0" presId="urn:microsoft.com/office/officeart/2005/8/layout/hierarchy4"/>
    <dgm:cxn modelId="{1B2EBFAD-AC06-4E38-B484-67E44570D4D4}" type="presParOf" srcId="{C7469159-1935-4F0C-A181-55F73516C437}" destId="{602B9011-890A-4BE9-8107-F66DE65A4496}" srcOrd="1" destOrd="0" presId="urn:microsoft.com/office/officeart/2005/8/layout/hierarchy4"/>
    <dgm:cxn modelId="{C5E72EB1-8114-48FA-81D7-750EE958965A}" type="presParOf" srcId="{C7469159-1935-4F0C-A181-55F73516C437}" destId="{4D1EF064-0C6C-4715-86EB-AF94F59C5F5E}" srcOrd="2" destOrd="0" presId="urn:microsoft.com/office/officeart/2005/8/layout/hierarchy4"/>
    <dgm:cxn modelId="{2BAD7AA6-8A53-4F98-806A-99B78BB9F140}" type="presParOf" srcId="{4D1EF064-0C6C-4715-86EB-AF94F59C5F5E}" destId="{56BD5EDC-D4B2-4374-AC6D-2C16A4A5647C}" srcOrd="0" destOrd="0" presId="urn:microsoft.com/office/officeart/2005/8/layout/hierarchy4"/>
    <dgm:cxn modelId="{52480052-99E5-4C2A-931A-CAD4FA22FB25}" type="presParOf" srcId="{4D1EF064-0C6C-4715-86EB-AF94F59C5F5E}" destId="{8432C254-CF0F-4633-B56B-08EE8E0077DB}" srcOrd="1" destOrd="0" presId="urn:microsoft.com/office/officeart/2005/8/layout/hierarchy4"/>
    <dgm:cxn modelId="{4368111A-1D30-45C0-926A-4D8130618806}" type="presParOf" srcId="{4D1EF064-0C6C-4715-86EB-AF94F59C5F5E}" destId="{109D2701-0A04-4E50-9CA9-C8B34DA6083A}" srcOrd="2" destOrd="0" presId="urn:microsoft.com/office/officeart/2005/8/layout/hierarchy4"/>
    <dgm:cxn modelId="{6E67FF1F-36F7-456D-AF83-3DAD45B181D6}" type="presParOf" srcId="{109D2701-0A04-4E50-9CA9-C8B34DA6083A}" destId="{D414E50E-D869-4E1B-BE3E-2B39D348B020}" srcOrd="0" destOrd="0" presId="urn:microsoft.com/office/officeart/2005/8/layout/hierarchy4"/>
    <dgm:cxn modelId="{E55A8817-BE6F-4F40-A1A1-7D48C3EB0C77}" type="presParOf" srcId="{D414E50E-D869-4E1B-BE3E-2B39D348B020}" destId="{48206D0D-1C29-48E2-8074-38CCD7013795}" srcOrd="0" destOrd="0" presId="urn:microsoft.com/office/officeart/2005/8/layout/hierarchy4"/>
    <dgm:cxn modelId="{5362808D-414B-46E3-95E6-5F79FF9F2FEF}" type="presParOf" srcId="{D414E50E-D869-4E1B-BE3E-2B39D348B020}" destId="{AEE256AF-9583-4D92-85F2-14BFCC1918F1}" srcOrd="1" destOrd="0" presId="urn:microsoft.com/office/officeart/2005/8/layout/hierarchy4"/>
    <dgm:cxn modelId="{905E94C4-170B-4C3F-BD83-E48C82A50C6A}" type="presParOf" srcId="{BF153ACE-D483-44FC-AB57-0FE025145604}" destId="{4D34B209-E39F-4AB8-9994-ED46220E4272}" srcOrd="1" destOrd="0" presId="urn:microsoft.com/office/officeart/2005/8/layout/hierarchy4"/>
    <dgm:cxn modelId="{8AE12958-2908-4147-9926-06B96BD0FA15}" type="presParOf" srcId="{BF153ACE-D483-44FC-AB57-0FE025145604}" destId="{4622CFEE-EA0A-405B-98F4-E78DA5975E20}" srcOrd="2" destOrd="0" presId="urn:microsoft.com/office/officeart/2005/8/layout/hierarchy4"/>
    <dgm:cxn modelId="{C33B8478-823A-46F0-941F-02A0A355ADBB}" type="presParOf" srcId="{4622CFEE-EA0A-405B-98F4-E78DA5975E20}" destId="{A2E8A71C-CB5A-4492-88F2-313905CB67B9}" srcOrd="0" destOrd="0" presId="urn:microsoft.com/office/officeart/2005/8/layout/hierarchy4"/>
    <dgm:cxn modelId="{515DC1B9-A4BC-41D1-B01C-AC9440E9737C}" type="presParOf" srcId="{4622CFEE-EA0A-405B-98F4-E78DA5975E20}" destId="{52BD8DCB-FE8C-4956-B12E-175B68F4F9A9}" srcOrd="1" destOrd="0" presId="urn:microsoft.com/office/officeart/2005/8/layout/hierarchy4"/>
    <dgm:cxn modelId="{0AFAFCF1-8FFB-4BDC-90C0-3B798E9FA6B6}" type="presParOf" srcId="{4622CFEE-EA0A-405B-98F4-E78DA5975E20}" destId="{0CF05681-8235-4349-800C-CA27797BCB98}" srcOrd="2" destOrd="0" presId="urn:microsoft.com/office/officeart/2005/8/layout/hierarchy4"/>
    <dgm:cxn modelId="{1000CFDA-DC54-4AFA-80E1-7A8441E2E58E}" type="presParOf" srcId="{0CF05681-8235-4349-800C-CA27797BCB98}" destId="{B97DFA6F-4F45-4EA2-A980-CB0D8B63B656}" srcOrd="0" destOrd="0" presId="urn:microsoft.com/office/officeart/2005/8/layout/hierarchy4"/>
    <dgm:cxn modelId="{98682EED-019A-455C-924C-2BBA1CCC73AB}" type="presParOf" srcId="{B97DFA6F-4F45-4EA2-A980-CB0D8B63B656}" destId="{EBF3922C-B939-412D-B91E-FD91C2141E0D}" srcOrd="0" destOrd="0" presId="urn:microsoft.com/office/officeart/2005/8/layout/hierarchy4"/>
    <dgm:cxn modelId="{9080C916-8BCF-4823-9D09-94BCDC337106}" type="presParOf" srcId="{B97DFA6F-4F45-4EA2-A980-CB0D8B63B656}" destId="{59BDED2D-C49D-4E61-B213-3588A6DECE8E}" srcOrd="1" destOrd="0" presId="urn:microsoft.com/office/officeart/2005/8/layout/hierarchy4"/>
    <dgm:cxn modelId="{B273B88B-1FB5-42AE-9FFA-91534E0C8950}" type="presParOf" srcId="{B97DFA6F-4F45-4EA2-A980-CB0D8B63B656}" destId="{2581F07E-B8CE-45BD-9142-75B06ABE0385}" srcOrd="2" destOrd="0" presId="urn:microsoft.com/office/officeart/2005/8/layout/hierarchy4"/>
    <dgm:cxn modelId="{12EAEDFD-B3E1-4EC2-A853-5839A4CB4E53}" type="presParOf" srcId="{2581F07E-B8CE-45BD-9142-75B06ABE0385}" destId="{EFCE820B-8B20-4015-BC7F-3F8830613707}" srcOrd="0" destOrd="0" presId="urn:microsoft.com/office/officeart/2005/8/layout/hierarchy4"/>
    <dgm:cxn modelId="{B1908FD7-70C7-424D-8264-76FB23300FAB}" type="presParOf" srcId="{EFCE820B-8B20-4015-BC7F-3F8830613707}" destId="{D09B66F9-0FF5-4AE7-BC3E-AABD21594F3A}" srcOrd="0" destOrd="0" presId="urn:microsoft.com/office/officeart/2005/8/layout/hierarchy4"/>
    <dgm:cxn modelId="{BDEC5B3C-4C29-47B1-BD4B-15E37B4F62E8}" type="presParOf" srcId="{EFCE820B-8B20-4015-BC7F-3F8830613707}" destId="{B3A2303C-BD73-4544-9C17-2B34D43DA9AE}" srcOrd="1" destOrd="0" presId="urn:microsoft.com/office/officeart/2005/8/layout/hierarchy4"/>
    <dgm:cxn modelId="{52C5DAC4-58A5-4A89-823C-EC9EE4A1A28A}" type="presParOf" srcId="{2581F07E-B8CE-45BD-9142-75B06ABE0385}" destId="{32A4342B-D1A3-4AE4-AC6A-92AFEA9E5D6F}" srcOrd="1" destOrd="0" presId="urn:microsoft.com/office/officeart/2005/8/layout/hierarchy4"/>
    <dgm:cxn modelId="{6F5124DA-9BA7-41A0-962A-BC989C8B6C2F}" type="presParOf" srcId="{2581F07E-B8CE-45BD-9142-75B06ABE0385}" destId="{A0856309-597D-40F6-BAC1-56FDE5363402}" srcOrd="2" destOrd="0" presId="urn:microsoft.com/office/officeart/2005/8/layout/hierarchy4"/>
    <dgm:cxn modelId="{56BC09F2-6693-4777-8569-3D5644CFF470}" type="presParOf" srcId="{A0856309-597D-40F6-BAC1-56FDE5363402}" destId="{E429CD41-4934-41C9-87D2-EC0CAFBCAD3D}" srcOrd="0" destOrd="0" presId="urn:microsoft.com/office/officeart/2005/8/layout/hierarchy4"/>
    <dgm:cxn modelId="{0FB3EBDA-537E-4D69-B96C-FB55F3599F33}" type="presParOf" srcId="{A0856309-597D-40F6-BAC1-56FDE5363402}" destId="{022DD97D-58E0-4E60-A08F-0D94234BA158}" srcOrd="1" destOrd="0" presId="urn:microsoft.com/office/officeart/2005/8/layout/hierarchy4"/>
    <dgm:cxn modelId="{95A52378-1A40-4EAE-BFED-6B31BF11B785}" type="presParOf" srcId="{2581F07E-B8CE-45BD-9142-75B06ABE0385}" destId="{BAB39B1B-2C5A-41D8-990A-1C20997172C6}" srcOrd="3" destOrd="0" presId="urn:microsoft.com/office/officeart/2005/8/layout/hierarchy4"/>
    <dgm:cxn modelId="{0DC6D9B5-53AE-4DDF-A010-3A3103CFDC37}" type="presParOf" srcId="{2581F07E-B8CE-45BD-9142-75B06ABE0385}" destId="{E364D56D-E183-4347-A690-F759666E9A2F}" srcOrd="4" destOrd="0" presId="urn:microsoft.com/office/officeart/2005/8/layout/hierarchy4"/>
    <dgm:cxn modelId="{C469C9FD-6F3A-45CC-83E3-9602EC219FC3}" type="presParOf" srcId="{E364D56D-E183-4347-A690-F759666E9A2F}" destId="{C6B06ACA-6E84-4B80-A00F-3B08B1E304F4}" srcOrd="0" destOrd="0" presId="urn:microsoft.com/office/officeart/2005/8/layout/hierarchy4"/>
    <dgm:cxn modelId="{D4CAF6FF-F5BC-4DE3-9D11-DABAD23216C7}" type="presParOf" srcId="{E364D56D-E183-4347-A690-F759666E9A2F}" destId="{03B98BB7-32A0-427D-A766-0CE599A6EC4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AF8DD-95A8-417D-A34F-E7AA0171F8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CD74C20-DF9C-4723-AE41-27C6E2577142}">
      <dgm:prSet phldrT="[Текст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Разработанные на основе результатов научных исследований (измерений)</a:t>
          </a:r>
          <a:endParaRPr lang="ru-RU" dirty="0"/>
        </a:p>
      </dgm:t>
    </dgm:pt>
    <dgm:pt modelId="{43B2045C-6DE7-48B7-B670-DDD4044DB786}" type="parTrans" cxnId="{A442C6E1-A133-49D5-A9A8-EADF99918FEB}">
      <dgm:prSet/>
      <dgm:spPr/>
      <dgm:t>
        <a:bodyPr/>
        <a:lstStyle/>
        <a:p>
          <a:endParaRPr lang="ru-RU"/>
        </a:p>
      </dgm:t>
    </dgm:pt>
    <dgm:pt modelId="{77834982-8705-4B58-9C59-9288F43118B7}" type="sibTrans" cxnId="{A442C6E1-A133-49D5-A9A8-EADF99918FEB}">
      <dgm:prSet/>
      <dgm:spPr/>
      <dgm:t>
        <a:bodyPr/>
        <a:lstStyle/>
        <a:p>
          <a:endParaRPr lang="ru-RU"/>
        </a:p>
      </dgm:t>
    </dgm:pt>
    <dgm:pt modelId="{5EFB7C4B-6BD6-4B92-A94B-BEDDD67D515F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Разработанные на основе международных НТД, содержащие новые (прогрессивные) требования к объектам стандартизации</a:t>
          </a:r>
          <a:endParaRPr lang="ru-RU" dirty="0"/>
        </a:p>
      </dgm:t>
    </dgm:pt>
    <dgm:pt modelId="{876E3650-AC55-49AB-AC27-C43942C3577B}" type="parTrans" cxnId="{B016CDC6-A8F7-4274-B155-1961EB830DA0}">
      <dgm:prSet/>
      <dgm:spPr/>
      <dgm:t>
        <a:bodyPr/>
        <a:lstStyle/>
        <a:p>
          <a:endParaRPr lang="ru-RU"/>
        </a:p>
      </dgm:t>
    </dgm:pt>
    <dgm:pt modelId="{219E015B-B253-487B-98D7-EF4FF7B068B8}" type="sibTrans" cxnId="{B016CDC6-A8F7-4274-B155-1961EB830DA0}">
      <dgm:prSet/>
      <dgm:spPr/>
      <dgm:t>
        <a:bodyPr/>
        <a:lstStyle/>
        <a:p>
          <a:endParaRPr lang="ru-RU"/>
        </a:p>
      </dgm:t>
    </dgm:pt>
    <dgm:pt modelId="{9B7545DD-B3C5-4064-A4FF-DBE2EDB6967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 Разработанные на основе практического опыта применения новых видов продукции (процессов)</a:t>
          </a:r>
          <a:endParaRPr lang="ru-RU" dirty="0"/>
        </a:p>
      </dgm:t>
    </dgm:pt>
    <dgm:pt modelId="{EA1929C5-6F9D-4ACC-B072-3D16A5E1E11E}" type="parTrans" cxnId="{9523F640-CBF0-43F4-BEDC-0BCF55CB3BE3}">
      <dgm:prSet/>
      <dgm:spPr/>
      <dgm:t>
        <a:bodyPr/>
        <a:lstStyle/>
        <a:p>
          <a:endParaRPr lang="ru-RU"/>
        </a:p>
      </dgm:t>
    </dgm:pt>
    <dgm:pt modelId="{9D2F0604-796E-4AEE-A97C-BA84CBFF69BE}" type="sibTrans" cxnId="{9523F640-CBF0-43F4-BEDC-0BCF55CB3BE3}">
      <dgm:prSet/>
      <dgm:spPr/>
      <dgm:t>
        <a:bodyPr/>
        <a:lstStyle/>
        <a:p>
          <a:endParaRPr lang="ru-RU"/>
        </a:p>
      </dgm:t>
    </dgm:pt>
    <dgm:pt modelId="{294F7E83-C072-4533-A3B2-7E8DC0C0786A}" type="pres">
      <dgm:prSet presAssocID="{B8EAF8DD-95A8-417D-A34F-E7AA0171F820}" presName="Name0" presStyleCnt="0">
        <dgm:presLayoutVars>
          <dgm:chMax val="7"/>
          <dgm:chPref val="7"/>
          <dgm:dir/>
        </dgm:presLayoutVars>
      </dgm:prSet>
      <dgm:spPr/>
    </dgm:pt>
    <dgm:pt modelId="{76BE39B2-75E4-4216-A27B-9C62B6378052}" type="pres">
      <dgm:prSet presAssocID="{B8EAF8DD-95A8-417D-A34F-E7AA0171F820}" presName="Name1" presStyleCnt="0"/>
      <dgm:spPr/>
    </dgm:pt>
    <dgm:pt modelId="{E6ADFDA1-4FF2-4243-8C04-95691259C366}" type="pres">
      <dgm:prSet presAssocID="{B8EAF8DD-95A8-417D-A34F-E7AA0171F820}" presName="cycle" presStyleCnt="0"/>
      <dgm:spPr/>
    </dgm:pt>
    <dgm:pt modelId="{FD99A18A-C5DD-4329-A6E6-E5D0C670EDA3}" type="pres">
      <dgm:prSet presAssocID="{B8EAF8DD-95A8-417D-A34F-E7AA0171F820}" presName="srcNode" presStyleLbl="node1" presStyleIdx="0" presStyleCnt="3"/>
      <dgm:spPr/>
    </dgm:pt>
    <dgm:pt modelId="{AD1501EB-6976-49BF-AA99-571314ABFDCB}" type="pres">
      <dgm:prSet presAssocID="{B8EAF8DD-95A8-417D-A34F-E7AA0171F820}" presName="conn" presStyleLbl="parChTrans1D2" presStyleIdx="0" presStyleCnt="1"/>
      <dgm:spPr/>
    </dgm:pt>
    <dgm:pt modelId="{4A30DF57-71A9-48B5-AFF9-0018931DDAA8}" type="pres">
      <dgm:prSet presAssocID="{B8EAF8DD-95A8-417D-A34F-E7AA0171F820}" presName="extraNode" presStyleLbl="node1" presStyleIdx="0" presStyleCnt="3"/>
      <dgm:spPr/>
    </dgm:pt>
    <dgm:pt modelId="{B6397BAF-6649-4384-B4D7-94B18E1BF907}" type="pres">
      <dgm:prSet presAssocID="{B8EAF8DD-95A8-417D-A34F-E7AA0171F820}" presName="dstNode" presStyleLbl="node1" presStyleIdx="0" presStyleCnt="3"/>
      <dgm:spPr/>
    </dgm:pt>
    <dgm:pt modelId="{CB22A6B2-ECE0-4941-AE8E-67D0F2EE06B7}" type="pres">
      <dgm:prSet presAssocID="{2CD74C20-DF9C-4723-AE41-27C6E2577142}" presName="text_1" presStyleLbl="node1" presStyleIdx="0" presStyleCnt="3">
        <dgm:presLayoutVars>
          <dgm:bulletEnabled val="1"/>
        </dgm:presLayoutVars>
      </dgm:prSet>
      <dgm:spPr/>
    </dgm:pt>
    <dgm:pt modelId="{73B28F12-1ED0-4609-A843-39360D811296}" type="pres">
      <dgm:prSet presAssocID="{2CD74C20-DF9C-4723-AE41-27C6E2577142}" presName="accent_1" presStyleCnt="0"/>
      <dgm:spPr/>
    </dgm:pt>
    <dgm:pt modelId="{1E807B76-A058-4804-8CA6-49CE632FCE47}" type="pres">
      <dgm:prSet presAssocID="{2CD74C20-DF9C-4723-AE41-27C6E2577142}" presName="accentRepeatNode" presStyleLbl="solidFgAcc1" presStyleIdx="0" presStyleCnt="3"/>
      <dgm:spPr>
        <a:solidFill>
          <a:schemeClr val="lt1">
            <a:hueOff val="0"/>
            <a:satOff val="0"/>
            <a:lumOff val="0"/>
          </a:schemeClr>
        </a:solidFill>
        <a:ln>
          <a:solidFill>
            <a:schemeClr val="accent3">
              <a:shade val="80000"/>
              <a:hueOff val="0"/>
              <a:satOff val="0"/>
              <a:lumOff val="0"/>
              <a:alpha val="97000"/>
            </a:schemeClr>
          </a:solidFill>
        </a:ln>
      </dgm:spPr>
    </dgm:pt>
    <dgm:pt modelId="{2118ABB9-F051-4D77-AE1E-2B965F93C906}" type="pres">
      <dgm:prSet presAssocID="{5EFB7C4B-6BD6-4B92-A94B-BEDDD67D515F}" presName="text_2" presStyleLbl="node1" presStyleIdx="1" presStyleCnt="3">
        <dgm:presLayoutVars>
          <dgm:bulletEnabled val="1"/>
        </dgm:presLayoutVars>
      </dgm:prSet>
      <dgm:spPr/>
    </dgm:pt>
    <dgm:pt modelId="{1F5ECE14-8E78-44F5-BD00-DE9C81D44E27}" type="pres">
      <dgm:prSet presAssocID="{5EFB7C4B-6BD6-4B92-A94B-BEDDD67D515F}" presName="accent_2" presStyleCnt="0"/>
      <dgm:spPr/>
    </dgm:pt>
    <dgm:pt modelId="{E4D99A32-DEEF-4BDC-9BE1-F911A7A64E11}" type="pres">
      <dgm:prSet presAssocID="{5EFB7C4B-6BD6-4B92-A94B-BEDDD67D515F}" presName="accentRepeatNode" presStyleLbl="solidFgAcc1" presStyleIdx="1" presStyleCnt="3"/>
      <dgm:spPr/>
    </dgm:pt>
    <dgm:pt modelId="{35A54D9A-02A6-4C42-9EED-DE7251B659EE}" type="pres">
      <dgm:prSet presAssocID="{9B7545DD-B3C5-4064-A4FF-DBE2EDB69672}" presName="text_3" presStyleLbl="node1" presStyleIdx="2" presStyleCnt="3">
        <dgm:presLayoutVars>
          <dgm:bulletEnabled val="1"/>
        </dgm:presLayoutVars>
      </dgm:prSet>
      <dgm:spPr/>
    </dgm:pt>
    <dgm:pt modelId="{DAEF830A-B2E8-4AB7-B79E-3E681D8E6048}" type="pres">
      <dgm:prSet presAssocID="{9B7545DD-B3C5-4064-A4FF-DBE2EDB69672}" presName="accent_3" presStyleCnt="0"/>
      <dgm:spPr/>
    </dgm:pt>
    <dgm:pt modelId="{6D62248B-2BF1-4F23-AE7C-5F2C6B313567}" type="pres">
      <dgm:prSet presAssocID="{9B7545DD-B3C5-4064-A4FF-DBE2EDB69672}" presName="accentRepeatNode" presStyleLbl="solidFgAcc1" presStyleIdx="2" presStyleCnt="3"/>
      <dgm:spPr/>
    </dgm:pt>
  </dgm:ptLst>
  <dgm:cxnLst>
    <dgm:cxn modelId="{95D03A03-DEA0-40F8-A759-ACC451DD213F}" type="presOf" srcId="{77834982-8705-4B58-9C59-9288F43118B7}" destId="{AD1501EB-6976-49BF-AA99-571314ABFDCB}" srcOrd="0" destOrd="0" presId="urn:microsoft.com/office/officeart/2008/layout/VerticalCurvedList"/>
    <dgm:cxn modelId="{A2C13719-25F7-4946-8EC2-2C09975A49EA}" type="presOf" srcId="{5EFB7C4B-6BD6-4B92-A94B-BEDDD67D515F}" destId="{2118ABB9-F051-4D77-AE1E-2B965F93C906}" srcOrd="0" destOrd="0" presId="urn:microsoft.com/office/officeart/2008/layout/VerticalCurvedList"/>
    <dgm:cxn modelId="{9523F640-CBF0-43F4-BEDC-0BCF55CB3BE3}" srcId="{B8EAF8DD-95A8-417D-A34F-E7AA0171F820}" destId="{9B7545DD-B3C5-4064-A4FF-DBE2EDB69672}" srcOrd="2" destOrd="0" parTransId="{EA1929C5-6F9D-4ACC-B072-3D16A5E1E11E}" sibTransId="{9D2F0604-796E-4AEE-A97C-BA84CBFF69BE}"/>
    <dgm:cxn modelId="{A267929E-AB69-4D9D-AB34-1F2EA3637AFC}" type="presOf" srcId="{9B7545DD-B3C5-4064-A4FF-DBE2EDB69672}" destId="{35A54D9A-02A6-4C42-9EED-DE7251B659EE}" srcOrd="0" destOrd="0" presId="urn:microsoft.com/office/officeart/2008/layout/VerticalCurvedList"/>
    <dgm:cxn modelId="{BE41BDBB-CC63-4097-8636-7D0D9D2ED585}" type="presOf" srcId="{2CD74C20-DF9C-4723-AE41-27C6E2577142}" destId="{CB22A6B2-ECE0-4941-AE8E-67D0F2EE06B7}" srcOrd="0" destOrd="0" presId="urn:microsoft.com/office/officeart/2008/layout/VerticalCurvedList"/>
    <dgm:cxn modelId="{B016CDC6-A8F7-4274-B155-1961EB830DA0}" srcId="{B8EAF8DD-95A8-417D-A34F-E7AA0171F820}" destId="{5EFB7C4B-6BD6-4B92-A94B-BEDDD67D515F}" srcOrd="1" destOrd="0" parTransId="{876E3650-AC55-49AB-AC27-C43942C3577B}" sibTransId="{219E015B-B253-487B-98D7-EF4FF7B068B8}"/>
    <dgm:cxn modelId="{A442C6E1-A133-49D5-A9A8-EADF99918FEB}" srcId="{B8EAF8DD-95A8-417D-A34F-E7AA0171F820}" destId="{2CD74C20-DF9C-4723-AE41-27C6E2577142}" srcOrd="0" destOrd="0" parTransId="{43B2045C-6DE7-48B7-B670-DDD4044DB786}" sibTransId="{77834982-8705-4B58-9C59-9288F43118B7}"/>
    <dgm:cxn modelId="{9879CBE1-CECA-4F72-8973-B38FE9B351E0}" type="presOf" srcId="{B8EAF8DD-95A8-417D-A34F-E7AA0171F820}" destId="{294F7E83-C072-4533-A3B2-7E8DC0C0786A}" srcOrd="0" destOrd="0" presId="urn:microsoft.com/office/officeart/2008/layout/VerticalCurvedList"/>
    <dgm:cxn modelId="{E6256BA8-FBE3-41DE-8037-08C056E28A7F}" type="presParOf" srcId="{294F7E83-C072-4533-A3B2-7E8DC0C0786A}" destId="{76BE39B2-75E4-4216-A27B-9C62B6378052}" srcOrd="0" destOrd="0" presId="urn:microsoft.com/office/officeart/2008/layout/VerticalCurvedList"/>
    <dgm:cxn modelId="{C945F085-E595-4C34-A794-65445FAA08E4}" type="presParOf" srcId="{76BE39B2-75E4-4216-A27B-9C62B6378052}" destId="{E6ADFDA1-4FF2-4243-8C04-95691259C366}" srcOrd="0" destOrd="0" presId="urn:microsoft.com/office/officeart/2008/layout/VerticalCurvedList"/>
    <dgm:cxn modelId="{CE0D4AB1-2F24-4F63-B46B-F62DB9E22990}" type="presParOf" srcId="{E6ADFDA1-4FF2-4243-8C04-95691259C366}" destId="{FD99A18A-C5DD-4329-A6E6-E5D0C670EDA3}" srcOrd="0" destOrd="0" presId="urn:microsoft.com/office/officeart/2008/layout/VerticalCurvedList"/>
    <dgm:cxn modelId="{426EE0C1-962A-4013-A028-367C49EF9C6D}" type="presParOf" srcId="{E6ADFDA1-4FF2-4243-8C04-95691259C366}" destId="{AD1501EB-6976-49BF-AA99-571314ABFDCB}" srcOrd="1" destOrd="0" presId="urn:microsoft.com/office/officeart/2008/layout/VerticalCurvedList"/>
    <dgm:cxn modelId="{1D2B7949-758D-4AA2-870E-253C6E1A11D7}" type="presParOf" srcId="{E6ADFDA1-4FF2-4243-8C04-95691259C366}" destId="{4A30DF57-71A9-48B5-AFF9-0018931DDAA8}" srcOrd="2" destOrd="0" presId="urn:microsoft.com/office/officeart/2008/layout/VerticalCurvedList"/>
    <dgm:cxn modelId="{B8522FAF-7259-4AF3-9EF9-D1D2E2D3FBDA}" type="presParOf" srcId="{E6ADFDA1-4FF2-4243-8C04-95691259C366}" destId="{B6397BAF-6649-4384-B4D7-94B18E1BF907}" srcOrd="3" destOrd="0" presId="urn:microsoft.com/office/officeart/2008/layout/VerticalCurvedList"/>
    <dgm:cxn modelId="{6DCACE61-9D4F-4C04-BE64-A33068C4294C}" type="presParOf" srcId="{76BE39B2-75E4-4216-A27B-9C62B6378052}" destId="{CB22A6B2-ECE0-4941-AE8E-67D0F2EE06B7}" srcOrd="1" destOrd="0" presId="urn:microsoft.com/office/officeart/2008/layout/VerticalCurvedList"/>
    <dgm:cxn modelId="{0CB95B20-DECB-4AC3-9B72-882623E83D5C}" type="presParOf" srcId="{76BE39B2-75E4-4216-A27B-9C62B6378052}" destId="{73B28F12-1ED0-4609-A843-39360D811296}" srcOrd="2" destOrd="0" presId="urn:microsoft.com/office/officeart/2008/layout/VerticalCurvedList"/>
    <dgm:cxn modelId="{2801122C-5E8F-4007-94D9-BC17A4AC3450}" type="presParOf" srcId="{73B28F12-1ED0-4609-A843-39360D811296}" destId="{1E807B76-A058-4804-8CA6-49CE632FCE47}" srcOrd="0" destOrd="0" presId="urn:microsoft.com/office/officeart/2008/layout/VerticalCurvedList"/>
    <dgm:cxn modelId="{93475AD8-BAEA-4C31-B48B-BA86D23EC709}" type="presParOf" srcId="{76BE39B2-75E4-4216-A27B-9C62B6378052}" destId="{2118ABB9-F051-4D77-AE1E-2B965F93C906}" srcOrd="3" destOrd="0" presId="urn:microsoft.com/office/officeart/2008/layout/VerticalCurvedList"/>
    <dgm:cxn modelId="{7F3CC325-F1CF-427B-A52E-AC7F96D85990}" type="presParOf" srcId="{76BE39B2-75E4-4216-A27B-9C62B6378052}" destId="{1F5ECE14-8E78-44F5-BD00-DE9C81D44E27}" srcOrd="4" destOrd="0" presId="urn:microsoft.com/office/officeart/2008/layout/VerticalCurvedList"/>
    <dgm:cxn modelId="{F7577BC8-CA2A-4CB2-A5B9-01153B09BA24}" type="presParOf" srcId="{1F5ECE14-8E78-44F5-BD00-DE9C81D44E27}" destId="{E4D99A32-DEEF-4BDC-9BE1-F911A7A64E11}" srcOrd="0" destOrd="0" presId="urn:microsoft.com/office/officeart/2008/layout/VerticalCurvedList"/>
    <dgm:cxn modelId="{09328D16-1E53-4B7C-ACE5-3473AB40C5C6}" type="presParOf" srcId="{76BE39B2-75E4-4216-A27B-9C62B6378052}" destId="{35A54D9A-02A6-4C42-9EED-DE7251B659EE}" srcOrd="5" destOrd="0" presId="urn:microsoft.com/office/officeart/2008/layout/VerticalCurvedList"/>
    <dgm:cxn modelId="{7AE32290-22ED-4816-ADE4-19C717D0DCB0}" type="presParOf" srcId="{76BE39B2-75E4-4216-A27B-9C62B6378052}" destId="{DAEF830A-B2E8-4AB7-B79E-3E681D8E6048}" srcOrd="6" destOrd="0" presId="urn:microsoft.com/office/officeart/2008/layout/VerticalCurvedList"/>
    <dgm:cxn modelId="{4F55B433-8C18-4073-A5AA-5E9E624A7A70}" type="presParOf" srcId="{DAEF830A-B2E8-4AB7-B79E-3E681D8E6048}" destId="{6D62248B-2BF1-4F23-AE7C-5F2C6B31356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2715-67BA-40E9-B6F3-146123B0323E}">
      <dsp:nvSpPr>
        <dsp:cNvPr id="0" name=""/>
        <dsp:cNvSpPr/>
      </dsp:nvSpPr>
      <dsp:spPr>
        <a:xfrm>
          <a:off x="2512" y="1780"/>
          <a:ext cx="6090974" cy="861090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25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 «Железнодорожный транспорт» </a:t>
          </a:r>
          <a:endParaRPr lang="en-US" sz="1400" b="1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ISO/TC 269 </a:t>
          </a:r>
          <a:r>
            <a:rPr lang="ru-RU" sz="14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«</a:t>
          </a:r>
          <a:r>
            <a:rPr lang="en-US" sz="14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Railway applications</a:t>
          </a:r>
          <a:r>
            <a:rPr lang="ru-RU" sz="14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sp:txBody>
      <dsp:txXfrm>
        <a:off x="27732" y="27000"/>
        <a:ext cx="6040534" cy="810650"/>
      </dsp:txXfrm>
    </dsp:sp>
    <dsp:sp modelId="{36FA8A78-CCFD-4501-BDE3-0E019D6B279C}">
      <dsp:nvSpPr>
        <dsp:cNvPr id="0" name=""/>
        <dsp:cNvSpPr/>
      </dsp:nvSpPr>
      <dsp:spPr>
        <a:xfrm>
          <a:off x="415939" y="991760"/>
          <a:ext cx="2629034" cy="70301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25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Председатель:</a:t>
          </a:r>
          <a:br>
            <a:rPr lang="en-US" sz="12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en-US" sz="1200" b="0" i="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Mr</a:t>
          </a:r>
          <a:r>
            <a:rPr lang="en-US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Yuji </a:t>
          </a:r>
          <a:r>
            <a:rPr lang="en-US" sz="1200" b="0" i="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Nishie</a:t>
          </a:r>
          <a:r>
            <a:rPr lang="ru-RU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ru-RU" sz="1200" b="1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Япония</a:t>
          </a:r>
          <a:r>
            <a:rPr lang="ru-RU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Секретарь: </a:t>
          </a:r>
          <a:r>
            <a:rPr lang="en-US" sz="1200" b="0" i="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Mrs</a:t>
          </a:r>
          <a:r>
            <a:rPr lang="en-US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Dipl.-Ing Heike </a:t>
          </a:r>
          <a:r>
            <a:rPr lang="en-US" sz="1200" b="0" i="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Kühn</a:t>
          </a:r>
          <a:r>
            <a:rPr lang="ru-RU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ru-RU" sz="1200" b="1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Германия</a:t>
          </a:r>
          <a:r>
            <a:rPr lang="ru-RU" sz="1200" b="0" i="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36530" y="1012351"/>
        <a:ext cx="2587852" cy="661837"/>
      </dsp:txXfrm>
    </dsp:sp>
    <dsp:sp modelId="{A7D68C19-0B81-4083-AAA4-306F3054EDFD}">
      <dsp:nvSpPr>
        <dsp:cNvPr id="0" name=""/>
        <dsp:cNvSpPr/>
      </dsp:nvSpPr>
      <dsp:spPr>
        <a:xfrm>
          <a:off x="239215" y="1783986"/>
          <a:ext cx="1733454" cy="115193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1 «</a:t>
          </a:r>
          <a:r>
            <a:rPr lang="ru-RU" sz="1200" kern="1200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Инфрас</a:t>
          </a:r>
          <a:r>
            <a:rPr lang="en-US" sz="12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ru-RU" sz="1200" kern="1200" dirty="0" err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труктура</a:t>
          </a:r>
          <a:r>
            <a:rPr lang="ru-RU" sz="12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sp:txBody>
      <dsp:txXfrm>
        <a:off x="272954" y="1817725"/>
        <a:ext cx="1665976" cy="1084459"/>
      </dsp:txXfrm>
    </dsp:sp>
    <dsp:sp modelId="{E4D4D7D7-86A1-4311-918F-458CFCA76605}">
      <dsp:nvSpPr>
        <dsp:cNvPr id="0" name=""/>
        <dsp:cNvSpPr/>
      </dsp:nvSpPr>
      <dsp:spPr>
        <a:xfrm>
          <a:off x="257168" y="3045926"/>
          <a:ext cx="891181" cy="12865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7 «Миграционная стратегия»</a:t>
          </a:r>
        </a:p>
      </dsp:txBody>
      <dsp:txXfrm>
        <a:off x="283270" y="3072028"/>
        <a:ext cx="838977" cy="1234388"/>
      </dsp:txXfrm>
    </dsp:sp>
    <dsp:sp modelId="{56BD5EDC-D4B2-4374-AC6D-2C16A4A5647C}">
      <dsp:nvSpPr>
        <dsp:cNvPr id="0" name=""/>
        <dsp:cNvSpPr/>
      </dsp:nvSpPr>
      <dsp:spPr>
        <a:xfrm>
          <a:off x="2235366" y="1746447"/>
          <a:ext cx="1566258" cy="117548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2 «Подвижной состав»</a:t>
          </a:r>
        </a:p>
      </dsp:txBody>
      <dsp:txXfrm>
        <a:off x="2269795" y="1780876"/>
        <a:ext cx="1497400" cy="1106624"/>
      </dsp:txXfrm>
    </dsp:sp>
    <dsp:sp modelId="{48206D0D-1C29-48E2-8074-38CCD7013795}">
      <dsp:nvSpPr>
        <dsp:cNvPr id="0" name=""/>
        <dsp:cNvSpPr/>
      </dsp:nvSpPr>
      <dsp:spPr>
        <a:xfrm>
          <a:off x="1617363" y="3047193"/>
          <a:ext cx="782698" cy="12865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17 «Группа </a:t>
          </a:r>
          <a:r>
            <a:rPr lang="ru-RU" sz="1000" kern="1200" spc="-20" baseline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стратегического </a:t>
          </a:r>
          <a:r>
            <a:rPr lang="ru-RU" sz="1000" kern="1200" spc="-60" baseline="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взаимодействия</a:t>
          </a:r>
          <a:r>
            <a:rPr lang="ru-RU" sz="1000" kern="1200" spc="-6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»</a:t>
          </a:r>
        </a:p>
      </dsp:txBody>
      <dsp:txXfrm>
        <a:off x="1640287" y="3070117"/>
        <a:ext cx="736850" cy="1240744"/>
      </dsp:txXfrm>
    </dsp:sp>
    <dsp:sp modelId="{A2E8A71C-CB5A-4492-88F2-313905CB67B9}">
      <dsp:nvSpPr>
        <dsp:cNvPr id="0" name=""/>
        <dsp:cNvSpPr/>
      </dsp:nvSpPr>
      <dsp:spPr>
        <a:xfrm>
          <a:off x="3296562" y="1014766"/>
          <a:ext cx="2248692" cy="68182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25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Секретариат ведет Немецкий институт стандартизации (</a:t>
          </a:r>
          <a:r>
            <a:rPr lang="en-US" sz="12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DIN</a:t>
          </a:r>
          <a:r>
            <a:rPr lang="en-US" sz="12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)</a:t>
          </a:r>
          <a:endParaRPr lang="ru-RU" sz="1200" kern="1200" dirty="0">
            <a:solidFill>
              <a:schemeClr val="tx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316532" y="1034736"/>
        <a:ext cx="2208752" cy="641889"/>
      </dsp:txXfrm>
    </dsp:sp>
    <dsp:sp modelId="{EBF3922C-B939-412D-B91E-FD91C2141E0D}">
      <dsp:nvSpPr>
        <dsp:cNvPr id="0" name=""/>
        <dsp:cNvSpPr/>
      </dsp:nvSpPr>
      <dsp:spPr>
        <a:xfrm>
          <a:off x="4067068" y="1769261"/>
          <a:ext cx="1693575" cy="117371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rPr>
            <a:t>ИСО/ТК 269/ПК 3 «Работы и услуги»</a:t>
          </a:r>
        </a:p>
      </dsp:txBody>
      <dsp:txXfrm>
        <a:off x="4101445" y="1803638"/>
        <a:ext cx="1624821" cy="1104965"/>
      </dsp:txXfrm>
    </dsp:sp>
    <dsp:sp modelId="{D09B66F9-0FF5-4AE7-BC3E-AABD21594F3A}">
      <dsp:nvSpPr>
        <dsp:cNvPr id="0" name=""/>
        <dsp:cNvSpPr/>
      </dsp:nvSpPr>
      <dsp:spPr>
        <a:xfrm>
          <a:off x="2651155" y="3047193"/>
          <a:ext cx="796607" cy="12865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</a:t>
          </a:r>
          <a:br>
            <a:rPr lang="en-US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</a:b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AG 18 «Оценка соответствия»</a:t>
          </a:r>
        </a:p>
      </dsp:txBody>
      <dsp:txXfrm>
        <a:off x="2674487" y="3070525"/>
        <a:ext cx="749943" cy="1239928"/>
      </dsp:txXfrm>
    </dsp:sp>
    <dsp:sp modelId="{E429CD41-4934-41C9-87D2-EC0CAFBCAD3D}">
      <dsp:nvSpPr>
        <dsp:cNvPr id="0" name=""/>
        <dsp:cNvSpPr/>
      </dsp:nvSpPr>
      <dsp:spPr>
        <a:xfrm>
          <a:off x="3729659" y="3047193"/>
          <a:ext cx="901716" cy="12865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269/CAG 1 «</a:t>
          </a:r>
          <a:r>
            <a:rPr lang="ru-RU" sz="100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Консульта</a:t>
          </a:r>
          <a:r>
            <a:rPr lang="en-US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</a:t>
          </a:r>
          <a:r>
            <a:rPr lang="ru-RU" sz="1000" kern="1200" dirty="0" err="1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тивная</a:t>
          </a:r>
          <a:r>
            <a:rPr lang="ru-RU" sz="1000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группа председателя»</a:t>
          </a:r>
        </a:p>
      </dsp:txBody>
      <dsp:txXfrm>
        <a:off x="3756069" y="3073603"/>
        <a:ext cx="848896" cy="1233772"/>
      </dsp:txXfrm>
    </dsp:sp>
    <dsp:sp modelId="{C6B06ACA-6E84-4B80-A00F-3B08B1E304F4}">
      <dsp:nvSpPr>
        <dsp:cNvPr id="0" name=""/>
        <dsp:cNvSpPr/>
      </dsp:nvSpPr>
      <dsp:spPr>
        <a:xfrm>
          <a:off x="4852119" y="3047193"/>
          <a:ext cx="931857" cy="128659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ИСО/ТК 269/WG 5 «Система управления качеством железной дороги»</a:t>
          </a:r>
        </a:p>
      </dsp:txBody>
      <dsp:txXfrm>
        <a:off x="4879412" y="3074486"/>
        <a:ext cx="877271" cy="12320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501EB-6976-49BF-AA99-571314ABFDCB}">
      <dsp:nvSpPr>
        <dsp:cNvPr id="0" name=""/>
        <dsp:cNvSpPr/>
      </dsp:nvSpPr>
      <dsp:spPr>
        <a:xfrm>
          <a:off x="-2110851" y="-326852"/>
          <a:ext cx="2522616" cy="2522616"/>
        </a:xfrm>
        <a:prstGeom prst="blockArc">
          <a:avLst>
            <a:gd name="adj1" fmla="val 18900000"/>
            <a:gd name="adj2" fmla="val 2700000"/>
            <a:gd name="adj3" fmla="val 856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2A6B2-ECE0-4941-AE8E-67D0F2EE06B7}">
      <dsp:nvSpPr>
        <dsp:cNvPr id="0" name=""/>
        <dsp:cNvSpPr/>
      </dsp:nvSpPr>
      <dsp:spPr>
        <a:xfrm>
          <a:off x="264678" y="186891"/>
          <a:ext cx="6819690" cy="37378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690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Разработанные на основе результатов научных исследований (измерений)</a:t>
          </a:r>
          <a:endParaRPr lang="ru-RU" sz="1100" kern="1200" dirty="0"/>
        </a:p>
      </dsp:txBody>
      <dsp:txXfrm>
        <a:off x="264678" y="186891"/>
        <a:ext cx="6819690" cy="373782"/>
      </dsp:txXfrm>
    </dsp:sp>
    <dsp:sp modelId="{1E807B76-A058-4804-8CA6-49CE632FCE47}">
      <dsp:nvSpPr>
        <dsp:cNvPr id="0" name=""/>
        <dsp:cNvSpPr/>
      </dsp:nvSpPr>
      <dsp:spPr>
        <a:xfrm>
          <a:off x="31064" y="140168"/>
          <a:ext cx="467227" cy="467227"/>
        </a:xfrm>
        <a:prstGeom prst="ellipse">
          <a:avLst/>
        </a:prstGeom>
        <a:solidFill>
          <a:schemeClr val="lt1">
            <a:hueOff val="0"/>
            <a:satOff val="0"/>
            <a:lum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 val="97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8ABB9-F051-4D77-AE1E-2B965F93C906}">
      <dsp:nvSpPr>
        <dsp:cNvPr id="0" name=""/>
        <dsp:cNvSpPr/>
      </dsp:nvSpPr>
      <dsp:spPr>
        <a:xfrm>
          <a:off x="400548" y="747564"/>
          <a:ext cx="6683820" cy="373782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690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Разработанные на основе международных НТД, содержащие новые (прогрессивные) требования к объектам стандартизации</a:t>
          </a:r>
          <a:endParaRPr lang="ru-RU" sz="1100" kern="1200" dirty="0"/>
        </a:p>
      </dsp:txBody>
      <dsp:txXfrm>
        <a:off x="400548" y="747564"/>
        <a:ext cx="6683820" cy="373782"/>
      </dsp:txXfrm>
    </dsp:sp>
    <dsp:sp modelId="{E4D99A32-DEEF-4BDC-9BE1-F911A7A64E11}">
      <dsp:nvSpPr>
        <dsp:cNvPr id="0" name=""/>
        <dsp:cNvSpPr/>
      </dsp:nvSpPr>
      <dsp:spPr>
        <a:xfrm>
          <a:off x="166934" y="700841"/>
          <a:ext cx="467227" cy="467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109454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A54D9A-02A6-4C42-9EED-DE7251B659EE}">
      <dsp:nvSpPr>
        <dsp:cNvPr id="0" name=""/>
        <dsp:cNvSpPr/>
      </dsp:nvSpPr>
      <dsp:spPr>
        <a:xfrm>
          <a:off x="264678" y="1308237"/>
          <a:ext cx="6819690" cy="373782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6690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rPr>
            <a:t> Разработанные на основе практического опыта применения новых видов продукции (процессов)</a:t>
          </a:r>
          <a:endParaRPr lang="ru-RU" sz="1100" kern="1200" dirty="0"/>
        </a:p>
      </dsp:txBody>
      <dsp:txXfrm>
        <a:off x="264678" y="1308237"/>
        <a:ext cx="6819690" cy="373782"/>
      </dsp:txXfrm>
    </dsp:sp>
    <dsp:sp modelId="{6D62248B-2BF1-4F23-AE7C-5F2C6B313567}">
      <dsp:nvSpPr>
        <dsp:cNvPr id="0" name=""/>
        <dsp:cNvSpPr/>
      </dsp:nvSpPr>
      <dsp:spPr>
        <a:xfrm>
          <a:off x="31064" y="1261514"/>
          <a:ext cx="467227" cy="4672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218907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413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/>
            </a:lvl1pPr>
          </a:lstStyle>
          <a:p>
            <a:fld id="{8D7964D1-AAC6-4FBD-8C9E-22A2F742958B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8" rIns="91437" bIns="457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6300"/>
            <a:ext cx="5389563" cy="4440238"/>
          </a:xfrm>
          <a:prstGeom prst="rect">
            <a:avLst/>
          </a:prstGeom>
        </p:spPr>
        <p:txBody>
          <a:bodyPr vert="horz" lIns="91437" tIns="45718" rIns="91437" bIns="4571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4"/>
            <a:ext cx="2919413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3712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/>
            </a:lvl1pPr>
          </a:lstStyle>
          <a:p>
            <a:fld id="{75753B69-5539-4DE2-9A1F-66A51475A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4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3B69-5539-4DE2-9A1F-66A51475A2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6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53B69-5539-4DE2-9A1F-66A51475A2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9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A8D0E-3EA8-4D70-A02C-F9E6B8279F0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05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D32F6-F0DF-4795-97CF-27CF7FB56CA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1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2B7EC-192F-4EF3-9944-21F53654DF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25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84F2-80F5-4247-BC84-C17EAF17F5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69699-011A-497F-B3DC-3984BE04170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2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6102-D7F0-4A41-97DF-64861D22124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63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 userDrawn="1"/>
        </p:nvSpPr>
        <p:spPr bwMode="auto">
          <a:xfrm>
            <a:off x="8748713" y="4893469"/>
            <a:ext cx="323850" cy="19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32F3102-8CE6-40E4-B406-92313C8401D1}" type="slidenum">
              <a:rPr lang="ru-RU" altLang="ru-RU" sz="11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ru-RU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ECC11-C8B9-41CA-B4A5-E281ABC2747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05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744B-B6B5-44D2-84BD-9FEC63E0A8E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0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E2E56-73E6-4868-B658-2BF2FC7F07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7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1A43-93CC-4723-84A9-7BD4D83164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4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CD141-A2C9-49C4-BCB5-09C4C4A1B6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509F85-532A-480F-9B4D-E92E64B53B7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44000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9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png"/><Relationship Id="rId4" Type="http://schemas.openxmlformats.org/officeDocument/2006/relationships/diagramData" Target="../diagrams/data1.xml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radetskiy\Desktop\ff1a7e7fbb131685701ebf19bc1778f4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144000" cy="42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28" y="832195"/>
            <a:ext cx="8996848" cy="356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 anchor="ctr">
            <a:spAutoFit/>
          </a:bodyPr>
          <a:lstStyle/>
          <a:p>
            <a:pPr algn="ctr" eaLnBrk="0" hangingPunct="0">
              <a:lnSpc>
                <a:spcPts val="1790"/>
              </a:lnSpc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ФОРМИРУЯ СТАНДАРТИЗАЦИЮ БУДУЩЕГО</a:t>
            </a:r>
          </a:p>
          <a:p>
            <a:pPr algn="ctr" eaLnBrk="0" hangingPunct="0">
              <a:lnSpc>
                <a:spcPts val="1790"/>
              </a:lnSpc>
            </a:pPr>
            <a:endParaRPr lang="ru-RU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ru-RU" sz="20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Стандартизация</a:t>
            </a:r>
          </a:p>
          <a:p>
            <a:pPr algn="ctr" eaLnBrk="0" hangingPunct="0"/>
            <a:r>
              <a:rPr lang="ru-RU" sz="20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настоящего к будущему</a:t>
            </a:r>
          </a:p>
          <a:p>
            <a:pPr algn="ctr" eaLnBrk="0" hangingPunct="0"/>
            <a:endParaRPr lang="en-US" sz="20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sz="20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Standardization</a:t>
            </a:r>
          </a:p>
          <a:p>
            <a:pPr algn="ctr" eaLnBrk="0" hangingPunct="0"/>
            <a:r>
              <a:rPr lang="en-US" sz="2000" b="1" dirty="0">
                <a:solidFill>
                  <a:srgbClr val="CC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 the Present to the Future</a:t>
            </a:r>
            <a:endParaRPr lang="ru-RU" sz="2000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ts val="1790"/>
              </a:lnSpc>
            </a:pPr>
            <a:endParaRPr lang="ru-RU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0" hangingPunct="0">
              <a:lnSpc>
                <a:spcPts val="1790"/>
              </a:lnSpc>
            </a:pPr>
            <a:endParaRPr lang="ru-RU" b="1" dirty="0">
              <a:solidFill>
                <a:srgbClr val="CC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0" hangingPunct="0">
              <a:lnSpc>
                <a:spcPts val="2000"/>
              </a:lnSpc>
            </a:pPr>
            <a:r>
              <a:rPr lang="ru-RU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Президент НП «ОПЖТ», </a:t>
            </a:r>
          </a:p>
          <a:p>
            <a:pPr eaLnBrk="0" hangingPunct="0">
              <a:lnSpc>
                <a:spcPts val="2000"/>
              </a:lnSpc>
            </a:pPr>
            <a:r>
              <a:rPr lang="ru-RU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председатель ТК 045 / МТК 524 </a:t>
            </a:r>
          </a:p>
          <a:p>
            <a:pPr eaLnBrk="0" hangingPunct="0">
              <a:lnSpc>
                <a:spcPts val="2000"/>
              </a:lnSpc>
            </a:pPr>
            <a:r>
              <a:rPr lang="ru-RU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«Железнодорожный транспорт»</a:t>
            </a:r>
            <a:br>
              <a:rPr lang="en-US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ГАПАНОВИЧ Валентин Александрович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79512" y="4460536"/>
            <a:ext cx="8568952" cy="4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 anchor="ctr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sz="1200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октября 2019 г.</a:t>
            </a:r>
          </a:p>
          <a:p>
            <a:pPr algn="ctr" eaLnBrk="0" hangingPunct="0">
              <a:lnSpc>
                <a:spcPct val="110000"/>
              </a:lnSpc>
            </a:pPr>
            <a:r>
              <a:rPr lang="ru-RU" sz="1200" dirty="0">
                <a:solidFill>
                  <a:srgbClr val="3366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Санкт-Петербург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7CAC83-4753-E447-AE9A-4DB12FA39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282"/>
            <a:ext cx="1800200" cy="621145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A0CE33-88C0-544D-BEDD-38397587E9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60638"/>
            <a:ext cx="1760552" cy="699152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rgbClr val="333333"/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8F1A2E-2BE1-C84B-99D3-937E90BB51ED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80441"/>
            <a:ext cx="2026280" cy="699152"/>
          </a:xfrm>
          <a:prstGeom prst="rect">
            <a:avLst/>
          </a:prstGeom>
          <a:ln>
            <a:noFill/>
          </a:ln>
          <a:effectLst>
            <a:outerShdw blurRad="292100" dist="139700" dir="2700000" sx="1000" sy="1000" algn="tl" rotWithShape="0">
              <a:srgbClr val="333333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4232696" y="3308012"/>
            <a:ext cx="4860032" cy="1091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 of Non-commercial Partnership </a:t>
            </a:r>
            <a:endParaRPr lang="ru-RU" sz="1400" b="1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ru-RU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Union of Industries of Railway Equipment</a:t>
            </a:r>
            <a:r>
              <a:rPr lang="ru-RU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en-US" sz="1400" b="1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lnSpc>
                <a:spcPts val="2000"/>
              </a:lnSpc>
            </a:pP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Chairman of MTC 524/TC 045 </a:t>
            </a:r>
            <a:r>
              <a:rPr lang="ru-RU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Railway transport</a:t>
            </a:r>
            <a:r>
              <a:rPr lang="ru-RU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lnSpc>
                <a:spcPts val="2000"/>
              </a:lnSpc>
            </a:pPr>
            <a:r>
              <a:rPr lang="en-US" sz="14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Valentin A. GAPANOVICH </a:t>
            </a:r>
            <a:endParaRPr lang="ru-RU" sz="1400" b="1" dirty="0">
              <a:solidFill>
                <a:srgbClr val="1F49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5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5376ED-BAF2-4A9E-A7B3-261B6D6C2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4"/>
            <a:ext cx="1224136" cy="55950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461820" y="120810"/>
            <a:ext cx="6444208" cy="397455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600" b="1" dirty="0">
                <a:solidFill>
                  <a:schemeClr val="tx2"/>
                </a:solidFill>
                <a:latin typeface="Tahoma" pitchFamily="34" charset="0"/>
              </a:rPr>
              <a:t>Предложения</a:t>
            </a:r>
            <a:endParaRPr lang="ru-RU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026" name="Picture 2" descr="R:\Отделы\Отдел стандартизации\логотипы\мт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49" y="141480"/>
            <a:ext cx="1200698" cy="4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97371B-35E3-41D7-AFCF-BC1A3B92750F}"/>
              </a:ext>
            </a:extLst>
          </p:cNvPr>
          <p:cNvSpPr txBox="1"/>
          <p:nvPr/>
        </p:nvSpPr>
        <p:spPr>
          <a:xfrm>
            <a:off x="427260" y="578833"/>
            <a:ext cx="82010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dirty="0">
                <a:solidFill>
                  <a:schemeClr val="tx2"/>
                </a:solidFill>
              </a:rPr>
              <a:t>При пересмотре ГОСТ Р 1.1 «Стандартизация в Российской Федерации. Технические комитеты по стандартизации. Правила создания и деятельности» определить четкий порядок взаимодействия ТК:</a:t>
            </a:r>
          </a:p>
          <a:p>
            <a:endParaRPr lang="ru-RU" sz="1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303" y="2828487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345C8C"/>
                </a:solidFill>
                <a:latin typeface="Tahoma" pitchFamily="34" charset="0"/>
              </a:rPr>
              <a:t>II </a:t>
            </a:r>
            <a:r>
              <a:rPr lang="ru-RU" sz="1400" b="1" dirty="0">
                <a:solidFill>
                  <a:srgbClr val="345C8C"/>
                </a:solidFill>
                <a:latin typeface="Tahoma" pitchFamily="34" charset="0"/>
              </a:rPr>
              <a:t>Оценка эффективности деятельности технических комитетов на основе рейтинговой оценки разработанных стандартов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442" y="645798"/>
            <a:ext cx="8208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345C8C"/>
                </a:solidFill>
                <a:latin typeface="Tahoma" pitchFamily="34" charset="0"/>
              </a:rPr>
              <a:t>I </a:t>
            </a:r>
            <a:r>
              <a:rPr lang="ru-RU" sz="1400" b="1" dirty="0">
                <a:solidFill>
                  <a:srgbClr val="345C8C"/>
                </a:solidFill>
                <a:latin typeface="Tahoma" pitchFamily="34" charset="0"/>
              </a:rPr>
              <a:t>Обеспечение более продуктивного взаимодействия ТК</a:t>
            </a:r>
          </a:p>
        </p:txBody>
      </p:sp>
      <p:sp>
        <p:nvSpPr>
          <p:cNvPr id="22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273393" y="1370083"/>
            <a:ext cx="6400025" cy="3397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b="1" dirty="0">
                <a:solidFill>
                  <a:schemeClr val="tx2"/>
                </a:solidFill>
                <a:ea typeface="Verdana" panose="020B0604030504040204" pitchFamily="34" charset="0"/>
                <a:cs typeface="Arial" pitchFamily="34" charset="0"/>
              </a:rPr>
              <a:t>- этапы процедуры работы ТК, на которых необходимо взаимодействие </a:t>
            </a:r>
          </a:p>
        </p:txBody>
      </p:sp>
      <p:sp>
        <p:nvSpPr>
          <p:cNvPr id="24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480730" y="1757425"/>
            <a:ext cx="6581827" cy="32766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b="1" dirty="0">
                <a:solidFill>
                  <a:schemeClr val="tx2"/>
                </a:solidFill>
                <a:ea typeface="Verdana" panose="020B0604030504040204" pitchFamily="34" charset="0"/>
                <a:cs typeface="Arial" pitchFamily="34" charset="0"/>
              </a:rPr>
              <a:t>- форму взаимодействия ТК между собой  </a:t>
            </a:r>
          </a:p>
        </p:txBody>
      </p:sp>
      <p:sp>
        <p:nvSpPr>
          <p:cNvPr id="25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1134239" y="2501458"/>
            <a:ext cx="6459380" cy="31051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b="1" dirty="0">
                <a:solidFill>
                  <a:schemeClr val="tx2"/>
                </a:solidFill>
                <a:ea typeface="Verdana" panose="020B0604030504040204" pitchFamily="34" charset="0"/>
                <a:cs typeface="Arial" pitchFamily="34" charset="0"/>
              </a:rPr>
              <a:t>- ответственность ТК за нежелание взаимодействовать</a:t>
            </a:r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746595060"/>
              </p:ext>
            </p:extLst>
          </p:nvPr>
        </p:nvGraphicFramePr>
        <p:xfrm>
          <a:off x="755576" y="3292557"/>
          <a:ext cx="7104886" cy="1868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7867" y="3492021"/>
            <a:ext cx="26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9560" y="4052950"/>
            <a:ext cx="26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6374" y="4635804"/>
            <a:ext cx="266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4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838351" y="2117164"/>
            <a:ext cx="6459380" cy="33202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000"/>
            </a:schemeClr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b="1" dirty="0">
                <a:solidFill>
                  <a:schemeClr val="tx2"/>
                </a:solidFill>
                <a:ea typeface="Verdana" panose="020B0604030504040204" pitchFamily="34" charset="0"/>
                <a:cs typeface="Arial" pitchFamily="34" charset="0"/>
              </a:rPr>
              <a:t>- порядок достижения консенсуса между ТК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23224" t="15001" r="46457" b="14300"/>
          <a:stretch/>
        </p:blipFill>
        <p:spPr>
          <a:xfrm>
            <a:off x="7762995" y="1367563"/>
            <a:ext cx="1247427" cy="1636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762995" y="3195395"/>
            <a:ext cx="1489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Баллы (условно):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84363" y="3492021"/>
            <a:ext cx="4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84363" y="4052950"/>
            <a:ext cx="4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84363" y="4605026"/>
            <a:ext cx="42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9986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635646"/>
            <a:ext cx="57306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Спасибо</a:t>
            </a:r>
            <a:br>
              <a:rPr lang="ru-RU" sz="4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40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за Ваше внимание! </a:t>
            </a:r>
            <a:endParaRPr lang="en-US" sz="40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algn="ctr">
              <a:defRPr/>
            </a:pP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Thank You</a:t>
            </a:r>
            <a:r>
              <a:rPr lang="ru-RU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</a:t>
            </a:r>
            <a:r>
              <a:rPr lang="en-US" sz="40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for Your Attention!</a:t>
            </a:r>
            <a:endParaRPr lang="ru-RU" sz="4000" b="1" i="1" dirty="0">
              <a:solidFill>
                <a:schemeClr val="accent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CC9505-37EC-483B-A5E4-C3C2DB296300}"/>
              </a:ext>
            </a:extLst>
          </p:cNvPr>
          <p:cNvSpPr txBox="1"/>
          <p:nvPr/>
        </p:nvSpPr>
        <p:spPr>
          <a:xfrm>
            <a:off x="-13768" y="4321777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opzt@opzt.ru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+7(499)262-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73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0CE33-88C0-544D-BEDD-38397587E9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35546"/>
            <a:ext cx="1760552" cy="69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71B7CA-FF11-8243-B8CD-E3C83BDE4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5546"/>
            <a:ext cx="2026280" cy="69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1E23DA-B6D7-6E48-B724-828C3C9A5693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880" y="749943"/>
            <a:ext cx="2026280" cy="69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C9505-37EC-483B-A5E4-C3C2DB296300}"/>
              </a:ext>
            </a:extLst>
          </p:cNvPr>
          <p:cNvSpPr txBox="1"/>
          <p:nvPr/>
        </p:nvSpPr>
        <p:spPr>
          <a:xfrm>
            <a:off x="6588224" y="4290351"/>
            <a:ext cx="241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tk45@rsfgt.ru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+7(4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95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646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5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5376ED-BAF2-4A9E-A7B3-261B6D6C23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4"/>
            <a:ext cx="1080120" cy="582884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277888" y="92698"/>
            <a:ext cx="6624736" cy="918102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О РАБОТЕ ТК 045 «ЖЕЛЕЗНОДОРОЖНЫЙ ТРАНСПОРТ» </a:t>
            </a:r>
            <a:br>
              <a:rPr lang="ru-RU" sz="1200" b="1" dirty="0">
                <a:solidFill>
                  <a:srgbClr val="345C8C"/>
                </a:solidFill>
                <a:latin typeface="Tahoma" pitchFamily="34" charset="0"/>
              </a:rPr>
            </a:b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И МТК 524 «ЖЕЛЕЗНОДОРОЖНЫЙ ТРАНСПОРТ»</a:t>
            </a:r>
          </a:p>
          <a:p>
            <a:pPr algn="ctr">
              <a:defRPr/>
            </a:pPr>
            <a:endParaRPr lang="en-US" sz="1200" b="1" dirty="0">
              <a:solidFill>
                <a:srgbClr val="345C8C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 045 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Railway transport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MTC 524 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Railway transport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on: </a:t>
            </a: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5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153123" y="1059582"/>
            <a:ext cx="3000396" cy="48368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Фонд стандартов ТК 045 насчитывает</a:t>
            </a:r>
            <a:b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343 документа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5D3033A4-DD46-48F2-8880-C43A6E61E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96081"/>
              </p:ext>
            </p:extLst>
          </p:nvPr>
        </p:nvGraphicFramePr>
        <p:xfrm>
          <a:off x="4716016" y="987574"/>
          <a:ext cx="3410679" cy="189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Скругленный прямоугольник 28">
            <a:extLst>
              <a:ext uri="{FF2B5EF4-FFF2-40B4-BE49-F238E27FC236}">
                <a16:creationId xmlns:a16="http://schemas.microsoft.com/office/drawing/2014/main" id="{B102C319-B581-4C36-B567-5B9FA3785F85}"/>
              </a:ext>
            </a:extLst>
          </p:cNvPr>
          <p:cNvSpPr/>
          <p:nvPr/>
        </p:nvSpPr>
        <p:spPr>
          <a:xfrm>
            <a:off x="107504" y="1715463"/>
            <a:ext cx="3000396" cy="480906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 2008 по 2018 гг. разработано</a:t>
            </a:r>
            <a:b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и актуализировано </a:t>
            </a:r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305 стандартов</a:t>
            </a:r>
          </a:p>
        </p:txBody>
      </p:sp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48F9026D-F3B0-491A-84C8-3FE6062F8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710462"/>
              </p:ext>
            </p:extLst>
          </p:nvPr>
        </p:nvGraphicFramePr>
        <p:xfrm>
          <a:off x="186827" y="2353682"/>
          <a:ext cx="3922828" cy="196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CA5FBCDB-94EC-4486-B2C0-0B767CF59EB4}"/>
              </a:ext>
            </a:extLst>
          </p:cNvPr>
          <p:cNvSpPr txBox="1"/>
          <p:nvPr/>
        </p:nvSpPr>
        <p:spPr>
          <a:xfrm>
            <a:off x="1104732" y="41559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Стандарты ТК 045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99AD314-39CA-4A1F-A73A-A8ADB989375A}"/>
              </a:ext>
            </a:extLst>
          </p:cNvPr>
          <p:cNvSpPr txBox="1"/>
          <p:nvPr/>
        </p:nvSpPr>
        <p:spPr>
          <a:xfrm>
            <a:off x="2123728" y="4155926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Стандарты других ТК</a:t>
            </a:r>
          </a:p>
        </p:txBody>
      </p:sp>
      <p:sp>
        <p:nvSpPr>
          <p:cNvPr id="28" name="Скругленный прямоугольник 28">
            <a:extLst>
              <a:ext uri="{FF2B5EF4-FFF2-40B4-BE49-F238E27FC236}">
                <a16:creationId xmlns:a16="http://schemas.microsoft.com/office/drawing/2014/main" id="{DE2B49AF-0922-4C3E-88FF-16E8E423E954}"/>
              </a:ext>
            </a:extLst>
          </p:cNvPr>
          <p:cNvSpPr/>
          <p:nvPr/>
        </p:nvSpPr>
        <p:spPr>
          <a:xfrm>
            <a:off x="4257974" y="3075807"/>
            <a:ext cx="4515594" cy="1080119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 algn="ctr"/>
            <a:endParaRPr lang="ru-RU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75710" algn="ctr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 итогам работы в 2018 г. ТК 045 разделил с разделил с ТК 023 «Нефтяная и казовая промышленность» </a:t>
            </a:r>
            <a:r>
              <a:rPr lang="ru-RU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первое место </a:t>
            </a: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 </a:t>
            </a:r>
            <a:r>
              <a:rPr lang="ru-RU"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Рейтинге эффективности деятельности технических комитетов</a:t>
            </a:r>
            <a:r>
              <a:rPr lang="en-US"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ru-RU" sz="11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 стандартизации</a:t>
            </a: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составленном Федеральным агентством</a:t>
            </a:r>
            <a:r>
              <a:rPr lang="en-US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 техническому регулированию</a:t>
            </a:r>
            <a:r>
              <a:rPr lang="en-US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и метрологии</a:t>
            </a:r>
            <a:r>
              <a:rPr lang="ru-RU" sz="1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endParaRPr lang="en-US" sz="11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75710" algn="ctr"/>
            <a:endParaRPr lang="en-US" sz="11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026" name="Picture 2" descr="R:\Отделы\Отдел стандартизации\логотипы\мт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888" y="141480"/>
            <a:ext cx="1040777" cy="5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713349"/>
            <a:ext cx="91440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*</a:t>
            </a:r>
            <a:r>
              <a:rPr lang="ru-RU" sz="105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Всего в Российской Федерации функционирует 272 технических комитета, из них – 181 комитет участвовал в оценке своей деятельности </a:t>
            </a:r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35913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971600" y="229993"/>
            <a:ext cx="7308304" cy="938121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МЕЖГОСУДАРСТВЕННЫЙ ТЕХНИЧЕСКИЙ КОМИТЕТ</a:t>
            </a:r>
          </a:p>
          <a:p>
            <a:pPr algn="ctr">
              <a:defRPr/>
            </a:pP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 МТК 524 «ЖЕЛЕЗНОДОРОЖНЫЙ ТРАНСПОРТ»</a:t>
            </a:r>
            <a:endParaRPr lang="en-US" sz="1200" b="1" dirty="0">
              <a:solidFill>
                <a:srgbClr val="345C8C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345C8C"/>
                </a:solidFill>
                <a:latin typeface="Tahoma" pitchFamily="34" charset="0"/>
              </a:rPr>
              <a:t>Interstate Technical Committee</a:t>
            </a: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 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MTC 524 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Railway transport</a:t>
            </a:r>
            <a:r>
              <a:rPr lang="ru-RU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200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200" b="1" dirty="0">
              <a:solidFill>
                <a:srgbClr val="FF0000"/>
              </a:solidFill>
              <a:latin typeface="Tahoma" pitchFamily="34" charset="0"/>
            </a:endParaRPr>
          </a:p>
          <a:p>
            <a:pPr>
              <a:defRPr/>
            </a:pPr>
            <a:endParaRPr lang="ru-RU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F1580F0C-7CED-435B-A94C-D75A307E3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9"/>
            <a:ext cx="1001268" cy="6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28">
            <a:extLst>
              <a:ext uri="{FF2B5EF4-FFF2-40B4-BE49-F238E27FC236}">
                <a16:creationId xmlns:a16="http://schemas.microsoft.com/office/drawing/2014/main" id="{43A89AA0-1489-472E-A2E7-3AFD62499C7C}"/>
              </a:ext>
            </a:extLst>
          </p:cNvPr>
          <p:cNvSpPr/>
          <p:nvPr/>
        </p:nvSpPr>
        <p:spPr>
          <a:xfrm>
            <a:off x="203452" y="1176198"/>
            <a:ext cx="3000396" cy="54000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Создан 25 ноября 2010 г.</a:t>
            </a:r>
          </a:p>
        </p:txBody>
      </p:sp>
      <p:sp>
        <p:nvSpPr>
          <p:cNvPr id="19" name="Скругленный прямоугольник 28">
            <a:extLst>
              <a:ext uri="{FF2B5EF4-FFF2-40B4-BE49-F238E27FC236}">
                <a16:creationId xmlns:a16="http://schemas.microsoft.com/office/drawing/2014/main" id="{B91B8C45-B686-43F9-BED1-6BA2EC3C98E6}"/>
              </a:ext>
            </a:extLst>
          </p:cNvPr>
          <p:cNvSpPr/>
          <p:nvPr/>
        </p:nvSpPr>
        <p:spPr>
          <a:xfrm>
            <a:off x="4682279" y="4155926"/>
            <a:ext cx="3000396" cy="54000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spc="-1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Состав: 7 государств – полноправных членов, 2 государства – наблюдателя</a:t>
            </a:r>
          </a:p>
        </p:txBody>
      </p:sp>
      <p:sp>
        <p:nvSpPr>
          <p:cNvPr id="20" name="Скругленный прямоугольник 28">
            <a:extLst>
              <a:ext uri="{FF2B5EF4-FFF2-40B4-BE49-F238E27FC236}">
                <a16:creationId xmlns:a16="http://schemas.microsoft.com/office/drawing/2014/main" id="{DCC0719C-BA15-49EA-9C5C-C83032E22C10}"/>
              </a:ext>
            </a:extLst>
          </p:cNvPr>
          <p:cNvSpPr/>
          <p:nvPr/>
        </p:nvSpPr>
        <p:spPr>
          <a:xfrm>
            <a:off x="203452" y="2007656"/>
            <a:ext cx="3000396" cy="54000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Секретариат:</a:t>
            </a:r>
            <a:b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 2010 по 2018 </a:t>
            </a:r>
            <a:r>
              <a:rPr lang="ru-RU" sz="11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г.г</a:t>
            </a: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. – ОАО «РЖД»;</a:t>
            </a:r>
            <a:b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 2018 г. по </a:t>
            </a:r>
            <a:r>
              <a:rPr lang="ru-RU" sz="1100" spc="-3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наст.время</a:t>
            </a:r>
            <a:r>
              <a:rPr lang="ru-RU" sz="1100" spc="-3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– ФБУ «РС ФЖТ»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92837F2F-01CE-489F-8AE0-30CAD15D279A}"/>
              </a:ext>
            </a:extLst>
          </p:cNvPr>
          <p:cNvSpPr/>
          <p:nvPr/>
        </p:nvSpPr>
        <p:spPr>
          <a:xfrm>
            <a:off x="1649754" y="1788206"/>
            <a:ext cx="120216" cy="120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D85C221-03F5-4542-8999-4C78157ADC71}"/>
              </a:ext>
            </a:extLst>
          </p:cNvPr>
          <p:cNvSpPr/>
          <p:nvPr/>
        </p:nvSpPr>
        <p:spPr>
          <a:xfrm>
            <a:off x="1649754" y="2668702"/>
            <a:ext cx="120216" cy="120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1FA7C39-8652-4181-B95B-87B2DFB8BB86}"/>
              </a:ext>
            </a:extLst>
          </p:cNvPr>
          <p:cNvSpPr/>
          <p:nvPr/>
        </p:nvSpPr>
        <p:spPr>
          <a:xfrm>
            <a:off x="1649754" y="3557499"/>
            <a:ext cx="120216" cy="120216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38" descr="Азербайджан">
            <a:extLst>
              <a:ext uri="{FF2B5EF4-FFF2-40B4-BE49-F238E27FC236}">
                <a16:creationId xmlns:a16="http://schemas.microsoft.com/office/drawing/2014/main" id="{51042882-A7EB-4C5E-A617-771081CED4D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4469" y="3376766"/>
            <a:ext cx="1066913" cy="5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40" descr="Армения">
            <a:extLst>
              <a:ext uri="{FF2B5EF4-FFF2-40B4-BE49-F238E27FC236}">
                <a16:creationId xmlns:a16="http://schemas.microsoft.com/office/drawing/2014/main" id="{96E37500-8884-4627-8DC6-B91E44A529F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33" y="1480447"/>
            <a:ext cx="1066800" cy="5194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1" name="Picture 42" descr="Flag of Belarus.svg">
            <a:extLst>
              <a:ext uri="{FF2B5EF4-FFF2-40B4-BE49-F238E27FC236}">
                <a16:creationId xmlns:a16="http://schemas.microsoft.com/office/drawing/2014/main" id="{149FF387-7D46-4A57-A406-BCF800AB7F6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6937" y="927095"/>
            <a:ext cx="1096913" cy="5369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2" name="Picture 44" descr="Казахстан">
            <a:extLst>
              <a:ext uri="{FF2B5EF4-FFF2-40B4-BE49-F238E27FC236}">
                <a16:creationId xmlns:a16="http://schemas.microsoft.com/office/drawing/2014/main" id="{32D81753-C4A9-4DC8-9F5D-183A0F902C6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923" y="915566"/>
            <a:ext cx="1096912" cy="5369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3" name="Picture 46" descr="Flag of Kyrgyzstan.svg">
            <a:extLst>
              <a:ext uri="{FF2B5EF4-FFF2-40B4-BE49-F238E27FC236}">
                <a16:creationId xmlns:a16="http://schemas.microsoft.com/office/drawing/2014/main" id="{BF88B745-3B1D-4B89-915D-AC7A03C476F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5841" y="2414729"/>
            <a:ext cx="1056023" cy="5369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5" name="Picture 50" descr="Россия">
            <a:extLst>
              <a:ext uri="{FF2B5EF4-FFF2-40B4-BE49-F238E27FC236}">
                <a16:creationId xmlns:a16="http://schemas.microsoft.com/office/drawing/2014/main" id="{998CA9D5-D765-44F4-8767-6DB9E9CF514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5469" y="1452488"/>
            <a:ext cx="1056395" cy="5473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6" name="Picture 52" descr="Flag of Tajikistan.svg">
            <a:extLst>
              <a:ext uri="{FF2B5EF4-FFF2-40B4-BE49-F238E27FC236}">
                <a16:creationId xmlns:a16="http://schemas.microsoft.com/office/drawing/2014/main" id="{3EDD2D60-DB67-41E5-AB93-1408F841452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67402" y="3181934"/>
            <a:ext cx="1066800" cy="5334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37" name="Picture 56" descr="Узбекистан">
            <a:extLst>
              <a:ext uri="{FF2B5EF4-FFF2-40B4-BE49-F238E27FC236}">
                <a16:creationId xmlns:a16="http://schemas.microsoft.com/office/drawing/2014/main" id="{6BBD38B7-6DB6-4949-9E85-1CEF31A81A2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51799" y="3181934"/>
            <a:ext cx="1036650" cy="52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58" descr="Украина">
            <a:extLst>
              <a:ext uri="{FF2B5EF4-FFF2-40B4-BE49-F238E27FC236}">
                <a16:creationId xmlns:a16="http://schemas.microsoft.com/office/drawing/2014/main" id="{2E4AB3E5-C16E-4663-9C9D-895B34CD51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38183" y="2388285"/>
            <a:ext cx="1045600" cy="5380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grpSp>
        <p:nvGrpSpPr>
          <p:cNvPr id="39" name="Group 24">
            <a:extLst>
              <a:ext uri="{FF2B5EF4-FFF2-40B4-BE49-F238E27FC236}">
                <a16:creationId xmlns:a16="http://schemas.microsoft.com/office/drawing/2014/main" id="{974BBA86-8117-4C34-B3A3-23A2503BF452}"/>
              </a:ext>
            </a:extLst>
          </p:cNvPr>
          <p:cNvGrpSpPr>
            <a:grpSpLocks/>
          </p:cNvGrpSpPr>
          <p:nvPr/>
        </p:nvGrpSpPr>
        <p:grpSpPr bwMode="auto">
          <a:xfrm>
            <a:off x="5320675" y="1893552"/>
            <a:ext cx="1714500" cy="978923"/>
            <a:chOff x="2530" y="1752"/>
            <a:chExt cx="1130" cy="635"/>
          </a:xfrm>
        </p:grpSpPr>
        <p:sp>
          <p:nvSpPr>
            <p:cNvPr id="40" name="Скругленный прямоугольник 41">
              <a:extLst>
                <a:ext uri="{FF2B5EF4-FFF2-40B4-BE49-F238E27FC236}">
                  <a16:creationId xmlns:a16="http://schemas.microsoft.com/office/drawing/2014/main" id="{615D27CD-B062-4979-8E31-F08D5F97E5D8}"/>
                </a:ext>
              </a:extLst>
            </p:cNvPr>
            <p:cNvSpPr/>
            <p:nvPr/>
          </p:nvSpPr>
          <p:spPr bwMode="auto">
            <a:xfrm>
              <a:off x="2530" y="1752"/>
              <a:ext cx="1130" cy="635"/>
            </a:xfrm>
            <a:prstGeom prst="roundRect">
              <a:avLst>
                <a:gd name="adj" fmla="val 8163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" name="Рисунок 2" descr="052_мтк_524.jpg">
              <a:extLst>
                <a:ext uri="{FF2B5EF4-FFF2-40B4-BE49-F238E27FC236}">
                  <a16:creationId xmlns:a16="http://schemas.microsoft.com/office/drawing/2014/main" id="{2AC91238-2454-4971-838C-7F9F62314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76" y="1842"/>
              <a:ext cx="1044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40" descr="Армения">
            <a:extLst>
              <a:ext uri="{FF2B5EF4-FFF2-40B4-BE49-F238E27FC236}">
                <a16:creationId xmlns:a16="http://schemas.microsoft.com/office/drawing/2014/main" id="{35974E84-EE48-4FB0-9C82-E1BB7E2AA77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5640" y="1480447"/>
            <a:ext cx="1066800" cy="519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42" descr="Flag of Belarus.svg">
            <a:extLst>
              <a:ext uri="{FF2B5EF4-FFF2-40B4-BE49-F238E27FC236}">
                <a16:creationId xmlns:a16="http://schemas.microsoft.com/office/drawing/2014/main" id="{CC9099F0-19BD-4A80-96A9-2474B13198B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60844" y="927095"/>
            <a:ext cx="1096913" cy="53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Picture 44" descr="Казахстан">
            <a:extLst>
              <a:ext uri="{FF2B5EF4-FFF2-40B4-BE49-F238E27FC236}">
                <a16:creationId xmlns:a16="http://schemas.microsoft.com/office/drawing/2014/main" id="{2DBED9F0-7167-438C-9005-61D18D48FCE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2830" y="915566"/>
            <a:ext cx="1096912" cy="53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6" descr="Flag of Kyrgyzstan.svg">
            <a:extLst>
              <a:ext uri="{FF2B5EF4-FFF2-40B4-BE49-F238E27FC236}">
                <a16:creationId xmlns:a16="http://schemas.microsoft.com/office/drawing/2014/main" id="{F0640F1D-0091-4015-93FF-08F481C420E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9748" y="2414729"/>
            <a:ext cx="1056023" cy="53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50" descr="Россия">
            <a:extLst>
              <a:ext uri="{FF2B5EF4-FFF2-40B4-BE49-F238E27FC236}">
                <a16:creationId xmlns:a16="http://schemas.microsoft.com/office/drawing/2014/main" id="{463AB186-1446-4920-A8F2-E48C2273ECE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99376" y="1452488"/>
            <a:ext cx="1056395" cy="54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52" descr="Flag of Tajikistan.svg">
            <a:extLst>
              <a:ext uri="{FF2B5EF4-FFF2-40B4-BE49-F238E27FC236}">
                <a16:creationId xmlns:a16="http://schemas.microsoft.com/office/drawing/2014/main" id="{2FD3E155-6891-4C44-9081-56C4AFDA683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1309" y="3181934"/>
            <a:ext cx="1066800" cy="53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Picture 58" descr="Украина">
            <a:extLst>
              <a:ext uri="{FF2B5EF4-FFF2-40B4-BE49-F238E27FC236}">
                <a16:creationId xmlns:a16="http://schemas.microsoft.com/office/drawing/2014/main" id="{80A89C68-84E7-4984-B706-101D3BDFCDB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090" y="2388285"/>
            <a:ext cx="1045600" cy="53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Скругленный прямоугольник 28">
            <a:extLst>
              <a:ext uri="{FF2B5EF4-FFF2-40B4-BE49-F238E27FC236}">
                <a16:creationId xmlns:a16="http://schemas.microsoft.com/office/drawing/2014/main" id="{06F332B7-4EA9-4EAB-8AFF-FF7B2BD0EE57}"/>
              </a:ext>
            </a:extLst>
          </p:cNvPr>
          <p:cNvSpPr/>
          <p:nvPr/>
        </p:nvSpPr>
        <p:spPr>
          <a:xfrm>
            <a:off x="201076" y="2864878"/>
            <a:ext cx="3000396" cy="51187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Фонд стандартов МТК 524 насчитывает </a:t>
            </a:r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243 документа</a:t>
            </a:r>
          </a:p>
        </p:txBody>
      </p:sp>
      <p:sp>
        <p:nvSpPr>
          <p:cNvPr id="50" name="Скругленный прямоугольник 28">
            <a:extLst>
              <a:ext uri="{FF2B5EF4-FFF2-40B4-BE49-F238E27FC236}">
                <a16:creationId xmlns:a16="http://schemas.microsoft.com/office/drawing/2014/main" id="{B102C319-B581-4C36-B567-5B9FA3785F85}"/>
              </a:ext>
            </a:extLst>
          </p:cNvPr>
          <p:cNvSpPr/>
          <p:nvPr/>
        </p:nvSpPr>
        <p:spPr>
          <a:xfrm>
            <a:off x="201076" y="3817218"/>
            <a:ext cx="3000396" cy="482724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 2010 по 2018 гг. разработано</a:t>
            </a:r>
            <a:b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и актуализировано </a:t>
            </a:r>
            <a:r>
              <a:rPr lang="ru-RU" sz="11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220 стандартов</a:t>
            </a:r>
          </a:p>
        </p:txBody>
      </p:sp>
      <p:pic>
        <p:nvPicPr>
          <p:cNvPr id="49" name="Picture 2" descr="R:\Отделы\Отдел стандартизации\логотипы\мтк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83" y="174717"/>
            <a:ext cx="1040777" cy="5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81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4" descr="Казахстан">
            <a:extLst>
              <a:ext uri="{FF2B5EF4-FFF2-40B4-BE49-F238E27FC236}">
                <a16:creationId xmlns:a16="http://schemas.microsoft.com/office/drawing/2014/main" id="{2DBED9F0-7167-438C-9005-61D18D48FCE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4256" y="1488121"/>
            <a:ext cx="685434" cy="3929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39552" y="104668"/>
            <a:ext cx="7308304" cy="312720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400" b="1" dirty="0">
                <a:solidFill>
                  <a:srgbClr val="345C8C"/>
                </a:solidFill>
                <a:latin typeface="Tahoma" pitchFamily="34" charset="0"/>
              </a:rPr>
              <a:t>МЕЖДУНАРОДНАЯ ДЕЯТЕЛЬНОСТЬ</a:t>
            </a:r>
          </a:p>
          <a:p>
            <a:pPr algn="ctr">
              <a:defRPr/>
            </a:pPr>
            <a:r>
              <a:rPr lang="en-US" sz="1400" b="1" dirty="0">
                <a:solidFill>
                  <a:srgbClr val="345C8C"/>
                </a:solidFill>
                <a:latin typeface="Tahoma" pitchFamily="34" charset="0"/>
              </a:rPr>
              <a:t>International Activity</a:t>
            </a:r>
            <a:endParaRPr lang="ru-RU" sz="1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21A00-4526-4EB5-8492-FED7C1E2F7C4}"/>
              </a:ext>
            </a:extLst>
          </p:cNvPr>
          <p:cNvSpPr txBox="1"/>
          <p:nvPr/>
        </p:nvSpPr>
        <p:spPr>
          <a:xfrm>
            <a:off x="6117134" y="1988599"/>
            <a:ext cx="2951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Российская Федерация и Республика Казахстан являются </a:t>
            </a: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полноправными членами </a:t>
            </a: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ИСО/ТК 269, Республика Беларусь – </a:t>
            </a: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член-наблюдатель</a:t>
            </a:r>
          </a:p>
          <a:p>
            <a:endParaRPr lang="ru-RU" sz="8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8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050" name="Picture 2" descr="Image result for iso tc 269">
            <a:extLst>
              <a:ext uri="{FF2B5EF4-FFF2-40B4-BE49-F238E27FC236}">
                <a16:creationId xmlns:a16="http://schemas.microsoft.com/office/drawing/2014/main" id="{42D6E674-032A-4817-BBAF-706C1F968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1789"/>
            <a:ext cx="716573" cy="6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id="{D9C6D680-ED14-47C1-9CBE-0675C4CED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943621"/>
              </p:ext>
            </p:extLst>
          </p:nvPr>
        </p:nvGraphicFramePr>
        <p:xfrm>
          <a:off x="179512" y="627534"/>
          <a:ext cx="6096000" cy="4333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65E21A00-4526-4EB5-8492-FED7C1E2F7C4}"/>
              </a:ext>
            </a:extLst>
          </p:cNvPr>
          <p:cNvSpPr txBox="1"/>
          <p:nvPr/>
        </p:nvSpPr>
        <p:spPr>
          <a:xfrm>
            <a:off x="6306070" y="2924054"/>
            <a:ext cx="27175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рабочей группе ИСО/ТК 269/</a:t>
            </a:r>
            <a:r>
              <a:rPr lang="en-US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WG 5</a:t>
            </a:r>
            <a:r>
              <a:rPr lang="en-US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«Система управления качеством железной дороги» проходит работа над стандартом </a:t>
            </a:r>
            <a:r>
              <a:rPr lang="en-US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</a:t>
            </a: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от России </a:t>
            </a: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принимает участие представитель</a:t>
            </a:r>
            <a:b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ОАО «РЖД» и НП «ОПЖТ»</a:t>
            </a:r>
            <a:endParaRPr lang="en-US" sz="12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800" b="1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239" y="1193640"/>
            <a:ext cx="632970" cy="3730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46" y="4568638"/>
            <a:ext cx="632970" cy="3730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2" y="3202343"/>
            <a:ext cx="632970" cy="37300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653" y="3202343"/>
            <a:ext cx="632970" cy="3730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02342"/>
            <a:ext cx="632970" cy="373007"/>
          </a:xfrm>
          <a:prstGeom prst="rect">
            <a:avLst/>
          </a:prstGeom>
        </p:spPr>
      </p:pic>
      <p:pic>
        <p:nvPicPr>
          <p:cNvPr id="30" name="Рисунок 29" descr="052_мтк_524.jpg">
            <a:extLst>
              <a:ext uri="{FF2B5EF4-FFF2-40B4-BE49-F238E27FC236}">
                <a16:creationId xmlns:a16="http://schemas.microsoft.com/office/drawing/2014/main" id="{55913146-84F9-4474-91C3-28CC41781664}"/>
              </a:ext>
            </a:extLst>
          </p:cNvPr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21" b="90000" l="1531" r="98676">
                        <a14:foregroundMark x1="15060" y1="36262" x2="15060" y2="36262"/>
                        <a14:foregroundMark x1="21266" y1="26729" x2="21266" y2="26729"/>
                        <a14:foregroundMark x1="6496" y1="46729" x2="6496" y2="46729"/>
                        <a14:foregroundMark x1="1572" y1="61963" x2="1572" y2="61963"/>
                        <a14:foregroundMark x1="32478" y1="29533" x2="32478" y2="29533"/>
                        <a14:foregroundMark x1="33016" y1="21121" x2="33016" y2="21121"/>
                        <a14:foregroundMark x1="38146" y1="5607" x2="38146" y2="5607"/>
                        <a14:foregroundMark x1="47828" y1="25981" x2="47828" y2="25981"/>
                        <a14:foregroundMark x1="57758" y1="36542" x2="57758" y2="36542"/>
                        <a14:foregroundMark x1="68018" y1="34393" x2="68018" y2="34393"/>
                        <a14:foregroundMark x1="65494" y1="26542" x2="65494" y2="26542"/>
                        <a14:foregroundMark x1="73852" y1="33551" x2="73852" y2="33551"/>
                        <a14:foregroundMark x1="79024" y1="61963" x2="79024" y2="61963"/>
                        <a14:foregroundMark x1="59495" y1="56168" x2="59495" y2="56168"/>
                        <a14:foregroundMark x1="95159" y1="64112" x2="95159" y2="64112"/>
                        <a14:foregroundMark x1="98676" y1="58131" x2="98676" y2="58131"/>
                        <a14:foregroundMark x1="94332" y1="43925" x2="94332" y2="43925"/>
                        <a14:foregroundMark x1="88333" y1="30935" x2="88333" y2="30935"/>
                        <a14:foregroundMark x1="62929" y1="28879" x2="62929" y2="28879"/>
                        <a14:foregroundMark x1="75217" y1="28411" x2="75217" y2="28411"/>
                        <a14:foregroundMark x1="55358" y1="12056" x2="55358" y2="12056"/>
                        <a14:foregroundMark x1="46380" y1="13832" x2="46380" y2="13832"/>
                        <a14:backgroundMark x1="45180" y1="17196" x2="45180" y2="17196"/>
                        <a14:backgroundMark x1="47207" y1="14860" x2="47414" y2="14206"/>
                        <a14:backgroundMark x1="39760" y1="12150" x2="47042" y2="12056"/>
                        <a14:backgroundMark x1="53331" y1="12150" x2="56806" y2="12710"/>
                        <a14:backgroundMark x1="62267" y1="1495" x2="57840" y2="10000"/>
                        <a14:backgroundMark x1="50476" y1="12523" x2="52586" y2="12150"/>
                        <a14:backgroundMark x1="67273" y1="187" x2="67273" y2="187"/>
                      </a14:backgroundRemoval>
                    </a14:imgEffect>
                  </a14:imgLayer>
                </a14:imgProps>
              </a:ext>
            </a:extLst>
          </a:blip>
          <a:srcRect b="34492"/>
          <a:stretch/>
        </p:blipFill>
        <p:spPr bwMode="auto">
          <a:xfrm>
            <a:off x="7764283" y="260906"/>
            <a:ext cx="1259320" cy="424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67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323528" y="284085"/>
            <a:ext cx="7308304" cy="312720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600" b="1" dirty="0">
                <a:solidFill>
                  <a:srgbClr val="345C8C"/>
                </a:solidFill>
                <a:latin typeface="Tahoma" pitchFamily="34" charset="0"/>
              </a:rPr>
              <a:t>МЕЖДУНАРОДНАЯ ДЕЯТЕЛЬНОСТЬ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345C8C"/>
                </a:solidFill>
                <a:latin typeface="Tahoma" pitchFamily="34" charset="0"/>
              </a:rPr>
              <a:t> International Activity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21A00-4526-4EB5-8492-FED7C1E2F7C4}"/>
              </a:ext>
            </a:extLst>
          </p:cNvPr>
          <p:cNvSpPr txBox="1"/>
          <p:nvPr/>
        </p:nvSpPr>
        <p:spPr>
          <a:xfrm>
            <a:off x="6300192" y="748898"/>
            <a:ext cx="28533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Республика Беларусь, Российская Федерация</a:t>
            </a:r>
            <a:b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Украина являются </a:t>
            </a: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полноправными членами </a:t>
            </a: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МЭК/ТК 9</a:t>
            </a:r>
          </a:p>
          <a:p>
            <a:endParaRPr lang="ru-RU" sz="12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Российской Федерации</a:t>
            </a:r>
            <a:br>
              <a:rPr 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работе комитета </a:t>
            </a:r>
            <a:r>
              <a:rPr lang="ru-RU" sz="12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принимают участие представители</a:t>
            </a:r>
            <a:br>
              <a:rPr lang="ru-RU" sz="12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«НИИАС»</a:t>
            </a:r>
          </a:p>
          <a:p>
            <a:endParaRPr lang="ru-RU" sz="1200" i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Генеральный директор</a:t>
            </a:r>
            <a:b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«НИИАС» </a:t>
            </a:r>
            <a:r>
              <a:rPr lang="ru-RU" sz="1200" i="1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И.Н.Розенберг</a:t>
            </a:r>
            <a:r>
              <a:rPr lang="ru-RU" sz="1200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i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возглавляет рабочую группу по вопросам долговечности железнодорожной техники</a:t>
            </a:r>
          </a:p>
        </p:txBody>
      </p:sp>
      <p:pic>
        <p:nvPicPr>
          <p:cNvPr id="3074" name="Picture 2" descr="Image result for iec logo">
            <a:extLst>
              <a:ext uri="{FF2B5EF4-FFF2-40B4-BE49-F238E27FC236}">
                <a16:creationId xmlns:a16="http://schemas.microsoft.com/office/drawing/2014/main" id="{7DE1CAC3-5718-47A0-851F-FB0B94805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6199"/>
            <a:ext cx="682983" cy="6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88A476E5-F890-47AF-BF77-90F24B88747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3867894"/>
            <a:ext cx="9144000" cy="11849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Область деятельности:</a:t>
            </a:r>
            <a:b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международных стандартов в области железных дорог, в том числе на подвижной состав, стационарные установки, системы управления (включая системы связи, сигнализации и обработки) для эксплуатации железных дорог, их интерфейсы и экологическую среду. Разрабатываемые комитетом стандарты охватывают железнодорожные сети, городские транспортные сети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(включая метро, ​​трамваи, троллейбусы и полностью автоматизированные транспортные системы)</a:t>
            </a:r>
            <a:b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транспортные системы с магнитной подвеской.</a:t>
            </a:r>
            <a:endParaRPr kumimoji="0" lang="ru-RU" altLang="ru-RU" sz="5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Рисунок 7" descr="052_мтк_524.jpg">
            <a:extLst>
              <a:ext uri="{FF2B5EF4-FFF2-40B4-BE49-F238E27FC236}">
                <a16:creationId xmlns:a16="http://schemas.microsoft.com/office/drawing/2014/main" id="{55913146-84F9-4474-91C3-28CC41781664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21" b="90000" l="1531" r="98676">
                        <a14:foregroundMark x1="15060" y1="36262" x2="15060" y2="36262"/>
                        <a14:foregroundMark x1="21266" y1="26729" x2="21266" y2="26729"/>
                        <a14:foregroundMark x1="6496" y1="46729" x2="6496" y2="46729"/>
                        <a14:foregroundMark x1="1572" y1="61963" x2="1572" y2="61963"/>
                        <a14:foregroundMark x1="32478" y1="29533" x2="32478" y2="29533"/>
                        <a14:foregroundMark x1="33016" y1="21121" x2="33016" y2="21121"/>
                        <a14:foregroundMark x1="38146" y1="5607" x2="38146" y2="5607"/>
                        <a14:foregroundMark x1="47828" y1="25981" x2="47828" y2="25981"/>
                        <a14:foregroundMark x1="57758" y1="36542" x2="57758" y2="36542"/>
                        <a14:foregroundMark x1="68018" y1="34393" x2="68018" y2="34393"/>
                        <a14:foregroundMark x1="65494" y1="26542" x2="65494" y2="26542"/>
                        <a14:foregroundMark x1="73852" y1="33551" x2="73852" y2="33551"/>
                        <a14:foregroundMark x1="79024" y1="61963" x2="79024" y2="61963"/>
                        <a14:foregroundMark x1="59495" y1="56168" x2="59495" y2="56168"/>
                        <a14:foregroundMark x1="95159" y1="64112" x2="95159" y2="64112"/>
                        <a14:foregroundMark x1="98676" y1="58131" x2="98676" y2="58131"/>
                        <a14:foregroundMark x1="94332" y1="43925" x2="94332" y2="43925"/>
                        <a14:foregroundMark x1="88333" y1="30935" x2="88333" y2="30935"/>
                        <a14:foregroundMark x1="62929" y1="28879" x2="62929" y2="28879"/>
                        <a14:foregroundMark x1="75217" y1="28411" x2="75217" y2="28411"/>
                        <a14:foregroundMark x1="55358" y1="12056" x2="55358" y2="12056"/>
                        <a14:foregroundMark x1="46380" y1="13832" x2="46380" y2="13832"/>
                        <a14:backgroundMark x1="45180" y1="17196" x2="45180" y2="17196"/>
                        <a14:backgroundMark x1="47207" y1="14860" x2="47414" y2="14206"/>
                        <a14:backgroundMark x1="39760" y1="12150" x2="47042" y2="12056"/>
                        <a14:backgroundMark x1="53331" y1="12150" x2="56806" y2="12710"/>
                        <a14:backgroundMark x1="62267" y1="1495" x2="57840" y2="10000"/>
                        <a14:backgroundMark x1="50476" y1="12523" x2="52586" y2="12150"/>
                        <a14:backgroundMark x1="67273" y1="187" x2="67273" y2="187"/>
                      </a14:backgroundRemoval>
                    </a14:imgEffect>
                  </a14:imgLayer>
                </a14:imgProps>
              </a:ext>
            </a:extLst>
          </a:blip>
          <a:srcRect b="34492"/>
          <a:stretch/>
        </p:blipFill>
        <p:spPr bwMode="auto">
          <a:xfrm>
            <a:off x="7733725" y="213990"/>
            <a:ext cx="1259320" cy="424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915566"/>
            <a:ext cx="4392488" cy="864096"/>
          </a:xfrm>
          <a:prstGeom prst="roundRect">
            <a:avLst/>
          </a:prstGeom>
          <a:solidFill>
            <a:srgbClr val="95B3D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3648" y="2883642"/>
            <a:ext cx="2376264" cy="864096"/>
          </a:xfrm>
          <a:prstGeom prst="roundRect">
            <a:avLst/>
          </a:prstGeom>
          <a:solidFill>
            <a:srgbClr val="95B3D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1833040"/>
            <a:ext cx="2088232" cy="1026741"/>
          </a:xfrm>
          <a:prstGeom prst="roundRect">
            <a:avLst/>
          </a:prstGeom>
          <a:solidFill>
            <a:srgbClr val="95B3D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5536" y="91723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МЭК/ТК 9 «Электрооборудование и системы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железных дорог» </a:t>
            </a:r>
            <a:endParaRPr lang="en-US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IEC/T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9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Electrical equipment and systems for railways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1851670"/>
            <a:ext cx="2160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Председатель:</a:t>
            </a:r>
            <a:b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Gianosvaldo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Piana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Fadin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Италия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0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Секретарь: </a:t>
            </a:r>
            <a:r>
              <a:rPr lang="en-US" sz="1100" dirty="0" err="1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Denis MIGLIANICO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Франция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sz="11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27784" y="1862929"/>
            <a:ext cx="2088232" cy="996851"/>
          </a:xfrm>
          <a:prstGeom prst="roundRect">
            <a:avLst/>
          </a:prstGeom>
          <a:solidFill>
            <a:srgbClr val="95B3D7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631604" y="206127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Секретариат ведет</a:t>
            </a:r>
            <a:b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Французская Республика</a:t>
            </a:r>
          </a:p>
          <a:p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475656" y="2931790"/>
            <a:ext cx="2288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МЭК/ТК 9 «Электрооборудование и системы</a:t>
            </a:r>
            <a:b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железных дорог»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6" y="3404638"/>
            <a:ext cx="792088" cy="38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43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-13833" y="85914"/>
            <a:ext cx="7268474" cy="543454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/>
            <a:r>
              <a:rPr lang="en-US" sz="1200" b="1" dirty="0">
                <a:solidFill>
                  <a:srgbClr val="345C8C"/>
                </a:solidFill>
                <a:latin typeface="Tahoma" pitchFamily="34" charset="0"/>
              </a:rPr>
              <a:t>ISO/TS 22163 (IRIS)</a:t>
            </a: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 – инструмент повышения качества</a:t>
            </a:r>
            <a:r>
              <a:rPr lang="en-US" sz="1200" b="1" dirty="0">
                <a:solidFill>
                  <a:srgbClr val="345C8C"/>
                </a:solidFill>
                <a:latin typeface="Tahoma" pitchFamily="34" charset="0"/>
              </a:rPr>
              <a:t>/quality improvement instrument  </a:t>
            </a: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 </a:t>
            </a:r>
            <a:endParaRPr lang="en-US" sz="1200" b="1" dirty="0">
              <a:solidFill>
                <a:srgbClr val="345C8C"/>
              </a:solidFill>
              <a:latin typeface="Tahoma" pitchFamily="34" charset="0"/>
            </a:endParaRPr>
          </a:p>
          <a:p>
            <a:pPr algn="ctr"/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Внедрен в РФ с 2008 г.</a:t>
            </a:r>
            <a:r>
              <a:rPr lang="en-US" sz="1200" b="1" dirty="0">
                <a:solidFill>
                  <a:srgbClr val="345C8C"/>
                </a:solidFill>
                <a:latin typeface="Tahoma" pitchFamily="34" charset="0"/>
              </a:rPr>
              <a:t>/ adopted in  the Russian Federation since 2008</a:t>
            </a:r>
            <a:endParaRPr lang="ru-RU" sz="1200" b="1" dirty="0">
              <a:solidFill>
                <a:srgbClr val="345C8C"/>
              </a:solidFill>
              <a:latin typeface="Tahoma" pitchFamily="34" charset="0"/>
            </a:endParaRPr>
          </a:p>
        </p:txBody>
      </p:sp>
      <p:pic>
        <p:nvPicPr>
          <p:cNvPr id="8" name="Picture 2" descr="Image result for iso tc 269">
            <a:extLst>
              <a:ext uri="{FF2B5EF4-FFF2-40B4-BE49-F238E27FC236}">
                <a16:creationId xmlns:a16="http://schemas.microsoft.com/office/drawing/2014/main" id="{F01DA0E7-87BA-49A4-97C2-78BCC5F9C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23" y="111789"/>
            <a:ext cx="716573" cy="6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ÑÑÐ°Ð½Ð´Ð°ÑÑ iris">
            <a:extLst>
              <a:ext uri="{FF2B5EF4-FFF2-40B4-BE49-F238E27FC236}">
                <a16:creationId xmlns:a16="http://schemas.microsoft.com/office/drawing/2014/main" id="{6156735E-E9D2-4BCA-90FB-D6828C85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84" y="110148"/>
            <a:ext cx="1041726" cy="6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3326BDE-798B-477E-90F8-505AA48681F9}"/>
              </a:ext>
            </a:extLst>
          </p:cNvPr>
          <p:cNvSpPr/>
          <p:nvPr/>
        </p:nvSpPr>
        <p:spPr>
          <a:xfrm>
            <a:off x="159140" y="578684"/>
            <a:ext cx="45135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СТАНДАРТА ISO/TS 22163:2017</a:t>
            </a:r>
            <a:endParaRPr lang="en-US" sz="11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Обеспечение высокого качества в цепи поставок путем создания глобальной системы независимой и </a:t>
            </a:r>
            <a:r>
              <a:rPr lang="ru-RU" sz="11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объективной оценки компаний</a:t>
            </a:r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осуществляющих поставки для нужд предприятий железнодорожного сектора. 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E4836D2E-71BC-4219-AE80-697B4FF35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240927"/>
              </p:ext>
            </p:extLst>
          </p:nvPr>
        </p:nvGraphicFramePr>
        <p:xfrm>
          <a:off x="5539704" y="741244"/>
          <a:ext cx="3604296" cy="406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72DDB95-3955-40A0-83EA-664D05828E7B}"/>
              </a:ext>
            </a:extLst>
          </p:cNvPr>
          <p:cNvSpPr/>
          <p:nvPr/>
        </p:nvSpPr>
        <p:spPr>
          <a:xfrm>
            <a:off x="6012160" y="1779662"/>
            <a:ext cx="1656184" cy="26830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9CDFCA-2219-483C-A311-55BA3626B43F}"/>
              </a:ext>
            </a:extLst>
          </p:cNvPr>
          <p:cNvSpPr txBox="1"/>
          <p:nvPr/>
        </p:nvSpPr>
        <p:spPr>
          <a:xfrm>
            <a:off x="6806088" y="4632406"/>
            <a:ext cx="1775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количество выданных сертификатов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IRIS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9F79247-3379-40CB-9D9E-C3AC41261B53}"/>
              </a:ext>
            </a:extLst>
          </p:cNvPr>
          <p:cNvGrpSpPr/>
          <p:nvPr/>
        </p:nvGrpSpPr>
        <p:grpSpPr>
          <a:xfrm>
            <a:off x="195945" y="1695409"/>
            <a:ext cx="996960" cy="1145931"/>
            <a:chOff x="2371090" y="2552358"/>
            <a:chExt cx="1297911" cy="1491852"/>
          </a:xfrm>
        </p:grpSpPr>
        <p:sp>
          <p:nvSpPr>
            <p:cNvPr id="37" name="Шестиугольник 36">
              <a:extLst>
                <a:ext uri="{FF2B5EF4-FFF2-40B4-BE49-F238E27FC236}">
                  <a16:creationId xmlns:a16="http://schemas.microsoft.com/office/drawing/2014/main" id="{4840D47D-5C4A-473B-A02D-58F0DE36E458}"/>
                </a:ext>
              </a:extLst>
            </p:cNvPr>
            <p:cNvSpPr/>
            <p:nvPr/>
          </p:nvSpPr>
          <p:spPr>
            <a:xfrm rot="5400000">
              <a:off x="2274120" y="2649328"/>
              <a:ext cx="1491852" cy="129791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Шестиугольник 4">
              <a:extLst>
                <a:ext uri="{FF2B5EF4-FFF2-40B4-BE49-F238E27FC236}">
                  <a16:creationId xmlns:a16="http://schemas.microsoft.com/office/drawing/2014/main" id="{F9D13FA9-447D-43C8-844E-AF78997B8391}"/>
                </a:ext>
              </a:extLst>
            </p:cNvPr>
            <p:cNvSpPr txBox="1"/>
            <p:nvPr/>
          </p:nvSpPr>
          <p:spPr>
            <a:xfrm>
              <a:off x="2573348" y="2784838"/>
              <a:ext cx="893395" cy="10268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000" dirty="0" err="1">
                  <a:latin typeface="Verdana" panose="020B0604030504040204" pitchFamily="34" charset="0"/>
                  <a:ea typeface="Verdana" panose="020B0604030504040204" pitchFamily="34" charset="0"/>
                </a:rPr>
                <a:t>Объек-тивная</a:t>
              </a:r>
              <a:r>
                <a:rPr lang="ru-RU" sz="1000" dirty="0">
                  <a:latin typeface="Verdana" panose="020B0604030504040204" pitchFamily="34" charset="0"/>
                  <a:ea typeface="Verdana" panose="020B0604030504040204" pitchFamily="34" charset="0"/>
                </a:rPr>
                <a:t> оценка</a:t>
              </a:r>
              <a:endParaRPr lang="ru-RU" sz="1000" kern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Стрелка: влево-вверх 1">
            <a:extLst>
              <a:ext uri="{FF2B5EF4-FFF2-40B4-BE49-F238E27FC236}">
                <a16:creationId xmlns:a16="http://schemas.microsoft.com/office/drawing/2014/main" id="{79ADA80C-73F8-4EB0-943A-57B3C50B54CE}"/>
              </a:ext>
            </a:extLst>
          </p:cNvPr>
          <p:cNvSpPr/>
          <p:nvPr/>
        </p:nvSpPr>
        <p:spPr>
          <a:xfrm rot="8162227">
            <a:off x="1283880" y="1966590"/>
            <a:ext cx="646331" cy="646331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28">
            <a:extLst>
              <a:ext uri="{FF2B5EF4-FFF2-40B4-BE49-F238E27FC236}">
                <a16:creationId xmlns:a16="http://schemas.microsoft.com/office/drawing/2014/main" id="{1B906540-F8A9-4B12-B349-D854AEC04F0E}"/>
              </a:ext>
            </a:extLst>
          </p:cNvPr>
          <p:cNvSpPr/>
          <p:nvPr/>
        </p:nvSpPr>
        <p:spPr>
          <a:xfrm>
            <a:off x="1839078" y="1660996"/>
            <a:ext cx="2598299" cy="47527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 algn="ctr"/>
            <a:r>
              <a:rPr lang="ru-RU" sz="11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ВЧЕРА:</a:t>
            </a:r>
            <a:r>
              <a:rPr lang="ru-RU" sz="11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ревизии и проверки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28">
            <a:extLst>
              <a:ext uri="{FF2B5EF4-FFF2-40B4-BE49-F238E27FC236}">
                <a16:creationId xmlns:a16="http://schemas.microsoft.com/office/drawing/2014/main" id="{36026316-3697-4131-9254-357357872B1F}"/>
              </a:ext>
            </a:extLst>
          </p:cNvPr>
          <p:cNvSpPr/>
          <p:nvPr/>
        </p:nvSpPr>
        <p:spPr>
          <a:xfrm>
            <a:off x="1835696" y="2320392"/>
            <a:ext cx="2598299" cy="475270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 algn="ctr"/>
            <a:r>
              <a:rPr lang="ru-RU" sz="11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СЕГОДНЯ:</a:t>
            </a:r>
            <a:r>
              <a:rPr lang="ru-RU" sz="11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сертификация по </a:t>
            </a:r>
            <a:r>
              <a:rPr lang="en-US" sz="11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IRIS.</a:t>
            </a:r>
            <a:r>
              <a:rPr lang="ru-RU" sz="11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Аудит третьей стороной</a:t>
            </a:r>
            <a:endParaRPr lang="ru-RU" sz="11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FD1843-7231-4E66-8AF4-161BEFE0F078}"/>
              </a:ext>
            </a:extLst>
          </p:cNvPr>
          <p:cNvSpPr txBox="1"/>
          <p:nvPr/>
        </p:nvSpPr>
        <p:spPr>
          <a:xfrm>
            <a:off x="1835696" y="4155927"/>
            <a:ext cx="20882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</a:t>
            </a:r>
            <a:r>
              <a:rPr lang="en-US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IRIS, 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направленные на обеспечение качества продукции – </a:t>
            </a:r>
            <a:r>
              <a:rPr lang="en-US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64</a:t>
            </a:r>
            <a:r>
              <a:rPr lang="ru-RU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%</a:t>
            </a:r>
            <a:endParaRPr lang="ru-RU" sz="14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170" y="4083918"/>
            <a:ext cx="2027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Требования </a:t>
            </a:r>
            <a:r>
              <a:rPr lang="en-US" sz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IRIS, </a:t>
            </a:r>
            <a:r>
              <a:rPr lang="ru-RU" sz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направленные на обеспечение безопасности продукции – 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36%</a:t>
            </a:r>
            <a:endParaRPr lang="ru-RU" sz="14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BA3F1981-7728-4592-9A22-F1209037D25F}"/>
              </a:ext>
            </a:extLst>
          </p:cNvPr>
          <p:cNvSpPr/>
          <p:nvPr/>
        </p:nvSpPr>
        <p:spPr>
          <a:xfrm>
            <a:off x="2409" y="2859782"/>
            <a:ext cx="363348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ОБЛАСТЬ СЕРТИФИКАЦИИ ТРЕБОВАНИЯМ ISO/TS 22163:2017</a:t>
            </a:r>
          </a:p>
          <a:p>
            <a:r>
              <a:rPr lang="ru-RU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Предприятия железнодорожного машиностроения, выполняющие проектирование, производство, техническое обслуживание и ремонт парка подвижного состава, компонентов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3971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78111"/>
            <a:ext cx="107989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3" descr="LOGO IRI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42957"/>
            <a:ext cx="807243" cy="54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13"/>
          <p:cNvSpPr>
            <a:spLocks noChangeArrowheads="1"/>
          </p:cNvSpPr>
          <p:nvPr/>
        </p:nvSpPr>
        <p:spPr bwMode="auto">
          <a:xfrm>
            <a:off x="2826955" y="1419622"/>
            <a:ext cx="6192687" cy="366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>
                <a:solidFill>
                  <a:srgbClr val="262673"/>
                </a:solidFill>
              </a:rPr>
              <a:t>Структура справочника: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1000" dirty="0">
                <a:solidFill>
                  <a:srgbClr val="262673"/>
                </a:solidFill>
              </a:rPr>
              <a:t>Аккредитация зарубежных испытательных центров;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1000" dirty="0">
                <a:solidFill>
                  <a:srgbClr val="262673"/>
                </a:solidFill>
              </a:rPr>
              <a:t>Подтверждение соответствия продукции;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1000" dirty="0">
                <a:solidFill>
                  <a:srgbClr val="262673"/>
                </a:solidFill>
              </a:rPr>
              <a:t>Особенности разработки нормативных документов;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1000" dirty="0">
                <a:solidFill>
                  <a:srgbClr val="262673"/>
                </a:solidFill>
              </a:rPr>
              <a:t>Этапы разработки и постановки на производство железнодорожной продукции;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ru-RU" sz="1000" dirty="0">
                <a:solidFill>
                  <a:srgbClr val="262673"/>
                </a:solidFill>
              </a:rPr>
              <a:t>Глоссарий железнодорожных терминов.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b="1" u="sng" dirty="0">
                <a:solidFill>
                  <a:srgbClr val="262673"/>
                </a:solidFill>
              </a:rPr>
              <a:t>Глоссарий железнодорожных терминов: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rgbClr val="262673"/>
                </a:solidFill>
              </a:rPr>
              <a:t>Включает в себя аутентичный перевод с русского на английский язык  </a:t>
            </a:r>
            <a:r>
              <a:rPr lang="ru-RU" sz="1000" dirty="0">
                <a:solidFill>
                  <a:srgbClr val="BBE0E3">
                    <a:lumMod val="50000"/>
                  </a:srgbClr>
                </a:solidFill>
              </a:rPr>
              <a:t>более сорока</a:t>
            </a:r>
            <a:r>
              <a:rPr lang="ru-RU" sz="1000" dirty="0">
                <a:solidFill>
                  <a:srgbClr val="262673"/>
                </a:solidFill>
              </a:rPr>
              <a:t> терминов технических регламентов Таможенного союза 001-2011, 002-2011 и отражение соответствующих терминов в европейских нормативных документах. </a:t>
            </a:r>
            <a:endParaRPr lang="en-US" sz="1000" dirty="0">
              <a:solidFill>
                <a:srgbClr val="262673"/>
              </a:solidFill>
            </a:endParaRP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>
                <a:solidFill>
                  <a:srgbClr val="262673"/>
                </a:solidFill>
              </a:rPr>
              <a:t>Structure of the guide:</a:t>
            </a:r>
          </a:p>
          <a:p>
            <a:pPr marL="273050" indent="-273050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262673"/>
                </a:solidFill>
              </a:rPr>
              <a:t>Accreditation of foreign test centers</a:t>
            </a:r>
          </a:p>
          <a:p>
            <a:pPr marL="273050" indent="-273050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262673"/>
                </a:solidFill>
              </a:rPr>
              <a:t>Conformity confirmation of products</a:t>
            </a:r>
          </a:p>
          <a:p>
            <a:pPr marL="273050" indent="-273050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262673"/>
                </a:solidFill>
              </a:rPr>
              <a:t>Specifics of development of the regulatory documents</a:t>
            </a:r>
          </a:p>
          <a:p>
            <a:pPr marL="273050" indent="-273050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262673"/>
                </a:solidFill>
              </a:rPr>
              <a:t>Stages of railway products development and launching into manufacture</a:t>
            </a:r>
          </a:p>
          <a:p>
            <a:pPr marL="273050" indent="-273050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000" dirty="0">
                <a:solidFill>
                  <a:srgbClr val="262673"/>
                </a:solidFill>
              </a:rPr>
              <a:t>Glossary of railway terms.</a:t>
            </a:r>
            <a:endParaRPr lang="en-US" sz="1000" u="sng" dirty="0">
              <a:solidFill>
                <a:srgbClr val="262673"/>
              </a:solidFill>
            </a:endParaRP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b="1" u="sng" dirty="0">
                <a:solidFill>
                  <a:srgbClr val="262673"/>
                </a:solidFill>
              </a:rPr>
              <a:t>The Glossary of railway terms:</a:t>
            </a:r>
          </a:p>
          <a:p>
            <a:pPr indent="271463" algn="just" fontAlgn="base">
              <a:lnSpc>
                <a:spcPts val="135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262673"/>
                </a:solidFill>
              </a:rPr>
              <a:t>Includes authentic translation from Russian into English of more than 40 terms of Technical Regulations of the Customs Union </a:t>
            </a:r>
            <a:r>
              <a:rPr lang="ru-RU" sz="1000" dirty="0">
                <a:solidFill>
                  <a:srgbClr val="262673"/>
                </a:solidFill>
              </a:rPr>
              <a:t>001-2011, 002-2011</a:t>
            </a:r>
            <a:r>
              <a:rPr lang="en-US" sz="1000" dirty="0">
                <a:solidFill>
                  <a:srgbClr val="262673"/>
                </a:solidFill>
              </a:rPr>
              <a:t> as well as reference to the corresponding terms in the European Regulations.</a:t>
            </a:r>
            <a:endParaRPr lang="ru-RU" sz="1000" dirty="0">
              <a:solidFill>
                <a:srgbClr val="262673"/>
              </a:solidFill>
            </a:endParaRPr>
          </a:p>
        </p:txBody>
      </p:sp>
      <p:pic>
        <p:nvPicPr>
          <p:cNvPr id="10" name="Picture 4" descr="P:\Communication\09_Logos\00.UNIFE Logo\Unife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256" y="930152"/>
            <a:ext cx="1071570" cy="48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1772A59-E00B-4637-B622-CDB5B9751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8544" t="17234" r="45075" b="9967"/>
          <a:stretch>
            <a:fillRect/>
          </a:stretch>
        </p:blipFill>
        <p:spPr bwMode="auto">
          <a:xfrm>
            <a:off x="107504" y="979702"/>
            <a:ext cx="2644217" cy="38164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RSPP_PODP">
            <a:extLst>
              <a:ext uri="{FF2B5EF4-FFF2-40B4-BE49-F238E27FC236}">
                <a16:creationId xmlns:a16="http://schemas.microsoft.com/office/drawing/2014/main" id="{C2FDF24F-C202-400C-B268-792CBB4FE23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55" b="-2557"/>
          <a:stretch>
            <a:fillRect/>
          </a:stretch>
        </p:blipFill>
        <p:spPr bwMode="auto">
          <a:xfrm>
            <a:off x="7991273" y="981935"/>
            <a:ext cx="576064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C0427D7-ADE3-4832-B2C8-0863E3F840F9}"/>
              </a:ext>
            </a:extLst>
          </p:cNvPr>
          <p:cNvSpPr/>
          <p:nvPr/>
        </p:nvSpPr>
        <p:spPr>
          <a:xfrm>
            <a:off x="6710477" y="731423"/>
            <a:ext cx="2118181" cy="489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rgbClr val="333399"/>
              </a:solidFill>
            </a:endParaRPr>
          </a:p>
        </p:txBody>
      </p:sp>
      <p:sp>
        <p:nvSpPr>
          <p:cNvPr id="16" name="Прямоугольник 8">
            <a:extLst>
              <a:ext uri="{FF2B5EF4-FFF2-40B4-BE49-F238E27FC236}">
                <a16:creationId xmlns:a16="http://schemas.microsoft.com/office/drawing/2014/main" id="{07BE41AA-557F-4706-839C-9E52AB6E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153" y="4486350"/>
            <a:ext cx="978153" cy="2308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900" b="1" dirty="0">
                <a:solidFill>
                  <a:srgbClr val="FFFFFF"/>
                </a:solidFill>
              </a:rPr>
              <a:t>©</a:t>
            </a:r>
            <a:r>
              <a:rPr lang="ru-RU" sz="900" dirty="0">
                <a:solidFill>
                  <a:srgbClr val="FFFFFF"/>
                </a:solidFill>
              </a:rPr>
              <a:t> НП «ОПЖТ»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-1"/>
            <a:ext cx="9144000" cy="786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18783"/>
            <a:ext cx="9144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ИНФОРМАЦИОННЫЙ СПРАВОЧНИК «ОСОБЕННОСТИ ПОДТВЕРЖДЕНИЯ СООТВЕТСТВИЯ ЖЕЛЕЗНОДОРОЖНОЙ ПРОДУКЦИИ НА  ТЕРРИТОРИИ ЕВРАЗИЙСКОГО ЭКОНОМИЧЕСКОГО СОЮЗА И ЕВРОПЕЙСКОГО СОЮЗА»</a:t>
            </a:r>
            <a:endParaRPr lang="en-US" sz="1200" b="1" dirty="0">
              <a:solidFill>
                <a:srgbClr val="345C8C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345C8C"/>
                </a:solidFill>
                <a:latin typeface="Tahoma" pitchFamily="34" charset="0"/>
              </a:rPr>
              <a:t>Information guide “Features of Conformity Assessment of Railway Products in the territory of Eurasian Economic Union and the European Union”</a:t>
            </a:r>
            <a:endParaRPr lang="ru-RU" sz="1200" b="1" dirty="0">
              <a:solidFill>
                <a:srgbClr val="345C8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1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A5376ED-BAF2-4A9E-A7B3-261B6D6C2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474"/>
            <a:ext cx="1354316" cy="559500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1331640" y="230079"/>
            <a:ext cx="6444208" cy="515984"/>
          </a:xfrm>
          <a:prstGeom prst="rect">
            <a:avLst/>
          </a:prstGeom>
        </p:spPr>
        <p:txBody>
          <a:bodyPr lIns="77916" tIns="38958" rIns="77916" bIns="38958"/>
          <a:lstStyle/>
          <a:p>
            <a:pPr algn="ctr">
              <a:defRPr/>
            </a:pPr>
            <a:r>
              <a:rPr lang="ru-RU" sz="1400" b="1" dirty="0">
                <a:solidFill>
                  <a:srgbClr val="345C8C"/>
                </a:solidFill>
                <a:latin typeface="Tahoma" pitchFamily="34" charset="0"/>
              </a:rPr>
              <a:t>МАШИНОЧИТАЕМЫЕ СТАНДАРТЫ</a:t>
            </a:r>
            <a:endParaRPr lang="en-US" sz="1400" b="1" dirty="0">
              <a:solidFill>
                <a:srgbClr val="345C8C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rgbClr val="345C8C"/>
                </a:solidFill>
                <a:latin typeface="Tahoma" pitchFamily="34" charset="0"/>
              </a:rPr>
              <a:t>Machine-readable Standards</a:t>
            </a:r>
            <a:endParaRPr lang="ru-RU" sz="1400" b="1" dirty="0">
              <a:solidFill>
                <a:srgbClr val="345C8C"/>
              </a:solidFill>
              <a:latin typeface="Tahoma" pitchFamily="34" charset="0"/>
            </a:endParaRPr>
          </a:p>
        </p:txBody>
      </p:sp>
      <p:pic>
        <p:nvPicPr>
          <p:cNvPr id="1026" name="Picture 2" descr="R:\Отделы\Отдел стандартизации\логотипы\мт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41481"/>
            <a:ext cx="1184794" cy="46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7371B-35E3-41D7-AFCF-BC1A3B92750F}"/>
              </a:ext>
            </a:extLst>
          </p:cNvPr>
          <p:cNvSpPr txBox="1"/>
          <p:nvPr/>
        </p:nvSpPr>
        <p:spPr>
          <a:xfrm>
            <a:off x="251520" y="714631"/>
            <a:ext cx="4499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345C8C"/>
                </a:solidFill>
                <a:latin typeface="Tahoma" pitchFamily="34" charset="0"/>
              </a:rPr>
              <a:t>«Цифровая» стандартизация должна обеспечивать: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62006" y="1635646"/>
            <a:ext cx="1716533" cy="55178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571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ТК 045</a:t>
            </a:r>
          </a:p>
          <a:p>
            <a:pPr marL="7571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НП «ОПЖТ»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0152" y="2518234"/>
            <a:ext cx="2160240" cy="63892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7571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Разработчик:</a:t>
            </a:r>
          </a:p>
          <a:p>
            <a:pPr marL="75710" algn="ctr"/>
            <a:r>
              <a:rPr lang="ru-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ООО «ВНИЦТТ»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97371B-35E3-41D7-AFCF-BC1A3B92750F}"/>
              </a:ext>
            </a:extLst>
          </p:cNvPr>
          <p:cNvSpPr txBox="1"/>
          <p:nvPr/>
        </p:nvSpPr>
        <p:spPr>
          <a:xfrm>
            <a:off x="4715760" y="705560"/>
            <a:ext cx="43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</a:rPr>
              <a:t>Разработка цифрового стандарта </a:t>
            </a:r>
            <a:b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</a:b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</a:rPr>
              <a:t>ГОСТ Р «Железнодорожный подвижной состав. Управление жизненным циклом. Требования к учету составных частей. Часть 1 Вагоны грузовые»</a:t>
            </a:r>
          </a:p>
        </p:txBody>
      </p:sp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>
            <a:off x="7020272" y="2187428"/>
            <a:ext cx="0" cy="3308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97371B-35E3-41D7-AFCF-BC1A3B92750F}"/>
              </a:ext>
            </a:extLst>
          </p:cNvPr>
          <p:cNvSpPr txBox="1"/>
          <p:nvPr/>
        </p:nvSpPr>
        <p:spPr>
          <a:xfrm>
            <a:off x="4054601" y="3313116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Tahoma" pitchFamily="34" charset="0"/>
              </a:rPr>
              <a:t>Задачи по разработке «цифровых» стандартов: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397371B-35E3-41D7-AFCF-BC1A3B92750F}"/>
              </a:ext>
            </a:extLst>
          </p:cNvPr>
          <p:cNvSpPr txBox="1"/>
          <p:nvPr/>
        </p:nvSpPr>
        <p:spPr>
          <a:xfrm>
            <a:off x="4202801" y="3552311"/>
            <a:ext cx="4104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345C8C"/>
                </a:solidFill>
                <a:latin typeface="Tahoma" pitchFamily="34" charset="0"/>
              </a:rPr>
              <a:t>Организация площадки для разработки проектов машиночитаемых стандартов;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rgbClr val="345C8C"/>
              </a:solidFill>
              <a:latin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345C8C"/>
                </a:solidFill>
                <a:latin typeface="Tahoma" pitchFamily="34" charset="0"/>
              </a:rPr>
              <a:t>Формирование порядка разработки машиночитаемых стандартов;</a:t>
            </a:r>
          </a:p>
          <a:p>
            <a:pPr marL="171450" indent="-171450">
              <a:buFontTx/>
              <a:buChar char="-"/>
            </a:pPr>
            <a:endParaRPr lang="ru-RU" sz="1200" dirty="0">
              <a:solidFill>
                <a:srgbClr val="345C8C"/>
              </a:solidFill>
              <a:latin typeface="Tahoma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solidFill>
                  <a:srgbClr val="345C8C"/>
                </a:solidFill>
                <a:latin typeface="Tahoma" pitchFamily="34" charset="0"/>
              </a:rPr>
              <a:t>Формирование порядка утверждения машиночитаемых стандартов.</a:t>
            </a:r>
          </a:p>
        </p:txBody>
      </p:sp>
      <p:sp>
        <p:nvSpPr>
          <p:cNvPr id="15" name="Шестиугольник 10">
            <a:extLst>
              <a:ext uri="{FF2B5EF4-FFF2-40B4-BE49-F238E27FC236}">
                <a16:creationId xmlns:a16="http://schemas.microsoft.com/office/drawing/2014/main" id="{F1A615FF-C21A-4AC6-B255-78ACAD39E5BC}"/>
              </a:ext>
            </a:extLst>
          </p:cNvPr>
          <p:cNvSpPr txBox="1"/>
          <p:nvPr/>
        </p:nvSpPr>
        <p:spPr>
          <a:xfrm>
            <a:off x="8156991" y="3661615"/>
            <a:ext cx="351515" cy="715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7200" kern="1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5" y="710486"/>
            <a:ext cx="4115157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29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D959B-922C-C440-A2C0-6B30A67C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99EDB-799B-42DE-8E61-373F4251CF7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E6B0C9-AC4D-ED4F-8568-6347EADDDA06}"/>
              </a:ext>
            </a:extLst>
          </p:cNvPr>
          <p:cNvSpPr txBox="1"/>
          <p:nvPr/>
        </p:nvSpPr>
        <p:spPr>
          <a:xfrm>
            <a:off x="319969" y="37549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Распоряжение Правительства Российской Федерации</a:t>
            </a:r>
            <a:b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23 марта 2018 г. № 482-р</a:t>
            </a:r>
            <a:endParaRPr lang="ru-RU" sz="1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Image result for ÑÐµÑÐ½ÐµÑ">
            <a:extLst>
              <a:ext uri="{FF2B5EF4-FFF2-40B4-BE49-F238E27FC236}">
                <a16:creationId xmlns:a16="http://schemas.microsoft.com/office/drawing/2014/main" id="{B2164E49-2B0E-4E40-A044-3E6C0B64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98" y="717712"/>
            <a:ext cx="1979712" cy="6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A5C5C7EA-F070-4F53-B8CF-5755CE04E7EC}"/>
              </a:ext>
            </a:extLst>
          </p:cNvPr>
          <p:cNvSpPr/>
          <p:nvPr/>
        </p:nvSpPr>
        <p:spPr>
          <a:xfrm>
            <a:off x="107504" y="2167890"/>
            <a:ext cx="5328592" cy="547876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1. Устранение барьеров применения цифровых моделей и виртуальных испытаний при подтверждении соответствия продукции.</a:t>
            </a:r>
          </a:p>
        </p:txBody>
      </p:sp>
      <p:sp>
        <p:nvSpPr>
          <p:cNvPr id="10" name="Скругленный прямоугольник 28">
            <a:extLst>
              <a:ext uri="{FF2B5EF4-FFF2-40B4-BE49-F238E27FC236}">
                <a16:creationId xmlns:a16="http://schemas.microsoft.com/office/drawing/2014/main" id="{9CAA004C-5B95-475B-9A60-E64223FC49FC}"/>
              </a:ext>
            </a:extLst>
          </p:cNvPr>
          <p:cNvSpPr/>
          <p:nvPr/>
        </p:nvSpPr>
        <p:spPr>
          <a:xfrm>
            <a:off x="107504" y="2846329"/>
            <a:ext cx="5328592" cy="949557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1.1. Определение порядка признания и использования результатов вычислительных экспериментов путем расширения практики </a:t>
            </a:r>
            <a:r>
              <a:rPr lang="ru-RU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проведения виртуальных испытаний 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при </a:t>
            </a:r>
            <a:r>
              <a:rPr lang="ru-RU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оптимизации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порядка, условий и объемов проведения </a:t>
            </a:r>
            <a:r>
              <a:rPr lang="ru-RU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натуральных испытаний 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(</a:t>
            </a:r>
            <a:r>
              <a:rPr lang="ru-RU" sz="1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срок исполнения – 2020 год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4100" name="Picture 4" descr="Image result for Ð³Ð¾ÑÑ Ñ 57700.1">
            <a:extLst>
              <a:ext uri="{FF2B5EF4-FFF2-40B4-BE49-F238E27FC236}">
                <a16:creationId xmlns:a16="http://schemas.microsoft.com/office/drawing/2014/main" id="{25E95175-E485-41F8-A021-AAD9649D7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9002"/>
            <a:ext cx="1472896" cy="156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Ð³Ð¾ÑÑ Ñ 57700.2">
            <a:extLst>
              <a:ext uri="{FF2B5EF4-FFF2-40B4-BE49-F238E27FC236}">
                <a16:creationId xmlns:a16="http://schemas.microsoft.com/office/drawing/2014/main" id="{47F5C983-C43A-4E18-96B7-1E2E15847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07" y="1489001"/>
            <a:ext cx="1472896" cy="1564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Ð³Ð¾ÑÑ Ñ 57700.3">
            <a:extLst>
              <a:ext uri="{FF2B5EF4-FFF2-40B4-BE49-F238E27FC236}">
                <a16:creationId xmlns:a16="http://schemas.microsoft.com/office/drawing/2014/main" id="{72550265-B973-48BE-AA4C-D34C6FD5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56093"/>
            <a:ext cx="1472896" cy="1562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Ð³Ð¾ÑÑ Ñ 57700.4">
            <a:extLst>
              <a:ext uri="{FF2B5EF4-FFF2-40B4-BE49-F238E27FC236}">
                <a16:creationId xmlns:a16="http://schemas.microsoft.com/office/drawing/2014/main" id="{2A9AC5F5-6A94-4989-81A5-6EEE310AA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03" y="2456092"/>
            <a:ext cx="1470805" cy="1559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4C5F77-B2A7-4F99-A881-DA02B715DA22}"/>
              </a:ext>
            </a:extLst>
          </p:cNvPr>
          <p:cNvSpPr/>
          <p:nvPr/>
        </p:nvSpPr>
        <p:spPr>
          <a:xfrm>
            <a:off x="5652120" y="4061706"/>
            <a:ext cx="3388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  <a:sym typeface="GillSans-Normal"/>
              </a:rPr>
              <a:t>Всего – 17 национальных стандартов</a:t>
            </a:r>
            <a:br>
              <a:rPr lang="ru-RU" alt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  <a:sym typeface="GillSans-Normal"/>
              </a:rPr>
            </a:br>
            <a:r>
              <a:rPr lang="ru-RU" altLang="ru-RU" sz="1200" i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  <a:sym typeface="GillSans-Normal"/>
              </a:rPr>
              <a:t>в области численного моделирования</a:t>
            </a:r>
            <a:endParaRPr lang="ru-RU" sz="1200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D32C-F720-7943-A0E0-1D5E99DF95D6}"/>
              </a:ext>
            </a:extLst>
          </p:cNvPr>
          <p:cNvSpPr txBox="1"/>
          <p:nvPr/>
        </p:nvSpPr>
        <p:spPr>
          <a:xfrm>
            <a:off x="37779" y="1054029"/>
            <a:ext cx="546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 мероприятий по совершенствованию законодательства и устранению административных барьеров в целях обеспечения реализации Национальной технической инициативы «</a:t>
            </a:r>
            <a:r>
              <a:rPr lang="ru-RU" sz="140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Технет</a:t>
            </a:r>
            <a:r>
              <a:rPr lang="ru-RU" sz="14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»:</a:t>
            </a:r>
          </a:p>
        </p:txBody>
      </p:sp>
      <p:sp>
        <p:nvSpPr>
          <p:cNvPr id="17" name="Шестиугольник 10">
            <a:extLst>
              <a:ext uri="{FF2B5EF4-FFF2-40B4-BE49-F238E27FC236}">
                <a16:creationId xmlns:a16="http://schemas.microsoft.com/office/drawing/2014/main" id="{F1A615FF-C21A-4AC6-B255-78ACAD39E5BC}"/>
              </a:ext>
            </a:extLst>
          </p:cNvPr>
          <p:cNvSpPr txBox="1"/>
          <p:nvPr/>
        </p:nvSpPr>
        <p:spPr>
          <a:xfrm>
            <a:off x="902916" y="4193841"/>
            <a:ext cx="3456384" cy="329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000" b="1" kern="1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   </a:t>
            </a:r>
            <a:r>
              <a:rPr lang="ru-RU" sz="4000" b="1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ru-RU" sz="1400" b="1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</a:t>
            </a:r>
            <a:r>
              <a:rPr lang="ru-RU" sz="4000" b="1" dirty="0">
                <a:solidFill>
                  <a:srgbClr val="C0504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ru-RU" sz="1400" b="1" dirty="0">
              <a:solidFill>
                <a:srgbClr val="C0504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100" b="1" kern="12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8" name="Скругленный прямоугольник 28">
            <a:extLst>
              <a:ext uri="{FF2B5EF4-FFF2-40B4-BE49-F238E27FC236}">
                <a16:creationId xmlns:a16="http://schemas.microsoft.com/office/drawing/2014/main" id="{A5C5C7EA-F070-4F53-B8CF-5755CE04E7EC}"/>
              </a:ext>
            </a:extLst>
          </p:cNvPr>
          <p:cNvSpPr/>
          <p:nvPr/>
        </p:nvSpPr>
        <p:spPr>
          <a:xfrm>
            <a:off x="1012019" y="4356309"/>
            <a:ext cx="3238178" cy="547876"/>
          </a:xfrm>
          <a:prstGeom prst="roundRect">
            <a:avLst/>
          </a:prstGeom>
          <a:solidFill>
            <a:srgbClr val="E6EDF6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94" rIns="0" bIns="45694" rtlCol="0" anchor="ctr"/>
          <a:lstStyle/>
          <a:p>
            <a:pPr marL="75710"/>
            <a:r>
              <a:rPr lang="ru-RU" sz="12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Валидация</a:t>
            </a:r>
            <a:r>
              <a:rPr lang="ru-RU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и верификация ПО</a:t>
            </a:r>
            <a:endParaRPr lang="en-US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75710"/>
            <a:r>
              <a:rPr lang="en-US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Validation and Verification of Software</a:t>
            </a:r>
            <a:endParaRPr lang="ru-RU" sz="12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525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1865</TotalTime>
  <Words>1018</Words>
  <Application>Microsoft Macintosh PowerPoint</Application>
  <PresentationFormat>Экран (16:9)</PresentationFormat>
  <Paragraphs>160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Tahoma</vt:lpstr>
      <vt:lpstr>Verdana</vt:lpstr>
      <vt:lpstr>Тема Office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Радецкий Илья Евгеньевич</dc:creator>
  <cp:lastModifiedBy>a.chistoprudov@ya.ru</cp:lastModifiedBy>
  <cp:revision>83</cp:revision>
  <cp:lastPrinted>2019-10-08T08:00:02Z</cp:lastPrinted>
  <dcterms:created xsi:type="dcterms:W3CDTF">2019-10-02T07:07:00Z</dcterms:created>
  <dcterms:modified xsi:type="dcterms:W3CDTF">2019-10-09T07:55:41Z</dcterms:modified>
</cp:coreProperties>
</file>