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39" r:id="rId2"/>
    <p:sldId id="425" r:id="rId3"/>
    <p:sldId id="426" r:id="rId4"/>
    <p:sldId id="427" r:id="rId5"/>
    <p:sldId id="431" r:id="rId6"/>
    <p:sldId id="432" r:id="rId7"/>
    <p:sldId id="428" r:id="rId8"/>
    <p:sldId id="433" r:id="rId9"/>
    <p:sldId id="434" r:id="rId10"/>
    <p:sldId id="435" r:id="rId11"/>
    <p:sldId id="436" r:id="rId12"/>
    <p:sldId id="437" r:id="rId13"/>
    <p:sldId id="403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52BA9F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872" autoAdjust="0"/>
  </p:normalViewPr>
  <p:slideViewPr>
    <p:cSldViewPr>
      <p:cViewPr>
        <p:scale>
          <a:sx n="60" d="100"/>
          <a:sy n="60" d="100"/>
        </p:scale>
        <p:origin x="-37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C363E9-B92F-43A8-B753-8223E3BE8AFF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F87DE3-022E-47A3-AD51-054F9F4DD8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2410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554926-7B6C-465C-BEBE-076709D9BF56}" type="datetimeFigureOut">
              <a:rPr lang="ru-RU" smtClean="0"/>
              <a:t>10.10.2019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96839-D17D-4E2A-B425-CF68DC793D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68131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B7A7C8-1698-4D0E-ACFB-F3F3B2E2A8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77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just"/>
            <a:r>
              <a:rPr lang="ru-RU" sz="14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14 лет работы Комитет выработал надежный алгоритм решения межотраслевых задач. </a:t>
            </a:r>
          </a:p>
          <a:p>
            <a:pPr lvl="0" algn="just"/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Он включает следующие этапы: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Объединение на площадке Комитета специалистов, занимающихся одной проблемой.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Проведение совместных межотраслевых мероприятий, что позволяет наладить обмен информацией и опытом в решении задач.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Выявление общих проблем, требующих решения на уровне ФОИВ.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Подготовка проектов нормативно-правовых актов и законов.</a:t>
            </a:r>
          </a:p>
          <a:p>
            <a:pPr marL="285750" lvl="1" indent="-285750" algn="just">
              <a:buFont typeface="Arial" panose="020B0604020202020204" pitchFamily="34" charset="0"/>
              <a:buChar char="•"/>
            </a:pPr>
            <a:r>
              <a:rPr lang="ru-RU" sz="1400" kern="1200" dirty="0" smtClean="0">
                <a:solidFill>
                  <a:schemeClr val="tx1"/>
                </a:solidFill>
                <a:latin typeface="+mn-lt"/>
                <a:ea typeface="+mn-ea"/>
                <a:cs typeface="Times New Roman" panose="02020603050405020304" pitchFamily="18" charset="0"/>
              </a:rPr>
              <a:t>Участие в согласовании и принятии НПА в интересах промышленности.</a:t>
            </a:r>
            <a:endParaRPr lang="ru-RU" sz="24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96839-D17D-4E2A-B425-CF68DC793D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62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23838" y="236538"/>
            <a:ext cx="6200775" cy="4651375"/>
          </a:xfrm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8884" y="5059041"/>
            <a:ext cx="6151616" cy="4466756"/>
          </a:xfrm>
        </p:spPr>
        <p:txBody>
          <a:bodyPr/>
          <a:lstStyle/>
          <a:p>
            <a:r>
              <a:rPr lang="ru-RU" sz="1000" dirty="0" smtClean="0">
                <a:latin typeface="Arial" pitchFamily="34" charset="0"/>
              </a:rPr>
              <a:t>переделать</a:t>
            </a:r>
          </a:p>
        </p:txBody>
      </p:sp>
    </p:spTree>
    <p:extLst>
      <p:ext uri="{BB962C8B-B14F-4D97-AF65-F5344CB8AC3E}">
        <p14:creationId xmlns:p14="http://schemas.microsoft.com/office/powerpoint/2010/main" val="1567547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F293850-5D38-40C5-B974-6F663F62DA4B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663" y="744538"/>
            <a:ext cx="6611937" cy="37211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3849923" y="9428464"/>
            <a:ext cx="2944897" cy="49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3786" tIns="41893" rIns="83786" bIns="41893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algn="r" hangingPunct="1">
              <a:lnSpc>
                <a:spcPct val="100000"/>
              </a:lnSpc>
            </a:pPr>
            <a:fld id="{A41ECEEC-FE05-4D87-BBFF-C9DFB8391227}" type="slidenum">
              <a:rPr lang="ru-RU" altLang="ru-RU" sz="1100">
                <a:latin typeface="+mn-lt" charset="0"/>
              </a:rPr>
              <a:pPr algn="r" hangingPunct="1">
                <a:lnSpc>
                  <a:spcPct val="100000"/>
                </a:lnSpc>
              </a:pPr>
              <a:t>8</a:t>
            </a:fld>
            <a:endParaRPr lang="ru-RU" altLang="ru-RU" sz="1100">
              <a:latin typeface="+mn-lt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3EE788D-A08A-40B4-BBB0-9C9C4A9A5F0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0488" y="754063"/>
            <a:ext cx="6616700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714969"/>
            <a:ext cx="5438711" cy="446735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B622-B4D1-4992-AB67-17F705CFC62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864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Отношения между Россией и Францией активно развиваются несмотря на сложную политическую обстановку.  Например 25 мая этого года в рамках бизнес-диалога «Россия-Франция» на Петербургском международном экономическом форуме состоялось подписание Меморандума о сотрудничестве в области индустрии будущего между Российским союзом промышленников и предпринимателей и МЕДЕФ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Интернасиональ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Соглашение позволит российской и французской промышленности объединить усилия в области цифрового реинжиниринга производственных процессов.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Слайд 13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2018 г.  уже запланирована серия мероприятий по расширению  сотрудничества между российской и французской промышленностью по  обмену информацией по цифровым технологиям в рамках  подписанного Соглашения о сотрудничества между  РСПП и MEDEF на Санкт-Петербургском экономическом форуме.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AAB622-B4D1-4992-AB67-17F705CFC624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4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A6B07-7DBE-4D2E-8C05-D75C1168DF1E}" type="datetime1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39523-63EC-4AC0-8566-6909E166B210}" type="datetime1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841B7-6A10-4609-A14D-4AFF840F5BED}" type="datetime1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90558-E8D2-4E69-B3FB-4BA2D280DAFD}" type="datetime1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096F6-ED74-4CFB-A1EF-8EB360886717}" type="datetime1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8EB7-856E-4144-A77B-37B2550D5A04}" type="datetime1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745B5-76AC-47D9-BFA8-F46249EA577D}" type="datetime1">
              <a:rPr lang="ru-RU" smtClean="0"/>
              <a:t>10.10.2019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7F5A-D2C0-48F9-AE8F-E4F31432939D}" type="datetime1">
              <a:rPr lang="ru-RU" smtClean="0"/>
              <a:t>10.10.2019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DB74F-D5A7-4CAE-93DB-C02D11E753B7}" type="datetime1">
              <a:rPr lang="ru-RU" smtClean="0"/>
              <a:t>10.10.2019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A5768-4552-4D27-9C18-36968A7844A8}" type="datetime1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CA2DC-104F-4749-91E1-CB66E29727BC}" type="datetime1">
              <a:rPr lang="ru-RU" smtClean="0"/>
              <a:t>10.10.2019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C5696F-F07E-49A3-B883-71EE3403DC21}" type="datetime1">
              <a:rPr lang="ru-RU" smtClean="0"/>
              <a:t>10.10.2019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e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jpeg"/><Relationship Id="rId18" Type="http://schemas.openxmlformats.org/officeDocument/2006/relationships/image" Target="../media/image22.jpg"/><Relationship Id="rId3" Type="http://schemas.openxmlformats.org/officeDocument/2006/relationships/image" Target="../media/image24.jpeg"/><Relationship Id="rId21" Type="http://schemas.openxmlformats.org/officeDocument/2006/relationships/image" Target="../media/image40.jpeg"/><Relationship Id="rId7" Type="http://schemas.openxmlformats.org/officeDocument/2006/relationships/image" Target="../media/image27.jpe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36.jpe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5" Type="http://schemas.openxmlformats.org/officeDocument/2006/relationships/image" Target="../media/image35.jpeg"/><Relationship Id="rId23" Type="http://schemas.openxmlformats.org/officeDocument/2006/relationships/image" Target="../media/image4.jpeg"/><Relationship Id="rId10" Type="http://schemas.openxmlformats.org/officeDocument/2006/relationships/image" Target="../media/image30.jpeg"/><Relationship Id="rId19" Type="http://schemas.openxmlformats.org/officeDocument/2006/relationships/image" Target="../media/image38.jpeg"/><Relationship Id="rId4" Type="http://schemas.openxmlformats.org/officeDocument/2006/relationships/hyperlink" Target="https://yandex.ru/images/search?pos=0&amp;img_url=https://static-internal.insales.ru/files/1/3332/3312900/original/20160203132357-286_580.png&amp;text=knauf&amp;rpt=simage&amp;rlt_url=https://img3.board.com.ua/a/2004187388/wm/2-shtukaturka-mashinnyim-sposopom-ot-78-gr-m2.png" TargetMode="External"/><Relationship Id="rId9" Type="http://schemas.openxmlformats.org/officeDocument/2006/relationships/image" Target="../media/image29.png"/><Relationship Id="rId14" Type="http://schemas.openxmlformats.org/officeDocument/2006/relationships/image" Target="../media/image34.jpeg"/><Relationship Id="rId22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facebook.com/www.RGTR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gray">
          <a:xfrm>
            <a:off x="395288" y="1643063"/>
            <a:ext cx="82296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ru-RU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3075" name="Прямоугольник 3"/>
          <p:cNvSpPr>
            <a:spLocks noChangeArrowheads="1"/>
          </p:cNvSpPr>
          <p:nvPr/>
        </p:nvSpPr>
        <p:spPr bwMode="auto">
          <a:xfrm>
            <a:off x="2928938" y="3571875"/>
            <a:ext cx="3081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>
                <a:solidFill>
                  <a:schemeClr val="tx2"/>
                </a:solidFill>
                <a:latin typeface="Times New Roman" pitchFamily="18" charset="0"/>
              </a:rPr>
              <a:t>г. Астана,  25 февраля 2011 г.</a:t>
            </a:r>
          </a:p>
        </p:txBody>
      </p:sp>
      <p:sp>
        <p:nvSpPr>
          <p:cNvPr id="5" name="Заголовок 8"/>
          <p:cNvSpPr txBox="1">
            <a:spLocks/>
          </p:cNvSpPr>
          <p:nvPr/>
        </p:nvSpPr>
        <p:spPr bwMode="gray">
          <a:xfrm>
            <a:off x="40481" y="0"/>
            <a:ext cx="8858250" cy="6858000"/>
          </a:xfrm>
          <a:prstGeom prst="rect">
            <a:avLst/>
          </a:prstGeom>
          <a:solidFill>
            <a:srgbClr val="FFFFFF"/>
          </a:solidFill>
          <a:ln>
            <a:noFill/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3000" b="1" kern="0" dirty="0">
              <a:solidFill>
                <a:schemeClr val="lt1"/>
              </a:solidFill>
            </a:endParaRPr>
          </a:p>
        </p:txBody>
      </p:sp>
      <p:sp>
        <p:nvSpPr>
          <p:cNvPr id="6" name="Rectangle 17"/>
          <p:cNvSpPr>
            <a:spLocks noChangeArrowheads="1"/>
          </p:cNvSpPr>
          <p:nvPr/>
        </p:nvSpPr>
        <p:spPr bwMode="auto">
          <a:xfrm>
            <a:off x="0" y="6072188"/>
            <a:ext cx="9144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WWW.RGTR.RU</a:t>
            </a: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			RGTR@RSPP.RU</a:t>
            </a:r>
            <a:endParaRPr lang="ru-R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57250" y="3789040"/>
            <a:ext cx="7416800" cy="2087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А.Н.ЛОЦМАНОВ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Первый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заместитель  Председателя Комитета  РСПП </a:t>
            </a:r>
          </a:p>
          <a:p>
            <a:pPr algn="ctr">
              <a:defRPr/>
            </a:pP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по техническому регулированию, 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стандартизации и </a:t>
            </a:r>
            <a:r>
              <a:rPr lang="ru-RU" sz="1600" b="1" i="1" dirty="0">
                <a:solidFill>
                  <a:schemeClr val="tx2"/>
                </a:solidFill>
                <a:latin typeface="+mn-lt"/>
                <a:cs typeface="+mn-cs"/>
              </a:rPr>
              <a:t>оценке </a:t>
            </a:r>
            <a:r>
              <a:rPr lang="ru-RU" sz="1600" b="1" i="1" dirty="0" smtClean="0">
                <a:solidFill>
                  <a:schemeClr val="tx2"/>
                </a:solidFill>
                <a:latin typeface="+mn-lt"/>
                <a:cs typeface="+mn-cs"/>
              </a:rPr>
              <a:t>соответствия</a:t>
            </a:r>
          </a:p>
          <a:p>
            <a:pPr algn="ctr">
              <a:defRPr/>
            </a:pPr>
            <a:endParaRPr lang="ru-RU" sz="1600" b="1" dirty="0" smtClean="0">
              <a:solidFill>
                <a:schemeClr val="tx2"/>
              </a:solidFill>
              <a:latin typeface="+mn-lt"/>
              <a:cs typeface="+mn-cs"/>
            </a:endParaRPr>
          </a:p>
          <a:p>
            <a:pPr algn="ctr">
              <a:defRPr/>
            </a:pP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Председатель Совета по 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техническому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регулированию и </a:t>
            </a:r>
            <a:r>
              <a:rPr lang="ru-RU" b="1" i="1" dirty="0">
                <a:solidFill>
                  <a:srgbClr val="002060"/>
                </a:solidFill>
                <a:latin typeface="+mn-lt"/>
                <a:cs typeface="+mn-cs"/>
              </a:rPr>
              <a:t>стандартизации </a:t>
            </a:r>
            <a:r>
              <a:rPr lang="ru-RU" b="1" i="1" dirty="0" smtClean="0">
                <a:solidFill>
                  <a:srgbClr val="002060"/>
                </a:solidFill>
                <a:latin typeface="+mn-lt"/>
                <a:cs typeface="+mn-cs"/>
              </a:rPr>
              <a:t>при Минпромторге России</a:t>
            </a:r>
            <a:endParaRPr lang="en-US" b="1" i="1" dirty="0">
              <a:solidFill>
                <a:srgbClr val="002060"/>
              </a:solidFill>
              <a:latin typeface="+mn-lt"/>
              <a:cs typeface="+mn-cs"/>
            </a:endParaRPr>
          </a:p>
          <a:p>
            <a:pPr algn="ctr">
              <a:defRPr/>
            </a:pPr>
            <a:endParaRPr lang="ru-RU" sz="1600" b="1" dirty="0" smtClean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9309" y="1420728"/>
            <a:ext cx="8229600" cy="2432882"/>
          </a:xfrm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normAutofit fontScale="90000"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2004</a:t>
            </a:r>
            <a:r>
              <a:rPr lang="ru-RU" sz="36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-  КОМИТЕТУ 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РСПП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15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ru-RU" sz="3100" b="1" i="1" spc="150" dirty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ЛЕТ </a:t>
            </a:r>
            <a:r>
              <a:rPr lang="ru-RU" sz="31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- </a:t>
            </a:r>
            <a:r>
              <a:rPr lang="ru-RU" sz="4000" b="1" i="1" spc="150" dirty="0" smtClean="0">
                <a:ln w="11430"/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2019</a:t>
            </a:r>
            <a: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ru-RU" sz="3100" b="1" i="1" dirty="0" smtClean="0">
                <a:solidFill>
                  <a:srgbClr val="0070C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ru-RU" sz="4000" b="1" i="1" dirty="0" smtClean="0">
                <a:solidFill>
                  <a:srgbClr val="C00000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УЧАСТИЕ ПРОМЫШЛЕННОСТИ В РАЗВИТИИ НАЦИОНАЛЬНОЙ СИСТЕМЫ СТАНДАРТИЗАЦИИ </a:t>
            </a:r>
            <a:endParaRPr lang="ru-RU" sz="4000" b="1" dirty="0">
              <a:solidFill>
                <a:srgbClr val="C00000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0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675" y="428625"/>
            <a:ext cx="15081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3174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80120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</a:rPr>
              <a:t>ПОДПИСАНИЕ СОГЛАШЕНИЯ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РСПП - ВОСТОЧНЫЙ КОМИТЕТ ГЕРМАНСКОЙ ЭКОНОМИКИ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3" name="Picture 3" descr="Z:\Общая папка\МЕРОПРИЯТИЯ\2018\Иннопром, 10 июля 2018\Фото\IMG-20180710-WA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7202" y="1485257"/>
            <a:ext cx="5664000" cy="4248000"/>
          </a:xfrm>
          <a:prstGeom prst="rect">
            <a:avLst/>
          </a:prstGeom>
          <a:noFill/>
          <a:ln w="31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3255" y="5842337"/>
            <a:ext cx="895749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10 ИЮЛЯ 2018 ГОДА СОЗДАН СОВЕТ ПО ТЕХНИЧЕСКОМУ РЕГУЛИРОВАНИЮ И СТАНДАРТИЗАЦИИ ДЛЯ ЦИФРОВОЙ ЭКОНОМИКИ  РСПП И ВОСТОЧНОГО КОМИТЕТА ГЕРМАНСКОЙ ЭКОНОМИКИ</a:t>
            </a: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85257"/>
            <a:ext cx="2664295" cy="124584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" y="1485256"/>
            <a:ext cx="2952000" cy="12456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7" name="Прямоугольник 6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29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8" name="Picture 14" descr="https://im0.kommersant.ru/gboxtexts/sp_com/logos/0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2" y="2270812"/>
            <a:ext cx="2113932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9253557" cy="562074"/>
          </a:xfrm>
        </p:spPr>
        <p:txBody>
          <a:bodyPr>
            <a:noAutofit/>
          </a:bodyPr>
          <a:lstStyle/>
          <a:p>
            <a:pPr algn="l"/>
            <a:r>
              <a:rPr lang="ru-RU" sz="1600" b="1" dirty="0" smtClean="0">
                <a:solidFill>
                  <a:srgbClr val="C00000"/>
                </a:solidFill>
              </a:rPr>
              <a:t>СОВЕТ ПО ТЕХНИЧЕСКОМУ РЕГУЛИРОВАНИЮ И СТАНДАРТИЗАЦИИ </a:t>
            </a:r>
            <a:br>
              <a:rPr lang="ru-RU" sz="1600" b="1" dirty="0" smtClean="0">
                <a:solidFill>
                  <a:srgbClr val="C00000"/>
                </a:solidFill>
              </a:rPr>
            </a:br>
            <a:r>
              <a:rPr lang="ru-RU" sz="1600" b="1" dirty="0" smtClean="0">
                <a:solidFill>
                  <a:srgbClr val="C00000"/>
                </a:solidFill>
              </a:rPr>
              <a:t>ДЛЯ ЦИФРОВОЙ ЭКОНОМИКИ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7504" y="185849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</a:rPr>
              <a:t>Бизнес:</a:t>
            </a:r>
            <a:endParaRPr lang="ru-RU" sz="3600" b="1" u="sng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s://im0-tub-ru.yandex.net/i?id=8fa6f054fb9236ce4509b6da89d76a4a&amp;n=33&amp;w=150&amp;h=150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008" y="4151730"/>
            <a:ext cx="936000" cy="9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-auditor.com.ua/media/k2/items/cache/eb5d70ed8f172874622e0bc24a2ff086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587" y="2488675"/>
            <a:ext cx="705994" cy="7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oyuzcement.ru/upload/iblock/edd/edd26666e6178da79b82cccb784a379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8" y="3455124"/>
            <a:ext cx="1908000" cy="431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crnb.ru/images/partners/RJD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60" y="3280675"/>
            <a:ext cx="2016000" cy="968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ascade.asu.edu/sites/default/files/styles/panopoly_image_original/public/2000px-siemens-logo.svg_.png?itok=i1XT58JX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60" y="4339740"/>
            <a:ext cx="2520000" cy="5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promforum74.ru/netcat_files/Image/partners/logo_sms_group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17" y="3604256"/>
            <a:ext cx="2916000" cy="400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vstankine.ru/sites/default/files/logo_stankin_2017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008" y="2435508"/>
            <a:ext cx="1764000" cy="9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eminar-ms.ru/wp-content/uploads/2016/02/BIM_LOGO-1200x15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038" y="4005247"/>
            <a:ext cx="1260000" cy="158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dogada.ru/thumb/2/sqqDeeKmTEQOr1GQto7N5w/320r197/d/block-04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916" y="3288315"/>
            <a:ext cx="1548000" cy="9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722251" y="5027446"/>
            <a:ext cx="5472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solidFill>
                  <a:srgbClr val="002060"/>
                </a:solidFill>
              </a:rPr>
              <a:t>Органы власти:</a:t>
            </a:r>
            <a:endParaRPr lang="ru-RU" sz="3600" b="1" u="sng" dirty="0">
              <a:solidFill>
                <a:srgbClr val="002060"/>
              </a:solidFill>
            </a:endParaRPr>
          </a:p>
        </p:txBody>
      </p:sp>
      <p:pic>
        <p:nvPicPr>
          <p:cNvPr id="1046" name="Picture 22" descr="http://eduprint.ru/wp-content/uploads/2018/06/603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788" y="4299960"/>
            <a:ext cx="3060000" cy="63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www.ros-voir.ru/uploads/uploader/files/59/95/80/599580218177b__0057_0cc9f4_790f87e033404435a0284d02fc3f6ed9-mv2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58" y="5270754"/>
            <a:ext cx="2293918" cy="152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www.orencsm.ru/upload/iblock/faa/znak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612" y="5535479"/>
            <a:ext cx="864000" cy="116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21578" y="6424329"/>
            <a:ext cx="15743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Росстандарт</a:t>
            </a:r>
            <a:endParaRPr lang="ru-RU" dirty="0"/>
          </a:p>
        </p:txBody>
      </p:sp>
      <p:pic>
        <p:nvPicPr>
          <p:cNvPr id="3" name="Picture 2" descr="https://jobfilter.ru/uploaded_files/images/2018/05/22/1105109/WxsZrFS5ocCOJvXZ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01" y="2507525"/>
            <a:ext cx="2100859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60"/>
            <a:ext cx="1916113" cy="72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4" name="Picture 2" descr="http://www.tdap.ru/upload/iblock/991/99112930c90483899cd260ac6233591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268761"/>
            <a:ext cx="1995579" cy="720000"/>
          </a:xfrm>
          <a:prstGeom prst="rect">
            <a:avLst/>
          </a:prstGeom>
          <a:noFill/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esistand.eu/sites/default/files/resistand/public/content-images/partners/din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17" y="5585304"/>
            <a:ext cx="1116000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s://www.hawe-engineering.com/wp-content/uploads/2015/03/dke-logo-als-jpg-datei.jp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008" y="5863903"/>
            <a:ext cx="1944000" cy="74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443" y="5733255"/>
            <a:ext cx="2093613" cy="99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6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625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ДВА СОЮЗА – ОДИН КОНТИНЕНТ!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pic>
        <p:nvPicPr>
          <p:cNvPr id="8194" name="Picture 2" descr="https://pbs.twimg.com/media/DjgSRYMW0AAZvxU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000" y="1196752"/>
            <a:ext cx="6588000" cy="476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6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35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1" y="3143250"/>
            <a:ext cx="320040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 bwMode="gray">
          <a:xfrm>
            <a:off x="3730227" y="3752166"/>
            <a:ext cx="422912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4000" b="1" kern="0" dirty="0">
                <a:ln w="50800"/>
                <a:solidFill>
                  <a:schemeClr val="accent1">
                    <a:lumMod val="75000"/>
                    <a:alpha val="42000"/>
                  </a:scheme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(495) 663-04-50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gray">
          <a:xfrm>
            <a:off x="3629025" y="4472184"/>
            <a:ext cx="4586313" cy="560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  <a:reflection blurRad="6350" stA="52000" endA="300" endPos="35000" dir="5400000" sy="-100000" algn="bl" rotWithShape="0"/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RGTR@RSPP.RU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gray">
          <a:xfrm>
            <a:off x="3664769" y="5062185"/>
            <a:ext cx="4514824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en-US" sz="4000" b="1" kern="0" dirty="0">
                <a:ln w="50800"/>
                <a:solidFill>
                  <a:srgbClr val="0070C0">
                    <a:alpha val="42000"/>
                  </a:srgbClr>
                </a:solidFill>
                <a:effectLst>
                  <a:outerShdw blurRad="50800" dist="50800" dir="5400000" algn="ctr" rotWithShape="0">
                    <a:schemeClr val="bg1">
                      <a:lumMod val="75000"/>
                    </a:schemeClr>
                  </a:outerShdw>
                </a:effectLst>
                <a:latin typeface="+mj-lt"/>
                <a:ea typeface="+mj-ea"/>
                <a:cs typeface="+mj-cs"/>
              </a:rPr>
              <a:t>www.RGTR.RU</a:t>
            </a:r>
            <a:endParaRPr lang="ru-RU" sz="4000" b="1" kern="0" dirty="0">
              <a:ln w="50800"/>
              <a:solidFill>
                <a:srgbClr val="0070C0">
                  <a:alpha val="42000"/>
                </a:srgbClr>
              </a:solidFill>
              <a:effectLst>
                <a:outerShdw blurRad="50800" dist="50800" dir="5400000" algn="ctr" rotWithShape="0">
                  <a:schemeClr val="bg1">
                    <a:lumMod val="75000"/>
                  </a:scheme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gray">
          <a:xfrm>
            <a:off x="457200" y="207963"/>
            <a:ext cx="82296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ru-RU" sz="24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СХЕМА ВЗАИМОДЕЙСТВИЯ</a:t>
            </a:r>
            <a:endParaRPr lang="ru-RU" sz="24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142875"/>
            <a:ext cx="8929688" cy="857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8929688" y="3214688"/>
            <a:ext cx="214312" cy="3643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929688" y="1071563"/>
            <a:ext cx="214312" cy="207168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>
          <a:xfrm>
            <a:off x="1043608" y="2276798"/>
            <a:ext cx="7652501" cy="792162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>
              <a:spcBef>
                <a:spcPts val="4800"/>
              </a:spcBef>
              <a:defRPr/>
            </a:pPr>
            <a:r>
              <a:rPr lang="ru-RU" sz="600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ЗА ВНИМАНИЕ!</a:t>
            </a:r>
            <a:endParaRPr lang="ru-RU" sz="600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gray">
          <a:xfrm>
            <a:off x="634276" y="1484784"/>
            <a:ext cx="825820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spcFirstLastPara="1" anchor="ctr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4800"/>
              </a:spcBef>
              <a:defRPr/>
            </a:pPr>
            <a:r>
              <a:rPr lang="ru-RU" sz="6000" b="1" kern="0" cap="all" dirty="0" smtClean="0">
                <a:ln w="0"/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+mj-lt"/>
                <a:ea typeface="+mj-ea"/>
                <a:cs typeface="+mj-cs"/>
              </a:rPr>
              <a:t>СПАСИБО</a:t>
            </a:r>
            <a:endParaRPr lang="ru-RU" sz="6000" b="1" kern="0" cap="all" dirty="0">
              <a:ln w="0"/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9832" y="5589240"/>
            <a:ext cx="5869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Наша страница в </a:t>
            </a:r>
            <a:r>
              <a:rPr lang="en-US" sz="2000" dirty="0"/>
              <a:t>Facebook</a:t>
            </a:r>
            <a:r>
              <a:rPr lang="ru-RU" sz="2000" dirty="0"/>
              <a:t>: </a:t>
            </a:r>
            <a:r>
              <a:rPr lang="ru-RU" sz="2000" u="sng" dirty="0">
                <a:hlinkClick r:id="rId4"/>
              </a:rPr>
              <a:t>https://www.facebook.com/www.RGTR.ru</a:t>
            </a:r>
            <a:r>
              <a:rPr lang="ru-RU" u="sng" dirty="0">
                <a:hlinkClick r:id="rId4"/>
              </a:rPr>
              <a:t>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10876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0" name="Заголовок 1"/>
          <p:cNvSpPr>
            <a:spLocks noGrp="1"/>
          </p:cNvSpPr>
          <p:nvPr>
            <p:ph type="title"/>
          </p:nvPr>
        </p:nvSpPr>
        <p:spPr>
          <a:xfrm>
            <a:off x="457200" y="142875"/>
            <a:ext cx="82296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b="1" dirty="0" smtClean="0">
                <a:solidFill>
                  <a:srgbClr val="C00000"/>
                </a:solidFill>
              </a:rPr>
              <a:t>РОССИЙСКИЙ СОЮЗ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ПРОМЫШЛЕННИКОВ И ПРЕДПРИНИМАТЕЛЕЙ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51920" y="1484784"/>
            <a:ext cx="4968552" cy="5032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600" b="1" dirty="0" smtClean="0">
                <a:latin typeface="+mn-lt"/>
              </a:rPr>
              <a:t>В составе РСПП: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rgbClr val="C00000"/>
                </a:solidFill>
                <a:latin typeface="+mn-lt"/>
              </a:rPr>
              <a:t>320 000</a:t>
            </a:r>
            <a:r>
              <a:rPr lang="ru-RU" sz="2200" b="1" dirty="0" smtClean="0">
                <a:latin typeface="+mn-lt"/>
              </a:rPr>
              <a:t> компаний, предприятий, научных организаций.</a:t>
            </a:r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400" b="1" dirty="0" smtClean="0"/>
              <a:t>В том числе около </a:t>
            </a:r>
            <a:r>
              <a:rPr lang="ru-RU" sz="2400" b="1" dirty="0">
                <a:solidFill>
                  <a:srgbClr val="C00000"/>
                </a:solidFill>
              </a:rPr>
              <a:t>200 000 </a:t>
            </a:r>
            <a:r>
              <a:rPr lang="ru-RU" sz="2400" b="1" dirty="0" smtClean="0"/>
              <a:t>МСП.</a:t>
            </a:r>
            <a:endParaRPr lang="en-US" sz="2400" b="1" dirty="0"/>
          </a:p>
          <a:p>
            <a:pPr marL="457200" indent="-4572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600" b="1" dirty="0" smtClean="0">
                <a:solidFill>
                  <a:srgbClr val="C00000"/>
                </a:solidFill>
                <a:latin typeface="+mn-lt"/>
              </a:rPr>
              <a:t>100 </a:t>
            </a:r>
            <a:r>
              <a:rPr lang="ru-RU" sz="2200" b="1" dirty="0" smtClean="0">
                <a:latin typeface="+mn-lt"/>
              </a:rPr>
              <a:t>отраслевых и региональных </a:t>
            </a:r>
            <a:r>
              <a:rPr lang="ru-RU" sz="2200" b="1" dirty="0" smtClean="0"/>
              <a:t>объединений.</a:t>
            </a:r>
          </a:p>
          <a:p>
            <a:pPr marL="342900" indent="-342900">
              <a:lnSpc>
                <a:spcPct val="150000"/>
              </a:lnSpc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ru-RU" sz="2200" b="1" dirty="0" smtClean="0"/>
              <a:t>Компании-члены </a:t>
            </a:r>
            <a:r>
              <a:rPr lang="ru-RU" sz="2200" b="1" dirty="0"/>
              <a:t>РСПП производят </a:t>
            </a:r>
            <a:r>
              <a:rPr lang="ru-RU" sz="2200" b="1" dirty="0">
                <a:solidFill>
                  <a:srgbClr val="C00000"/>
                </a:solidFill>
              </a:rPr>
              <a:t>60 %</a:t>
            </a:r>
            <a:r>
              <a:rPr lang="ru-RU" sz="2400" b="1" dirty="0"/>
              <a:t> </a:t>
            </a:r>
            <a:r>
              <a:rPr lang="ru-RU" sz="2200" b="1" dirty="0"/>
              <a:t>ВВП России </a:t>
            </a:r>
            <a:r>
              <a:rPr lang="ru-RU" sz="2200" b="1" dirty="0" smtClean="0"/>
              <a:t>на </a:t>
            </a:r>
            <a:r>
              <a:rPr lang="ru-RU" sz="2200" b="1" dirty="0">
                <a:solidFill>
                  <a:srgbClr val="C00000"/>
                </a:solidFill>
              </a:rPr>
              <a:t>30</a:t>
            </a:r>
            <a:r>
              <a:rPr lang="ru-RU" sz="2400" b="1" dirty="0"/>
              <a:t> </a:t>
            </a:r>
            <a:r>
              <a:rPr lang="ru-RU" sz="2200" b="1" dirty="0"/>
              <a:t>трлн. руб. </a:t>
            </a:r>
            <a:endParaRPr lang="en-US" sz="2200" b="1" dirty="0" smtClean="0"/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200" b="1" dirty="0" smtClean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4636293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Picture 2" descr="C:\Users\SokhakyanMK\Desktop\x_d3cd02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322" y="1484784"/>
            <a:ext cx="2993994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451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6491064" cy="792163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1600" b="1" dirty="0" smtClean="0">
                <a:solidFill>
                  <a:srgbClr val="C00000"/>
                </a:solidFill>
              </a:rPr>
              <a:t>РАБОТА КОМИТЕТА РСПП ПО ТЕХНИЧЕСКОМУ РЕГУЛИРОВАНИЮ, СТАНДАРТИЗАЦИИ И ОЦЕНКЕ СООТВЕТСТВИЯ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gray">
          <a:xfrm>
            <a:off x="3203575" y="2420938"/>
            <a:ext cx="568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57188" indent="-357188" algn="just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600" b="1" kern="0" dirty="0">
                <a:latin typeface="+mn-lt"/>
                <a:cs typeface="Arial" charset="0"/>
              </a:rPr>
              <a:t>     </a:t>
            </a:r>
            <a:r>
              <a:rPr lang="ru-RU" sz="1600" b="1" kern="0" dirty="0" smtClean="0">
                <a:latin typeface="+mn-lt"/>
                <a:cs typeface="Arial" charset="0"/>
              </a:rPr>
              <a:t> </a:t>
            </a:r>
            <a:r>
              <a:rPr lang="ru-RU" sz="1600" b="1" u="sng" kern="0" dirty="0" smtClean="0">
                <a:latin typeface="+mn-lt"/>
                <a:cs typeface="Arial" charset="0"/>
              </a:rPr>
              <a:t>Работа Комитета РСПП позволяет промышленности:</a:t>
            </a: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Активно участвовать в разработке технических регламентов и нормативных правовых документов.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Вырабатывать консолидированное мнение различных отраслей по вопросам технического регулирования, стандартизации и оценки соответствия.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Осуществлять взаимодействие </a:t>
            </a:r>
            <a:r>
              <a:rPr lang="ru-RU" sz="1600" b="1" kern="0" dirty="0">
                <a:latin typeface="+mn-lt"/>
                <a:cs typeface="Arial" charset="0"/>
              </a:rPr>
              <a:t>промышленных ассоциаций с органами государственной </a:t>
            </a:r>
            <a:r>
              <a:rPr lang="ru-RU" sz="1600" b="1" kern="0" dirty="0" smtClean="0">
                <a:latin typeface="+mn-lt"/>
                <a:cs typeface="Arial" charset="0"/>
              </a:rPr>
              <a:t>власти.</a:t>
            </a:r>
            <a:endParaRPr lang="ru-RU" sz="1600" b="1" kern="0" dirty="0">
              <a:latin typeface="+mn-lt"/>
              <a:cs typeface="Arial" charset="0"/>
            </a:endParaRPr>
          </a:p>
          <a:p>
            <a:pPr marL="285750" indent="-285750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q"/>
              <a:defRPr/>
            </a:pPr>
            <a:r>
              <a:rPr lang="ru-RU" sz="1600" b="1" kern="0" dirty="0" smtClean="0">
                <a:latin typeface="+mn-lt"/>
                <a:cs typeface="Arial" charset="0"/>
              </a:rPr>
              <a:t>Расширять международное сотрудничество </a:t>
            </a:r>
            <a:r>
              <a:rPr lang="ru-RU" sz="1600" b="1" kern="0" dirty="0">
                <a:latin typeface="+mn-lt"/>
                <a:cs typeface="Arial" charset="0"/>
              </a:rPr>
              <a:t>в области технического </a:t>
            </a:r>
            <a:r>
              <a:rPr lang="ru-RU" sz="1600" b="1" kern="0" dirty="0" smtClean="0">
                <a:latin typeface="+mn-lt"/>
                <a:cs typeface="Arial" charset="0"/>
              </a:rPr>
              <a:t>регулирования и стандартизации.</a:t>
            </a:r>
            <a:r>
              <a:rPr lang="ru-RU" sz="1600" kern="0" dirty="0" smtClean="0">
                <a:latin typeface="+mn-lt"/>
                <a:cs typeface="Arial" charset="0"/>
              </a:rPr>
              <a:t> </a:t>
            </a:r>
            <a:endParaRPr lang="ru-RU" sz="1600" kern="0" dirty="0">
              <a:latin typeface="+mn-lt"/>
              <a:cs typeface="Arial" charset="0"/>
            </a:endParaRPr>
          </a:p>
          <a:p>
            <a:pPr marL="357188" indent="-357188">
              <a:lnSpc>
                <a:spcPct val="80000"/>
              </a:lnSpc>
              <a:spcBef>
                <a:spcPct val="20000"/>
              </a:spcBef>
              <a:defRPr/>
            </a:pPr>
            <a:endParaRPr lang="ru-RU" sz="1400" kern="0" dirty="0">
              <a:latin typeface="+mn-lt"/>
              <a:cs typeface="Arial" charset="0"/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21" y="5032374"/>
            <a:ext cx="2786082" cy="1301895"/>
          </a:xfrm>
          <a:prstGeom prst="rect">
            <a:avLst/>
          </a:prstGeom>
          <a:solidFill>
            <a:srgbClr val="DDDDDD"/>
          </a:solidFill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ru-RU" sz="600" b="1" dirty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b="1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Д.А. ПУМПЯНСКИЙ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Член Бюро Правления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РСПП,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Председатель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Комитета, Председатель </a:t>
            </a:r>
          </a:p>
          <a:p>
            <a:pPr>
              <a:lnSpc>
                <a:spcPct val="80000"/>
              </a:lnSpc>
              <a:spcBef>
                <a:spcPts val="2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Совета директоров </a:t>
            </a:r>
            <a:r>
              <a:rPr lang="ru-RU" sz="1400" dirty="0" smtClean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ПАО </a:t>
            </a:r>
            <a:r>
              <a:rPr lang="ru-RU" sz="1400" dirty="0">
                <a:solidFill>
                  <a:schemeClr val="bg1">
                    <a:lumMod val="25000"/>
                  </a:schemeClr>
                </a:solidFill>
                <a:latin typeface="Tahoma" pitchFamily="34" charset="0"/>
                <a:cs typeface="Tahoma" pitchFamily="34" charset="0"/>
              </a:rPr>
              <a:t>«ТМК»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/>
            </a:pPr>
            <a:endParaRPr lang="en-GB" sz="600" dirty="0">
              <a:solidFill>
                <a:schemeClr val="bg1">
                  <a:lumMod val="2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2951" name="Rectangle 6"/>
          <p:cNvSpPr>
            <a:spLocks noChangeArrowheads="1"/>
          </p:cNvSpPr>
          <p:nvPr/>
        </p:nvSpPr>
        <p:spPr bwMode="auto">
          <a:xfrm>
            <a:off x="3492500" y="1177925"/>
            <a:ext cx="518318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dirty="0" smtClean="0">
                <a:cs typeface="Arial" charset="0"/>
              </a:rPr>
              <a:t>Комитету РСПП 15 лет. </a:t>
            </a:r>
            <a:endParaRPr lang="ru-RU" sz="1600" b="1" dirty="0">
              <a:cs typeface="Arial" charset="0"/>
            </a:endParaRPr>
          </a:p>
          <a:p>
            <a:endParaRPr lang="ru-RU" sz="1600" b="1" dirty="0">
              <a:cs typeface="Arial" charset="0"/>
            </a:endParaRPr>
          </a:p>
          <a:p>
            <a:r>
              <a:rPr lang="ru-RU" sz="1600" b="1" dirty="0"/>
              <a:t>В работе Комитета РСПП принимает участие более 2500 экспертов из всех отраслей промышленности.</a:t>
            </a:r>
            <a:endParaRPr lang="ru-RU" sz="1600" dirty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83" y="1268760"/>
            <a:ext cx="2486079" cy="354591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12559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901856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8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676456" y="61653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24582" y="190381"/>
            <a:ext cx="407540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СТРУКТУРА</a:t>
            </a:r>
            <a:endParaRPr lang="ru-RU" sz="2200" dirty="0">
              <a:solidFill>
                <a:srgbClr val="C00000"/>
              </a:solidFill>
            </a:endParaRPr>
          </a:p>
        </p:txBody>
      </p:sp>
      <p:cxnSp>
        <p:nvCxnSpPr>
          <p:cNvPr id="11" name="AutoShape 4"/>
          <p:cNvCxnSpPr>
            <a:cxnSpLocks noChangeShapeType="1"/>
          </p:cNvCxnSpPr>
          <p:nvPr/>
        </p:nvCxnSpPr>
        <p:spPr bwMode="auto">
          <a:xfrm>
            <a:off x="1182360" y="3501008"/>
            <a:ext cx="6555509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AutoShape 4"/>
          <p:cNvCxnSpPr>
            <a:cxnSpLocks noChangeShapeType="1"/>
          </p:cNvCxnSpPr>
          <p:nvPr/>
        </p:nvCxnSpPr>
        <p:spPr bwMode="auto">
          <a:xfrm>
            <a:off x="7264821" y="2072331"/>
            <a:ext cx="0" cy="28575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4"/>
          <p:cNvCxnSpPr>
            <a:cxnSpLocks noChangeShapeType="1"/>
          </p:cNvCxnSpPr>
          <p:nvPr/>
        </p:nvCxnSpPr>
        <p:spPr bwMode="auto">
          <a:xfrm>
            <a:off x="3276181" y="1991369"/>
            <a:ext cx="0" cy="5334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16" name="Group 31"/>
          <p:cNvGrpSpPr>
            <a:grpSpLocks/>
          </p:cNvGrpSpPr>
          <p:nvPr/>
        </p:nvGrpSpPr>
        <p:grpSpPr bwMode="auto">
          <a:xfrm>
            <a:off x="1187624" y="2215207"/>
            <a:ext cx="3816424" cy="1036678"/>
            <a:chOff x="3964" y="2064"/>
            <a:chExt cx="1484" cy="337"/>
          </a:xfrm>
        </p:grpSpPr>
        <p:sp>
          <p:nvSpPr>
            <p:cNvPr id="17" name="AutoShape 32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9" name="AutoShape 33"/>
            <p:cNvSpPr>
              <a:spLocks noChangeArrowheads="1"/>
            </p:cNvSpPr>
            <p:nvPr/>
          </p:nvSpPr>
          <p:spPr bwMode="ltGray">
            <a:xfrm>
              <a:off x="3964" y="2064"/>
              <a:ext cx="1484" cy="132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chemeClr val="hlink"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21" name="Text Box 34"/>
          <p:cNvSpPr txBox="1">
            <a:spLocks noChangeArrowheads="1"/>
          </p:cNvSpPr>
          <p:nvPr/>
        </p:nvSpPr>
        <p:spPr bwMode="black">
          <a:xfrm>
            <a:off x="1475655" y="2348880"/>
            <a:ext cx="3286125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FF"/>
                </a:solidFill>
              </a:rPr>
              <a:t>МЕЖОТРАСЛЕВЫЕ </a:t>
            </a:r>
          </a:p>
          <a:p>
            <a:pPr algn="ctr"/>
            <a:r>
              <a:rPr lang="ru-RU" sz="2400" b="1" dirty="0">
                <a:solidFill>
                  <a:srgbClr val="FFFFFF"/>
                </a:solidFill>
              </a:rPr>
              <a:t>СОВЕТЫ</a:t>
            </a:r>
            <a:endParaRPr lang="en-US" sz="2400" b="1" dirty="0">
              <a:solidFill>
                <a:srgbClr val="FFFFFF"/>
              </a:solidFill>
            </a:endParaRPr>
          </a:p>
        </p:txBody>
      </p:sp>
      <p:sp>
        <p:nvSpPr>
          <p:cNvPr id="30" name="Rectangle 8"/>
          <p:cNvSpPr>
            <a:spLocks noChangeArrowheads="1"/>
          </p:cNvSpPr>
          <p:nvPr/>
        </p:nvSpPr>
        <p:spPr bwMode="ltGray">
          <a:xfrm>
            <a:off x="391547" y="3643955"/>
            <a:ext cx="1822999" cy="131089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ltGray">
          <a:xfrm>
            <a:off x="2463249" y="3643955"/>
            <a:ext cx="1822999" cy="131089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ltGray">
          <a:xfrm>
            <a:off x="4606389" y="3643955"/>
            <a:ext cx="1822999" cy="131089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Rectangle 8"/>
          <p:cNvSpPr>
            <a:spLocks noChangeArrowheads="1"/>
          </p:cNvSpPr>
          <p:nvPr/>
        </p:nvSpPr>
        <p:spPr bwMode="ltGray">
          <a:xfrm>
            <a:off x="3910805" y="5358467"/>
            <a:ext cx="2245371" cy="131089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black">
          <a:xfrm>
            <a:off x="3995936" y="5550331"/>
            <a:ext cx="208790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ru-RU" sz="1600" b="1" dirty="0">
                <a:solidFill>
                  <a:schemeClr val="tx2"/>
                </a:solidFill>
              </a:rPr>
              <a:t>В </a:t>
            </a:r>
          </a:p>
          <a:p>
            <a:pPr algn="ctr">
              <a:spcBef>
                <a:spcPts val="0"/>
              </a:spcBef>
              <a:defRPr/>
            </a:pPr>
            <a:r>
              <a:rPr lang="ru-RU" sz="1600" b="1" dirty="0" smtClean="0">
                <a:solidFill>
                  <a:schemeClr val="tx2"/>
                </a:solidFill>
              </a:rPr>
              <a:t>НЕФТЕГАЗОВОМ КОМПЛЕКСЕ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38" name="Rectangle 8"/>
          <p:cNvSpPr>
            <a:spLocks noChangeArrowheads="1"/>
          </p:cNvSpPr>
          <p:nvPr/>
        </p:nvSpPr>
        <p:spPr bwMode="ltGray">
          <a:xfrm>
            <a:off x="855471" y="5391794"/>
            <a:ext cx="2236237" cy="1277566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" name="Rectangle 8"/>
          <p:cNvSpPr>
            <a:spLocks noChangeArrowheads="1"/>
          </p:cNvSpPr>
          <p:nvPr/>
        </p:nvSpPr>
        <p:spPr bwMode="ltGray">
          <a:xfrm>
            <a:off x="6826370" y="3631106"/>
            <a:ext cx="1822999" cy="1310893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black">
          <a:xfrm>
            <a:off x="787452" y="5661248"/>
            <a:ext cx="23443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600" b="1" dirty="0">
                <a:solidFill>
                  <a:schemeClr val="tx2"/>
                </a:solidFill>
              </a:rPr>
              <a:t>ПО ПРИКЛАДНОЙ МЕТРОЛОГИИ И ПРИБОРОСТРОЕНИЮ</a:t>
            </a:r>
            <a:endParaRPr lang="en-US" sz="1600" b="1" dirty="0">
              <a:solidFill>
                <a:schemeClr val="tx2"/>
              </a:solidFill>
            </a:endParaRPr>
          </a:p>
        </p:txBody>
      </p:sp>
      <p:grpSp>
        <p:nvGrpSpPr>
          <p:cNvPr id="44" name="Group 31"/>
          <p:cNvGrpSpPr>
            <a:grpSpLocks/>
          </p:cNvGrpSpPr>
          <p:nvPr/>
        </p:nvGrpSpPr>
        <p:grpSpPr bwMode="auto">
          <a:xfrm>
            <a:off x="5248597" y="2375162"/>
            <a:ext cx="3571875" cy="830262"/>
            <a:chOff x="3964" y="2056"/>
            <a:chExt cx="1484" cy="345"/>
          </a:xfrm>
          <a:solidFill>
            <a:schemeClr val="accent6">
              <a:lumMod val="75000"/>
            </a:schemeClr>
          </a:solidFill>
        </p:grpSpPr>
        <p:sp>
          <p:nvSpPr>
            <p:cNvPr id="45" name="AutoShape 32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grpFill/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AutoShape 33"/>
            <p:cNvSpPr>
              <a:spLocks noChangeArrowheads="1"/>
            </p:cNvSpPr>
            <p:nvPr/>
          </p:nvSpPr>
          <p:spPr bwMode="ltGray">
            <a:xfrm>
              <a:off x="3964" y="2056"/>
              <a:ext cx="1484" cy="149"/>
            </a:xfrm>
            <a:prstGeom prst="roundRect">
              <a:avLst>
                <a:gd name="adj" fmla="val 47309"/>
              </a:avLst>
            </a:prstGeom>
            <a:grpFill/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7" name="Text Box 34"/>
          <p:cNvSpPr txBox="1">
            <a:spLocks noChangeArrowheads="1"/>
          </p:cNvSpPr>
          <p:nvPr/>
        </p:nvSpPr>
        <p:spPr bwMode="black">
          <a:xfrm>
            <a:off x="5320605" y="2420888"/>
            <a:ext cx="342503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СОВЕТ ПО АККРЕДИТАЦИИ</a:t>
            </a:r>
          </a:p>
          <a:p>
            <a:pPr algn="ctr"/>
            <a:r>
              <a:rPr lang="ru-RU" sz="1600" dirty="0" smtClean="0">
                <a:solidFill>
                  <a:srgbClr val="FFFFFF"/>
                </a:solidFill>
              </a:rPr>
              <a:t>(принято решение о возобновлении деятельности)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48" name="AutoShape 36"/>
          <p:cNvSpPr>
            <a:spLocks noChangeArrowheads="1"/>
          </p:cNvSpPr>
          <p:nvPr/>
        </p:nvSpPr>
        <p:spPr bwMode="gray">
          <a:xfrm>
            <a:off x="428625" y="1215081"/>
            <a:ext cx="8072438" cy="857250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E2F2A">
                  <a:tint val="66000"/>
                  <a:satMod val="160000"/>
                </a:srgbClr>
              </a:gs>
              <a:gs pos="50000">
                <a:srgbClr val="FE2F2A">
                  <a:tint val="44500"/>
                  <a:satMod val="160000"/>
                </a:srgbClr>
              </a:gs>
              <a:gs pos="100000">
                <a:srgbClr val="FE2F2A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12700" algn="ctr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9" name="Text Box 38"/>
          <p:cNvSpPr txBox="1">
            <a:spLocks noChangeArrowheads="1"/>
          </p:cNvSpPr>
          <p:nvPr/>
        </p:nvSpPr>
        <p:spPr bwMode="gray">
          <a:xfrm>
            <a:off x="642938" y="1357956"/>
            <a:ext cx="7643812" cy="615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700" b="1" dirty="0">
                <a:solidFill>
                  <a:schemeClr val="tx2"/>
                </a:solidFill>
              </a:rPr>
              <a:t>КОМИТЕТ РСПП ПО ТЕХНИЧЕСКОМУ РЕГУЛИРОВАНИЮ, СТАНДАРТИЗАЦИИ И ОЦЕНКЕ СООТВЕТСТВИЯ</a:t>
            </a:r>
            <a:endParaRPr lang="en-US" sz="1700" b="1" dirty="0">
              <a:solidFill>
                <a:schemeClr val="tx2"/>
              </a:solidFill>
            </a:endParaRPr>
          </a:p>
        </p:txBody>
      </p:sp>
      <p:cxnSp>
        <p:nvCxnSpPr>
          <p:cNvPr id="53" name="AutoShape 4"/>
          <p:cNvCxnSpPr>
            <a:cxnSpLocks noChangeShapeType="1"/>
          </p:cNvCxnSpPr>
          <p:nvPr/>
        </p:nvCxnSpPr>
        <p:spPr bwMode="auto">
          <a:xfrm flipH="1" flipV="1">
            <a:off x="4464844" y="3501008"/>
            <a:ext cx="35148" cy="185746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AutoShape 4"/>
          <p:cNvCxnSpPr>
            <a:cxnSpLocks noChangeShapeType="1"/>
          </p:cNvCxnSpPr>
          <p:nvPr/>
        </p:nvCxnSpPr>
        <p:spPr bwMode="auto">
          <a:xfrm flipV="1">
            <a:off x="2339752" y="3501009"/>
            <a:ext cx="0" cy="1890785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AutoShape 4"/>
          <p:cNvCxnSpPr>
            <a:cxnSpLocks noChangeShapeType="1"/>
          </p:cNvCxnSpPr>
          <p:nvPr/>
        </p:nvCxnSpPr>
        <p:spPr bwMode="auto">
          <a:xfrm flipV="1">
            <a:off x="3321844" y="3255478"/>
            <a:ext cx="0" cy="38847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AutoShape 4"/>
          <p:cNvCxnSpPr>
            <a:cxnSpLocks noChangeShapeType="1"/>
          </p:cNvCxnSpPr>
          <p:nvPr/>
        </p:nvCxnSpPr>
        <p:spPr bwMode="auto">
          <a:xfrm flipV="1">
            <a:off x="1187624" y="3501009"/>
            <a:ext cx="0" cy="14294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4"/>
          <p:cNvCxnSpPr>
            <a:cxnSpLocks noChangeShapeType="1"/>
            <a:stCxn id="32" idx="0"/>
          </p:cNvCxnSpPr>
          <p:nvPr/>
        </p:nvCxnSpPr>
        <p:spPr bwMode="auto">
          <a:xfrm flipV="1">
            <a:off x="5517889" y="3501009"/>
            <a:ext cx="0" cy="142946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" name="AutoShape 4"/>
          <p:cNvCxnSpPr>
            <a:cxnSpLocks noChangeShapeType="1"/>
            <a:stCxn id="40" idx="0"/>
          </p:cNvCxnSpPr>
          <p:nvPr/>
        </p:nvCxnSpPr>
        <p:spPr bwMode="auto">
          <a:xfrm flipH="1" flipV="1">
            <a:off x="7737869" y="3501009"/>
            <a:ext cx="1" cy="13009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</p:cxnSp>
      <p:sp>
        <p:nvSpPr>
          <p:cNvPr id="76" name="Прямоугольник 75"/>
          <p:cNvSpPr/>
          <p:nvPr/>
        </p:nvSpPr>
        <p:spPr>
          <a:xfrm>
            <a:off x="550287" y="3960847"/>
            <a:ext cx="15734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в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 строительном комплексе</a:t>
            </a:r>
          </a:p>
        </p:txBody>
      </p:sp>
      <p:sp>
        <p:nvSpPr>
          <p:cNvPr id="77" name="Прямоугольник 76"/>
          <p:cNvSpPr/>
          <p:nvPr/>
        </p:nvSpPr>
        <p:spPr>
          <a:xfrm>
            <a:off x="2463249" y="3861048"/>
            <a:ext cx="1822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в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 сфере информационных технологий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6853457" y="3861048"/>
            <a:ext cx="1822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в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 металлургической промышленности</a:t>
            </a:r>
          </a:p>
        </p:txBody>
      </p:sp>
      <p:sp>
        <p:nvSpPr>
          <p:cNvPr id="79" name="Прямоугольник 78"/>
          <p:cNvSpPr/>
          <p:nvPr/>
        </p:nvSpPr>
        <p:spPr>
          <a:xfrm>
            <a:off x="4621209" y="3996353"/>
            <a:ext cx="1822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1F497D">
                    <a:lumMod val="75000"/>
                  </a:srgbClr>
                </a:solidFill>
              </a:rPr>
              <a:t>в</a:t>
            </a:r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</a:rPr>
              <a:t> химической промышленности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3051339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1052736"/>
            <a:ext cx="885698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900" b="1" dirty="0" smtClean="0">
                <a:solidFill>
                  <a:srgbClr val="C00000"/>
                </a:solidFill>
                <a:latin typeface="+mj-lt"/>
              </a:rPr>
              <a:t>За 15 лет работы выработан надежный алгоритм решения межотраслевых задач:</a:t>
            </a:r>
          </a:p>
          <a:p>
            <a:pPr lvl="0" algn="just"/>
            <a:endParaRPr lang="ru-RU" sz="600" b="1" dirty="0" smtClean="0">
              <a:latin typeface="+mj-lt"/>
            </a:endParaRPr>
          </a:p>
          <a:p>
            <a:pPr marL="992188" lvl="1" indent="-534988">
              <a:buClr>
                <a:srgbClr val="52BA9F"/>
              </a:buClr>
              <a:buFont typeface="Wingdings" panose="05000000000000000000" pitchFamily="2" charset="2"/>
              <a:buChar char=""/>
            </a:pP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Объединение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на площадке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cs typeface="Times New Roman" panose="02020603050405020304" pitchFamily="18" charset="0"/>
              </a:rPr>
              <a:t>Комитета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специалистов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, занимающихся одной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проблемой. </a:t>
            </a:r>
          </a:p>
          <a:p>
            <a:pPr marL="992188" lvl="2" indent="-534988">
              <a:buClr>
                <a:srgbClr val="52BA9F"/>
              </a:buClr>
              <a:buFont typeface="Wingdings" panose="05000000000000000000" pitchFamily="2" charset="2"/>
              <a:buChar char="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Проведение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совместных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межотраслевых мероприятий, что позволяет наладить обмен информацией и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опытом работы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 решении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задач.</a:t>
            </a:r>
          </a:p>
          <a:p>
            <a:pPr marL="992188" lvl="2" indent="-534988">
              <a:buClr>
                <a:srgbClr val="52BA9F"/>
              </a:buClr>
              <a:buFont typeface="Wingdings" panose="05000000000000000000" pitchFamily="2" charset="2"/>
              <a:buChar char="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Выявление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общих проблем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, требующих решения на уровне </a:t>
            </a: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органов власти.</a:t>
            </a:r>
          </a:p>
          <a:p>
            <a:pPr marL="992188" lvl="2" indent="-534988">
              <a:buClr>
                <a:srgbClr val="52BA9F"/>
              </a:buClr>
              <a:buFont typeface="Wingdings" panose="05000000000000000000" pitchFamily="2" charset="2"/>
              <a:buChar char=""/>
            </a:pPr>
            <a:r>
              <a:rPr lang="ru-RU" sz="19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Подготовка </a:t>
            </a:r>
            <a:r>
              <a:rPr lang="ru-RU" sz="1900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проектов </a:t>
            </a:r>
            <a:r>
              <a:rPr lang="ru-RU" sz="1900" b="1" dirty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нормативно-правовых актов и </a:t>
            </a: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законов в интересах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промышленности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184551"/>
            <a:ext cx="57606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accent2">
                    <a:lumMod val="75000"/>
                  </a:schemeClr>
                </a:solidFill>
              </a:rPr>
              <a:t>АЛГОРИТМ РАБОТЫ КОМИТЕТА</a:t>
            </a:r>
            <a:endParaRPr lang="ru-RU" sz="2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757840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115616" y="3861048"/>
            <a:ext cx="76499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Примеры решения Комитетом межотраслевых задач:</a:t>
            </a:r>
            <a:endParaRPr lang="ru-RU" sz="20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4221088"/>
            <a:ext cx="7649992" cy="2516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5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Р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азработка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технических регламентов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lnSpc>
                <a:spcPct val="125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одготовка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российских предприятий к введению европейской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директивы </a:t>
            </a: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REACH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по регистрации химической продукции.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25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Создание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национальной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системы аккредитации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25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Разработка 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>закона «О стандартизации</a:t>
            </a:r>
            <a:r>
              <a:rPr lang="ru-RU" b="1" i="1" dirty="0" smtClean="0">
                <a:solidFill>
                  <a:schemeClr val="accent1">
                    <a:lumMod val="75000"/>
                  </a:schemeClr>
                </a:solidFill>
              </a:rPr>
              <a:t>».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25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Участие российской промышленности в международных проектах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285750" indent="-285750">
              <a:lnSpc>
                <a:spcPct val="125000"/>
              </a:lnSpc>
              <a:buClr>
                <a:srgbClr val="008080"/>
              </a:buClr>
              <a:buFont typeface="Wingdings" panose="05000000000000000000" pitchFamily="2" charset="2"/>
              <a:buChar char="§"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«Регуляторная гильотина»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76456" y="61653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09769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Line 25"/>
          <p:cNvSpPr>
            <a:spLocks noChangeShapeType="1"/>
          </p:cNvSpPr>
          <p:nvPr/>
        </p:nvSpPr>
        <p:spPr bwMode="auto">
          <a:xfrm>
            <a:off x="896703" y="730837"/>
            <a:ext cx="8110918" cy="0"/>
          </a:xfrm>
          <a:prstGeom prst="line">
            <a:avLst/>
          </a:prstGeom>
          <a:ln w="19050">
            <a:solidFill>
              <a:srgbClr val="FF6600"/>
            </a:solidFill>
            <a:headEnd/>
            <a:tailEnd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lIns="91417" tIns="45709" rIns="91417" bIns="45709"/>
          <a:lstStyle/>
          <a:p>
            <a:pPr defTabSz="914174">
              <a:defRPr/>
            </a:pPr>
            <a:endParaRPr lang="ru-R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26"/>
          <p:cNvSpPr txBox="1">
            <a:spLocks noChangeArrowheads="1"/>
          </p:cNvSpPr>
          <p:nvPr/>
        </p:nvSpPr>
        <p:spPr>
          <a:xfrm>
            <a:off x="896703" y="115738"/>
            <a:ext cx="7924800" cy="615101"/>
          </a:xfrm>
          <a:prstGeom prst="rect">
            <a:avLst/>
          </a:prstGeom>
        </p:spPr>
        <p:txBody>
          <a:bodyPr vert="horz" lIns="91417" tIns="45709" rIns="91417" bIns="45709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2104"/>
              </a:lnSpc>
            </a:pPr>
            <a:r>
              <a:rPr lang="ru-RU" sz="21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ЗАКОНОДАТЕЛЬНЫЕ ИНИЦИАТИВЫ КОМИТЕТА РСПП</a:t>
            </a:r>
            <a:endParaRPr lang="ru-RU" sz="21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ru-RU" b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9" y="1099242"/>
            <a:ext cx="4542538" cy="74724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157" y="3388892"/>
            <a:ext cx="1619800" cy="27672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589" y="3388893"/>
            <a:ext cx="1827712" cy="272858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769" y="3388892"/>
            <a:ext cx="1830498" cy="27456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238" y="3388893"/>
            <a:ext cx="1601281" cy="27285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619184" y="2033960"/>
            <a:ext cx="7935509" cy="296392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pPr marL="250517" indent="-250517">
              <a:buClr>
                <a:srgbClr val="FF6600"/>
              </a:buClr>
              <a:buFont typeface="Wingdings" panose="05000000000000000000" pitchFamily="2" charset="2"/>
              <a:buChar char="q"/>
            </a:pP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Основные законодательные инициативы комитета</a:t>
            </a:r>
          </a:p>
        </p:txBody>
      </p:sp>
    </p:spTree>
    <p:extLst>
      <p:ext uri="{BB962C8B-B14F-4D97-AF65-F5344CB8AC3E}">
        <p14:creationId xmlns:p14="http://schemas.microsoft.com/office/powerpoint/2010/main" val="22090254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179512" y="189801"/>
            <a:ext cx="42484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РЕГУЛЯТОРНАЯ ГИЛЬОТИНА</a:t>
            </a:r>
            <a:endParaRPr lang="ru-RU" sz="2200" dirty="0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836712"/>
            <a:ext cx="9144000" cy="15088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/>
            <a:endParaRPr lang="ru-RU" sz="1500" dirty="0">
              <a:solidFill>
                <a:schemeClr val="bg1"/>
              </a:solidFill>
            </a:endParaRPr>
          </a:p>
        </p:txBody>
      </p:sp>
      <p:pic>
        <p:nvPicPr>
          <p:cNvPr id="14" name="Picture 2" descr="\\stor\KTR\Общая папка\КЛЮБАНОВА\1 Логотип Комитета РСПП (графика)\2 Лого Комитет - JPEG\RSPP_RUS_ENG_2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72" y="129278"/>
            <a:ext cx="2571745" cy="54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734810" y="63813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7" name="Picture 2" descr="https://static.auction.ru/offer_images/2015/12/14/11/big/Y/YN37EOIRCRF/gosudarstvennye_standarty_sssr_ukazatel_1990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205" y="3335568"/>
            <a:ext cx="1330901" cy="196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www.lib26.ru/bimg/40/6149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121" y="3911632"/>
            <a:ext cx="926383" cy="138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irkdeklein.files.wordpress.com/2016/06/the-guillotine-lar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534" y="1052735"/>
            <a:ext cx="1703962" cy="221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1145814"/>
            <a:ext cx="52174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Опрос Комитета </a:t>
            </a:r>
            <a:r>
              <a:rPr lang="ru-RU" sz="2000" b="1" dirty="0">
                <a:solidFill>
                  <a:srgbClr val="FF0000"/>
                </a:solidFill>
              </a:rPr>
              <a:t>РСПП  по возможности отмены в рамках «Регуляторной гильотины» стандартов, принятых до </a:t>
            </a:r>
            <a:r>
              <a:rPr lang="ru-RU" sz="2000" b="1" dirty="0" smtClean="0">
                <a:solidFill>
                  <a:srgbClr val="FF0000"/>
                </a:solidFill>
              </a:rPr>
              <a:t>1992 г.</a:t>
            </a:r>
            <a:endParaRPr lang="ru-RU" sz="20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649040"/>
              </p:ext>
            </p:extLst>
          </p:nvPr>
        </p:nvGraphicFramePr>
        <p:xfrm>
          <a:off x="179512" y="2276872"/>
          <a:ext cx="7056784" cy="2491484"/>
        </p:xfrm>
        <a:graphic>
          <a:graphicData uri="http://schemas.openxmlformats.org/drawingml/2006/table">
            <a:tbl>
              <a:tblPr/>
              <a:tblGrid>
                <a:gridCol w="5544616"/>
                <a:gridCol w="792088"/>
                <a:gridCol w="720080"/>
              </a:tblGrid>
              <a:tr h="586484">
                <a:tc rowSpan="2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1600" dirty="0" smtClean="0"/>
                        <a:t>Получено отзывов от </a:t>
                      </a:r>
                      <a:r>
                        <a:rPr lang="ru-RU" sz="1600" b="1" dirty="0" smtClean="0"/>
                        <a:t>127</a:t>
                      </a:r>
                      <a:r>
                        <a:rPr lang="ru-RU" sz="1600" dirty="0" smtClean="0"/>
                        <a:t> ТК, корпораций и предприятий</a:t>
                      </a:r>
                      <a:endParaRPr lang="ru-RU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Полученные данные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14">
                <a:tc vMerge="1"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Кол-во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%</a:t>
                      </a:r>
                      <a:endParaRPr lang="ru-RU" sz="15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Проанализировано стандартов, в том числе:</a:t>
                      </a:r>
                      <a:endParaRPr lang="ru-RU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22247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100%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01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Стандарты, которые могут быть отменены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725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3,3%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309">
                <a:tc>
                  <a:txBody>
                    <a:bodyPr/>
                    <a:lstStyle/>
                    <a:p>
                      <a:pPr algn="l"/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Стандарты, требующие пересмотра и внесения изменений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9046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40,7%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2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Стандарты, которые могут применяться без внесения изменений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/>
                        <a:t>12476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56%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179510" y="5661248"/>
            <a:ext cx="87061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</a:rPr>
              <a:t>Достигнута договоренность с </a:t>
            </a:r>
            <a:r>
              <a:rPr lang="ru-RU" dirty="0" err="1" smtClean="0">
                <a:solidFill>
                  <a:srgbClr val="002060"/>
                </a:solidFill>
              </a:rPr>
              <a:t>Росстандартом</a:t>
            </a:r>
            <a:r>
              <a:rPr lang="ru-RU" dirty="0" smtClean="0">
                <a:solidFill>
                  <a:srgbClr val="002060"/>
                </a:solidFill>
              </a:rPr>
              <a:t> о </a:t>
            </a:r>
            <a:r>
              <a:rPr lang="ru-RU" dirty="0">
                <a:solidFill>
                  <a:srgbClr val="002060"/>
                </a:solidFill>
              </a:rPr>
              <a:t>разработке </a:t>
            </a:r>
            <a:r>
              <a:rPr lang="ru-RU" b="1" dirty="0">
                <a:solidFill>
                  <a:srgbClr val="002060"/>
                </a:solidFill>
              </a:rPr>
              <a:t>Методики по </a:t>
            </a:r>
            <a:r>
              <a:rPr lang="ru-RU" b="1" dirty="0" smtClean="0">
                <a:solidFill>
                  <a:srgbClr val="002060"/>
                </a:solidFill>
              </a:rPr>
              <a:t>ускоренному пересмотру стандартов,</a:t>
            </a:r>
            <a:r>
              <a:rPr lang="ru-RU" dirty="0" smtClean="0">
                <a:solidFill>
                  <a:srgbClr val="002060"/>
                </a:solidFill>
              </a:rPr>
              <a:t> принятых </a:t>
            </a:r>
            <a:r>
              <a:rPr lang="ru-RU" dirty="0">
                <a:solidFill>
                  <a:srgbClr val="002060"/>
                </a:solidFill>
              </a:rPr>
              <a:t>до 1992 </a:t>
            </a:r>
            <a:r>
              <a:rPr lang="ru-RU" dirty="0" smtClean="0">
                <a:solidFill>
                  <a:srgbClr val="002060"/>
                </a:solidFill>
              </a:rPr>
              <a:t>г. и которые могут применяться без внесения изменений.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8126" y="4788441"/>
            <a:ext cx="7088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Результаты опроса с предложениями по актуализации фонда стандартов доведены до руководства </a:t>
            </a:r>
            <a:r>
              <a:rPr lang="ru-RU" dirty="0" err="1">
                <a:solidFill>
                  <a:srgbClr val="002060"/>
                </a:solidFill>
              </a:rPr>
              <a:t>Минпромторга</a:t>
            </a:r>
            <a:r>
              <a:rPr lang="ru-RU" dirty="0">
                <a:solidFill>
                  <a:srgbClr val="002060"/>
                </a:solidFill>
              </a:rPr>
              <a:t> России и Росстандарта.</a:t>
            </a:r>
          </a:p>
        </p:txBody>
      </p:sp>
    </p:spTree>
    <p:extLst>
      <p:ext uri="{BB962C8B-B14F-4D97-AF65-F5344CB8AC3E}">
        <p14:creationId xmlns:p14="http://schemas.microsoft.com/office/powerpoint/2010/main" val="2844851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30" r="19904"/>
          <a:stretch>
            <a:fillRect/>
          </a:stretch>
        </p:blipFill>
        <p:spPr bwMode="auto">
          <a:xfrm>
            <a:off x="1392480" y="1846975"/>
            <a:ext cx="1082880" cy="105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0030" r="1990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2625120" y="1681862"/>
            <a:ext cx="6192000" cy="11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2008, 2014 гг. 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– Конференции в США.</a:t>
            </a: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 </a:t>
            </a:r>
          </a:p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Ноябрь 2016 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– Подписание Меморандума о сотрудничестве с API.</a:t>
            </a:r>
          </a:p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2009 - 2019 гг. 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– Ежегодные семинары в Москве и Санкт-Петербурге.</a:t>
            </a:r>
          </a:p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2018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 – Подписание Меморандума с ASME. 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-108000" y="-99836"/>
            <a:ext cx="9309600" cy="737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endParaRPr lang="ru-RU" altLang="ru-RU" sz="2000">
              <a:solidFill>
                <a:srgbClr val="17375E"/>
              </a:solidFill>
              <a:latin typeface="Times New Roman" pitchFamily="16" charset="0"/>
            </a:endParaRPr>
          </a:p>
          <a:p>
            <a:pPr algn="ctr" hangingPunct="1">
              <a:lnSpc>
                <a:spcPct val="100000"/>
              </a:lnSpc>
            </a:pPr>
            <a:r>
              <a:rPr lang="ru-RU" altLang="ru-RU" sz="2200" b="1">
                <a:solidFill>
                  <a:srgbClr val="C00000"/>
                </a:solidFill>
                <a:latin typeface="Calibri" charset="0"/>
              </a:rPr>
              <a:t>МЕЖДУНАРОДНОЕ СОТРУДНИЧЕСТВО КОМИТЕТА РСПП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2571840" y="3075732"/>
            <a:ext cx="6181920" cy="114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2005-2016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 – Участие в Проектах  «Сближение систем технического </a:t>
            </a:r>
          </a:p>
          <a:p>
            <a:pPr hangingPunct="1">
              <a:lnSpc>
                <a:spcPct val="114000"/>
              </a:lnSpc>
            </a:pP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регулирования России и ЕС».</a:t>
            </a:r>
          </a:p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2005-2019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  – Ряд конференций и семинаров по стандартизации, аккредитации, надзору за рынком в разных странах ЕС.</a:t>
            </a: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1921854"/>
            <a:ext cx="1196640" cy="30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1" y="2344239"/>
            <a:ext cx="1149120" cy="435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2570401" y="4548321"/>
            <a:ext cx="6181920" cy="1932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254061"/>
                </a:solidFill>
                <a:latin typeface="Calibri" charset="0"/>
              </a:rPr>
              <a:t>2015-2018 гг.  </a:t>
            </a:r>
            <a:r>
              <a:rPr lang="ru-RU" altLang="ru-RU" sz="1500">
                <a:solidFill>
                  <a:srgbClr val="254061"/>
                </a:solidFill>
                <a:latin typeface="Calibri" charset="0"/>
              </a:rPr>
              <a:t>– Участие во встречах Постоянной Российско-китайской рабочей группы по стандартизации, метрологии, сертификации и инспекционному контролю.</a:t>
            </a:r>
          </a:p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254061"/>
                </a:solidFill>
                <a:latin typeface="Calibri" charset="0"/>
              </a:rPr>
              <a:t>2016 г.</a:t>
            </a:r>
            <a:r>
              <a:rPr lang="ru-RU" altLang="ru-RU" sz="1500">
                <a:solidFill>
                  <a:srgbClr val="254061"/>
                </a:solidFill>
                <a:latin typeface="Calibri" charset="0"/>
              </a:rPr>
              <a:t> – создание совместных рабочих групп между  российской и китайской промышленностью. </a:t>
            </a:r>
          </a:p>
          <a:p>
            <a:pPr hangingPunct="1">
              <a:lnSpc>
                <a:spcPct val="114000"/>
              </a:lnSpc>
            </a:pPr>
            <a:r>
              <a:rPr lang="ru-RU" altLang="ru-RU" sz="1500" b="1">
                <a:solidFill>
                  <a:srgbClr val="17375E"/>
                </a:solidFill>
                <a:latin typeface="Calibri" charset="0"/>
              </a:rPr>
              <a:t>2017 г. 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– Подписание Соглашения о сотрудничестве с Институтом изучения китайских стандартов.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21" y="4853590"/>
            <a:ext cx="1562400" cy="102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841" y="3116052"/>
            <a:ext cx="1098720" cy="1102041"/>
          </a:xfrm>
          <a:prstGeom prst="rect">
            <a:avLst/>
          </a:prstGeom>
          <a:noFill/>
          <a:ln>
            <a:noFill/>
          </a:ln>
          <a:effectLst>
            <a:outerShdw dist="139498" dir="2700000" algn="ctr" rotWithShape="0">
              <a:srgbClr val="333333">
                <a:alpha val="6501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2566080" y="1044443"/>
            <a:ext cx="6181920" cy="321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 hangingPunct="1">
              <a:lnSpc>
                <a:spcPct val="100000"/>
              </a:lnSpc>
            </a:pPr>
            <a:r>
              <a:rPr lang="ru-RU" altLang="ru-RU" sz="1500" b="1">
                <a:solidFill>
                  <a:srgbClr val="254061"/>
                </a:solidFill>
                <a:latin typeface="Calibri" charset="0"/>
              </a:rPr>
              <a:t>2005 - 2018 гг.</a:t>
            </a:r>
            <a:r>
              <a:rPr lang="ru-RU" altLang="ru-RU" sz="1500">
                <a:solidFill>
                  <a:srgbClr val="17375E"/>
                </a:solidFill>
                <a:latin typeface="Calibri" charset="0"/>
              </a:rPr>
              <a:t>–</a:t>
            </a:r>
            <a:r>
              <a:rPr lang="ru-RU" altLang="ru-RU" sz="1500">
                <a:solidFill>
                  <a:srgbClr val="254061"/>
                </a:solidFill>
                <a:latin typeface="Calibri" charset="0"/>
              </a:rPr>
              <a:t> Участие в ежегодных заседаниях МГС и НТКС.</a:t>
            </a: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9" r="13039"/>
          <a:stretch>
            <a:fillRect/>
          </a:stretch>
        </p:blipFill>
        <p:spPr bwMode="auto">
          <a:xfrm>
            <a:off x="1582560" y="908129"/>
            <a:ext cx="891360" cy="8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1949" r="13039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7018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90237"/>
            <a:ext cx="8228160" cy="1512907"/>
          </a:xfrm>
          <a:ln/>
        </p:spPr>
        <p:txBody>
          <a:bodyPr tIns="39116"/>
          <a:lstStyle/>
          <a:p>
            <a:r>
              <a:rPr lang="ru-RU" sz="2800" dirty="0" smtClean="0">
                <a:solidFill>
                  <a:srgbClr val="C00000"/>
                </a:solidFill>
              </a:rPr>
              <a:t>НОВЫЕ ЗАДАЧИ СТАНДАРТИЗАЦИИ – НОВЫЕ ЗАДАЧИ КОМИТЕТА РСПП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456481" y="1605065"/>
            <a:ext cx="8228160" cy="3976181"/>
          </a:xfrm>
          <a:ln/>
        </p:spPr>
        <p:txBody>
          <a:bodyPr/>
          <a:lstStyle/>
          <a:p>
            <a:endParaRPr lang="ru-RU"/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60641" y="4709596"/>
            <a:ext cx="4505760" cy="1038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 altLang="ru-RU" dirty="0" smtClean="0"/>
              <a:t>Существующие сегодня системы стандартизации и оценки соответствия складывались более ста лет назад в условиях и для нужд  второй промышленной революции</a:t>
            </a:r>
            <a:endParaRPr lang="ru-RU" altLang="ru-RU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481" y="1562825"/>
            <a:ext cx="3722400" cy="296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041" y="1605065"/>
            <a:ext cx="4042080" cy="296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4180320" y="2524712"/>
            <a:ext cx="522720" cy="522222"/>
          </a:xfrm>
          <a:prstGeom prst="rightArrow">
            <a:avLst>
              <a:gd name="adj1" fmla="val 50000"/>
              <a:gd name="adj2" fmla="val 33364"/>
            </a:avLst>
          </a:prstGeom>
          <a:solidFill>
            <a:srgbClr val="729FCF"/>
          </a:solidFill>
          <a:ln w="9525" cap="flat">
            <a:solidFill>
              <a:srgbClr val="3465A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4898880" y="4661597"/>
            <a:ext cx="4245120" cy="1038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61002" rIns="90000" bIns="45000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r>
              <a:rPr lang="ru-RU" altLang="ru-RU" dirty="0" smtClean="0"/>
              <a:t>Новый промышленный уклад строится на цифровых технологиях и цифровых стандартах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6251921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874</Words>
  <Application>Microsoft Office PowerPoint</Application>
  <PresentationFormat>Экран (4:3)</PresentationFormat>
  <Paragraphs>134</Paragraphs>
  <Slides>13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2004 -  КОМИТЕТУ РСПП 15 ЛЕТ  - 2019 УЧАСТИЕ ПРОМЫШЛЕННОСТИ В РАЗВИТИИ НАЦИОНАЛЬНОЙ СИСТЕМЫ СТАНДАРТИЗАЦИИ </vt:lpstr>
      <vt:lpstr>РОССИЙСКИЙ СОЮЗ  ПРОМЫШЛЕННИКОВ И ПРЕДПРИНИМАТЕЛЕЙ</vt:lpstr>
      <vt:lpstr>РАБОТА КОМИТЕТА РСПП ПО ТЕХНИЧЕСКОМУ РЕГУЛИРОВАНИЮ, СТАНДАРТИЗАЦИИ И ОЦЕНКЕ СООТВЕТСТВИЯ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НОВЫЕ ЗАДАЧИ СТАНДАРТИЗАЦИИ – НОВЫЕ ЗАДАЧИ КОМИТЕТА РСПП</vt:lpstr>
      <vt:lpstr>ПОДПИСАНИЕ СОГЛАШЕНИЯ  РСПП - ВОСТОЧНЫЙ КОМИТЕТ ГЕРМАНСКОЙ ЭКОНОМИКИ</vt:lpstr>
      <vt:lpstr>СОВЕТ ПО ТЕХНИЧЕСКОМУ РЕГУЛИРОВАНИЮ И СТАНДАРТИЗАЦИИ  ДЛЯ ЦИФРОВОЙ ЭКОНОМИКИ</vt:lpstr>
      <vt:lpstr>ДВА СОЮЗА – ОДИН КОНТИНЕНТ!</vt:lpstr>
      <vt:lpstr>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2019-02-25T14:57:00Z</dcterms:created>
  <dcterms:modified xsi:type="dcterms:W3CDTF">2019-10-10T03:54:31Z</dcterms:modified>
</cp:coreProperties>
</file>